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113.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129.xml" ContentType="application/vnd.openxmlformats-officedocument.presentationml.slide+xml"/>
  <Override PartName="/ppt/slides/slide99.xml" ContentType="application/vnd.openxmlformats-officedocument.presentationml.slide+xml"/>
  <Override PartName="/ppt/slides/slide118.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slides/slide125.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Layouts/slideLayout7.xml" ContentType="application/vnd.openxmlformats-officedocument.presentationml.slideLayout+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s/slide119.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98.xml" ContentType="application/vnd.openxmlformats-officedocument.presentationml.slide+xml"/>
  <Override PartName="/ppt/slides/slide108.xml" ContentType="application/vnd.openxmlformats-officedocument.presentationml.slide+xml"/>
  <Override PartName="/ppt/slides/slide117.xml" ContentType="application/vnd.openxmlformats-officedocument.presentationml.slide+xml"/>
  <Override PartName="/ppt/slides/slide126.xml" ContentType="application/vnd.openxmlformats-officedocument.presentationml.slide+xml"/>
  <Override PartName="/ppt/slides/slide128.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slides/slide106.xml" ContentType="application/vnd.openxmlformats-officedocument.presentationml.slide+xml"/>
  <Override PartName="/ppt/slides/slide115.xml" ContentType="application/vnd.openxmlformats-officedocument.presentationml.slide+xml"/>
  <Override PartName="/ppt/slides/slide124.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Layouts/slideLayout9.xml" ContentType="application/vnd.openxmlformats-officedocument.presentationml.slideLayout+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Layouts/slideLayout5.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2" r:id="rId1"/>
  </p:sldMasterIdLst>
  <p:notesMasterIdLst>
    <p:notesMasterId r:id="rId133"/>
  </p:notesMasterIdLst>
  <p:sldIdLst>
    <p:sldId id="256" r:id="rId2"/>
    <p:sldId id="257" r:id="rId3"/>
    <p:sldId id="277" r:id="rId4"/>
    <p:sldId id="258" r:id="rId5"/>
    <p:sldId id="278" r:id="rId6"/>
    <p:sldId id="279"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358" r:id="rId23"/>
    <p:sldId id="359" r:id="rId24"/>
    <p:sldId id="274" r:id="rId25"/>
    <p:sldId id="275" r:id="rId26"/>
    <p:sldId id="276" r:id="rId27"/>
    <p:sldId id="281" r:id="rId28"/>
    <p:sldId id="282" r:id="rId29"/>
    <p:sldId id="360" r:id="rId30"/>
    <p:sldId id="283" r:id="rId31"/>
    <p:sldId id="284" r:id="rId32"/>
    <p:sldId id="285" r:id="rId33"/>
    <p:sldId id="286" r:id="rId34"/>
    <p:sldId id="287" r:id="rId35"/>
    <p:sldId id="288" r:id="rId36"/>
    <p:sldId id="289" r:id="rId37"/>
    <p:sldId id="290" r:id="rId38"/>
    <p:sldId id="291" r:id="rId39"/>
    <p:sldId id="292" r:id="rId40"/>
    <p:sldId id="361" r:id="rId41"/>
    <p:sldId id="362" r:id="rId42"/>
    <p:sldId id="363" r:id="rId43"/>
    <p:sldId id="293" r:id="rId44"/>
    <p:sldId id="294" r:id="rId45"/>
    <p:sldId id="295" r:id="rId46"/>
    <p:sldId id="296" r:id="rId47"/>
    <p:sldId id="297" r:id="rId48"/>
    <p:sldId id="298" r:id="rId49"/>
    <p:sldId id="299" r:id="rId50"/>
    <p:sldId id="300" r:id="rId51"/>
    <p:sldId id="301" r:id="rId52"/>
    <p:sldId id="302" r:id="rId53"/>
    <p:sldId id="371" r:id="rId54"/>
    <p:sldId id="303" r:id="rId55"/>
    <p:sldId id="304" r:id="rId56"/>
    <p:sldId id="305" r:id="rId57"/>
    <p:sldId id="306" r:id="rId58"/>
    <p:sldId id="307" r:id="rId59"/>
    <p:sldId id="373" r:id="rId60"/>
    <p:sldId id="308" r:id="rId61"/>
    <p:sldId id="374" r:id="rId62"/>
    <p:sldId id="309" r:id="rId63"/>
    <p:sldId id="310" r:id="rId64"/>
    <p:sldId id="311" r:id="rId65"/>
    <p:sldId id="312" r:id="rId66"/>
    <p:sldId id="313" r:id="rId67"/>
    <p:sldId id="314" r:id="rId68"/>
    <p:sldId id="315" r:id="rId69"/>
    <p:sldId id="316" r:id="rId70"/>
    <p:sldId id="317" r:id="rId71"/>
    <p:sldId id="318" r:id="rId72"/>
    <p:sldId id="319" r:id="rId73"/>
    <p:sldId id="320" r:id="rId74"/>
    <p:sldId id="321" r:id="rId75"/>
    <p:sldId id="322" r:id="rId76"/>
    <p:sldId id="323" r:id="rId77"/>
    <p:sldId id="324" r:id="rId78"/>
    <p:sldId id="325" r:id="rId79"/>
    <p:sldId id="326" r:id="rId80"/>
    <p:sldId id="327" r:id="rId81"/>
    <p:sldId id="328" r:id="rId82"/>
    <p:sldId id="329" r:id="rId83"/>
    <p:sldId id="330" r:id="rId84"/>
    <p:sldId id="331" r:id="rId85"/>
    <p:sldId id="332" r:id="rId86"/>
    <p:sldId id="333" r:id="rId87"/>
    <p:sldId id="334" r:id="rId88"/>
    <p:sldId id="335" r:id="rId89"/>
    <p:sldId id="336" r:id="rId90"/>
    <p:sldId id="337" r:id="rId91"/>
    <p:sldId id="367" r:id="rId92"/>
    <p:sldId id="338" r:id="rId93"/>
    <p:sldId id="339" r:id="rId94"/>
    <p:sldId id="340" r:id="rId95"/>
    <p:sldId id="341" r:id="rId96"/>
    <p:sldId id="342" r:id="rId97"/>
    <p:sldId id="343" r:id="rId98"/>
    <p:sldId id="368" r:id="rId99"/>
    <p:sldId id="344" r:id="rId100"/>
    <p:sldId id="369" r:id="rId101"/>
    <p:sldId id="345" r:id="rId102"/>
    <p:sldId id="346" r:id="rId103"/>
    <p:sldId id="347" r:id="rId104"/>
    <p:sldId id="348" r:id="rId105"/>
    <p:sldId id="349" r:id="rId106"/>
    <p:sldId id="350" r:id="rId107"/>
    <p:sldId id="351" r:id="rId108"/>
    <p:sldId id="352" r:id="rId109"/>
    <p:sldId id="353" r:id="rId110"/>
    <p:sldId id="354" r:id="rId111"/>
    <p:sldId id="355" r:id="rId112"/>
    <p:sldId id="370" r:id="rId113"/>
    <p:sldId id="356" r:id="rId114"/>
    <p:sldId id="357" r:id="rId115"/>
    <p:sldId id="375" r:id="rId116"/>
    <p:sldId id="376" r:id="rId117"/>
    <p:sldId id="377" r:id="rId118"/>
    <p:sldId id="378" r:id="rId119"/>
    <p:sldId id="390" r:id="rId120"/>
    <p:sldId id="391" r:id="rId121"/>
    <p:sldId id="379" r:id="rId122"/>
    <p:sldId id="380" r:id="rId123"/>
    <p:sldId id="381" r:id="rId124"/>
    <p:sldId id="382" r:id="rId125"/>
    <p:sldId id="383" r:id="rId126"/>
    <p:sldId id="384" r:id="rId127"/>
    <p:sldId id="385" r:id="rId128"/>
    <p:sldId id="386" r:id="rId129"/>
    <p:sldId id="387" r:id="rId130"/>
    <p:sldId id="388" r:id="rId131"/>
    <p:sldId id="389" r:id="rId1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notesMaster" Target="notesMasters/notesMaster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slide" Target="slides/slide125.xml"/><Relationship Id="rId13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13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theme" Target="theme/theme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A89FAF5-76BD-4A52-96C6-DDF9CC9DF084}" type="datetimeFigureOut">
              <a:rPr lang="en-US" smtClean="0"/>
              <a:pPr/>
              <a:t>3/10/2011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FDABC1-3680-41C0-BC35-B6B2C95ADBE6}"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4FDABC1-3680-41C0-BC35-B6B2C95ADBE6}" type="slidenum">
              <a:rPr lang="en-US" smtClean="0"/>
              <a:pPr/>
              <a:t>7</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4FDABC1-3680-41C0-BC35-B6B2C95ADBE6}" type="slidenum">
              <a:rPr lang="en-US" smtClean="0"/>
              <a:pPr/>
              <a:t>10</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dirty="0"/>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dirty="0"/>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7241AE9D-953C-4434-A168-B2EE7EE783D7}" type="datetimeFigureOut">
              <a:rPr lang="en-US" smtClean="0"/>
              <a:pPr/>
              <a:t>3/10/2011</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26A55072-638C-4B3B-9E45-67DEB0531161}"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241AE9D-953C-4434-A168-B2EE7EE783D7}" type="datetimeFigureOut">
              <a:rPr lang="en-US" smtClean="0"/>
              <a:pPr/>
              <a:t>3/10/2011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6A55072-638C-4B3B-9E45-67DEB0531161}"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241AE9D-953C-4434-A168-B2EE7EE783D7}" type="datetimeFigureOut">
              <a:rPr lang="en-US" smtClean="0"/>
              <a:pPr/>
              <a:t>3/10/2011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6A55072-638C-4B3B-9E45-67DEB0531161}"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41AE9D-953C-4434-A168-B2EE7EE783D7}" type="datetimeFigureOut">
              <a:rPr lang="en-US" smtClean="0"/>
              <a:pPr/>
              <a:t>3/10/2011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6A55072-638C-4B3B-9E45-67DEB0531161}"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241AE9D-953C-4434-A168-B2EE7EE783D7}" type="datetimeFigureOut">
              <a:rPr lang="en-US" smtClean="0"/>
              <a:pPr/>
              <a:t>3/10/2011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6A55072-638C-4B3B-9E45-67DEB0531161}"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dirty="0"/>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241AE9D-953C-4434-A168-B2EE7EE783D7}" type="datetimeFigureOut">
              <a:rPr lang="en-US" smtClean="0"/>
              <a:pPr/>
              <a:t>3/10/2011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6A55072-638C-4B3B-9E45-67DEB0531161}"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241AE9D-953C-4434-A168-B2EE7EE783D7}" type="datetimeFigureOut">
              <a:rPr lang="en-US" smtClean="0"/>
              <a:pPr/>
              <a:t>3/10/2011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6A55072-638C-4B3B-9E45-67DEB0531161}"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241AE9D-953C-4434-A168-B2EE7EE783D7}" type="datetimeFigureOut">
              <a:rPr lang="en-US" smtClean="0"/>
              <a:pPr/>
              <a:t>3/10/2011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6A55072-638C-4B3B-9E45-67DEB0531161}"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7241AE9D-953C-4434-A168-B2EE7EE783D7}" type="datetimeFigureOut">
              <a:rPr lang="en-US" smtClean="0"/>
              <a:pPr/>
              <a:t>3/10/2011</a:t>
            </a:fld>
            <a:endParaRPr lang="en-US" dirty="0"/>
          </a:p>
        </p:txBody>
      </p:sp>
      <p:sp>
        <p:nvSpPr>
          <p:cNvPr id="8" name="Slide Number Placeholder 7"/>
          <p:cNvSpPr>
            <a:spLocks noGrp="1"/>
          </p:cNvSpPr>
          <p:nvPr>
            <p:ph type="sldNum" sz="quarter" idx="11"/>
          </p:nvPr>
        </p:nvSpPr>
        <p:spPr/>
        <p:txBody>
          <a:bodyPr/>
          <a:lstStyle/>
          <a:p>
            <a:fld id="{26A55072-638C-4B3B-9E45-67DEB0531161}" type="slidenum">
              <a:rPr lang="en-US" smtClean="0"/>
              <a:pPr/>
              <a:t>‹#›</a:t>
            </a:fld>
            <a:endParaRPr lang="en-US" dirty="0"/>
          </a:p>
        </p:txBody>
      </p:sp>
      <p:sp>
        <p:nvSpPr>
          <p:cNvPr id="9" name="Footer Placeholder 8"/>
          <p:cNvSpPr>
            <a:spLocks noGrp="1"/>
          </p:cNvSpPr>
          <p:nvPr>
            <p:ph type="ftr" sz="quarter" idx="12"/>
          </p:nvPr>
        </p:nvSpPr>
        <p:spPr/>
        <p:txBody>
          <a:bodyPr/>
          <a:lstStyle/>
          <a:p>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41AE9D-953C-4434-A168-B2EE7EE783D7}" type="datetimeFigureOut">
              <a:rPr lang="en-US" smtClean="0"/>
              <a:pPr/>
              <a:t>3/10/2011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6A55072-638C-4B3B-9E45-67DEB0531161}"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241AE9D-953C-4434-A168-B2EE7EE783D7}" type="datetimeFigureOut">
              <a:rPr lang="en-US" smtClean="0"/>
              <a:pPr/>
              <a:t>3/10/2011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156448" y="6422064"/>
            <a:ext cx="762000" cy="365125"/>
          </a:xfrm>
        </p:spPr>
        <p:txBody>
          <a:bodyPr/>
          <a:lstStyle/>
          <a:p>
            <a:fld id="{26A55072-638C-4B3B-9E45-67DEB0531161}"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7241AE9D-953C-4434-A168-B2EE7EE783D7}" type="datetimeFigureOut">
              <a:rPr lang="en-US" smtClean="0"/>
              <a:pPr/>
              <a:t>3/10/2011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6A55072-638C-4B3B-9E45-67DEB0531161}"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dirty="0"/>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dirty="0"/>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7241AE9D-953C-4434-A168-B2EE7EE783D7}" type="datetimeFigureOut">
              <a:rPr lang="en-US" smtClean="0"/>
              <a:pPr/>
              <a:t>3/10/2011</a:t>
            </a:fld>
            <a:endParaRPr lang="en-US" dirty="0"/>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dirty="0"/>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26A55072-638C-4B3B-9E45-67DEB0531161}"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883" r:id="rId1"/>
    <p:sldLayoutId id="2147483884" r:id="rId2"/>
    <p:sldLayoutId id="2147483885" r:id="rId3"/>
    <p:sldLayoutId id="2147483886" r:id="rId4"/>
    <p:sldLayoutId id="2147483887" r:id="rId5"/>
    <p:sldLayoutId id="2147483888" r:id="rId6"/>
    <p:sldLayoutId id="2147483889" r:id="rId7"/>
    <p:sldLayoutId id="2147483890" r:id="rId8"/>
    <p:sldLayoutId id="2147483891" r:id="rId9"/>
    <p:sldLayoutId id="2147483892" r:id="rId10"/>
    <p:sldLayoutId id="2147483893" r:id="rId11"/>
    <p:sldLayoutId id="2147483894" r:id="rId12"/>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1</a:t>
            </a:r>
          </a:p>
        </p:txBody>
      </p:sp>
      <p:sp>
        <p:nvSpPr>
          <p:cNvPr id="3" name="Text Placeholder 2"/>
          <p:cNvSpPr>
            <a:spLocks noGrp="1"/>
          </p:cNvSpPr>
          <p:nvPr>
            <p:ph type="body" idx="1"/>
          </p:nvPr>
        </p:nvSpPr>
        <p:spPr>
          <a:xfrm>
            <a:off x="457200" y="685800"/>
            <a:ext cx="8229600" cy="5715000"/>
          </a:xfrm>
        </p:spPr>
        <p:txBody>
          <a:bodyPr>
            <a:noAutofit/>
          </a:bodyPr>
          <a:lstStyle/>
          <a:p>
            <a:pPr marR="0" lvl="0" rtl="0"/>
            <a:r>
              <a:rPr lang="en-US" sz="2000" b="1" baseline="0" dirty="0" smtClean="0">
                <a:latin typeface="Arial"/>
              </a:rPr>
              <a:t>Project:	Operation School Bell - Temecula		</a:t>
            </a:r>
          </a:p>
          <a:p>
            <a:pPr marR="0" lvl="0" rtl="0"/>
            <a:r>
              <a:rPr lang="en-US" sz="2000" b="1" baseline="0" dirty="0" smtClean="0">
                <a:latin typeface="Arial"/>
              </a:rPr>
              <a:t>Eligibility	Public Services	570.201 (e)	05</a:t>
            </a:r>
          </a:p>
          <a:p>
            <a:pPr marR="0" lvl="0" rtl="0"/>
            <a:r>
              <a:rPr lang="en-US" sz="2000" b="1" baseline="0" dirty="0" smtClean="0">
                <a:latin typeface="Arial"/>
              </a:rPr>
              <a:t>Sponsor:	Assistance League of Temecula Valley</a:t>
            </a:r>
          </a:p>
          <a:p>
            <a:pPr marR="0" lvl="0" rtl="0"/>
            <a:r>
              <a:rPr lang="pt-BR" sz="2000" b="1" baseline="0" dirty="0" smtClean="0">
                <a:latin typeface="Arial"/>
              </a:rPr>
              <a:t>Address:	28720 Via Montezuma, Temecula, </a:t>
            </a:r>
            <a:r>
              <a:rPr lang="en-US" sz="2000" b="1" baseline="0" dirty="0" smtClean="0">
                <a:latin typeface="Arial"/>
              </a:rPr>
              <a:t>CA  92592</a:t>
            </a:r>
          </a:p>
          <a:p>
            <a:pPr marR="0" lvl="0" rtl="0"/>
            <a:endParaRPr lang="en-US" sz="1400" b="1" baseline="0" dirty="0" smtClean="0">
              <a:latin typeface="Arial"/>
            </a:endParaRPr>
          </a:p>
          <a:p>
            <a:pPr marR="0" lvl="0" rtl="0"/>
            <a:r>
              <a:rPr lang="en-US" sz="2000" b="1" baseline="0" dirty="0" smtClean="0">
                <a:latin typeface="Arial"/>
              </a:rPr>
              <a:t>Requested Funding:  $50,000</a:t>
            </a:r>
          </a:p>
          <a:p>
            <a:pPr marR="0" lvl="0" rtl="0"/>
            <a:endParaRPr lang="en-US" sz="1400" b="1" baseline="0" dirty="0" smtClean="0">
              <a:latin typeface="Arial"/>
            </a:endParaRPr>
          </a:p>
          <a:p>
            <a:pPr marR="0" lvl="0" rtl="0"/>
            <a:r>
              <a:rPr lang="fr-FR" sz="2000" b="1" u="sng" baseline="0" dirty="0" smtClean="0">
                <a:latin typeface="Arial"/>
              </a:rPr>
              <a:t>Project Description</a:t>
            </a:r>
            <a:r>
              <a:rPr lang="fr-FR" sz="2000" b="1" baseline="0" dirty="0" smtClean="0">
                <a:latin typeface="Arial"/>
              </a:rPr>
              <a:t>: </a:t>
            </a:r>
            <a:r>
              <a:rPr lang="en-US" sz="2000" b="1" baseline="0" dirty="0" smtClean="0">
                <a:latin typeface="Arial"/>
              </a:rPr>
              <a:t>The program provides clothes and school supplies to children from low-income families.  CDBG funds will provide financial "scholarships" to eligible children.  </a:t>
            </a:r>
          </a:p>
          <a:p>
            <a:pPr marR="0" lvl="0" rtl="0"/>
            <a:endParaRPr lang="en-US" sz="1400" b="1" baseline="0" dirty="0" smtClean="0">
              <a:latin typeface="Arial"/>
            </a:endParaRPr>
          </a:p>
          <a:p>
            <a:pPr marR="0" lvl="0" rtl="0"/>
            <a:r>
              <a:rPr lang="en-US" sz="2000" b="1" baseline="0" dirty="0" smtClean="0">
                <a:latin typeface="Arial"/>
              </a:rPr>
              <a:t>Site Location:  28720 Via Montezuma, Temecula, CA 			</a:t>
            </a:r>
            <a:r>
              <a:rPr lang="en-US" sz="2000" b="1" dirty="0" smtClean="0">
                <a:latin typeface="Arial"/>
              </a:rPr>
              <a:t>      </a:t>
            </a:r>
            <a:r>
              <a:rPr lang="en-US" sz="2000" b="1" baseline="0" dirty="0" smtClean="0">
                <a:latin typeface="Arial"/>
              </a:rPr>
              <a:t>92590</a:t>
            </a:r>
            <a:endParaRPr lang="en-US" sz="2000" b="1" baseline="0" dirty="0" smtClean="0">
              <a:latin typeface="Arial"/>
            </a:endParaRPr>
          </a:p>
          <a:p>
            <a:pPr marR="0" lvl="0" rtl="0"/>
            <a:r>
              <a:rPr lang="en-US" sz="2000" b="1" baseline="0" dirty="0" smtClean="0">
                <a:latin typeface="Arial"/>
              </a:rPr>
              <a:t>Benefit:  Low Mod Limited Clientele Income Certification</a:t>
            </a:r>
          </a:p>
          <a:p>
            <a:pPr marR="0" lvl="0" rtl="0"/>
            <a:r>
              <a:rPr lang="en-US" sz="2000" b="1" baseline="0" dirty="0" smtClean="0">
                <a:latin typeface="Arial"/>
              </a:rPr>
              <a:t>Number Served/Annual Units:  140</a:t>
            </a:r>
          </a:p>
          <a:p>
            <a:pPr marR="0" lvl="0" rtl="0"/>
            <a:r>
              <a:rPr lang="en-US" sz="2000" b="1" baseline="0" dirty="0" smtClean="0">
                <a:latin typeface="Arial"/>
              </a:rPr>
              <a:t>570.208 (a)(2)(i)(B)</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pPr marR="0" algn="r" rtl="0"/>
            <a:r>
              <a:rPr lang="en-US" sz="2400" b="1" baseline="0" dirty="0" smtClean="0">
                <a:latin typeface="Arial"/>
              </a:rPr>
              <a:t>P 10</a:t>
            </a:r>
          </a:p>
        </p:txBody>
      </p:sp>
      <p:sp>
        <p:nvSpPr>
          <p:cNvPr id="3" name="Text Placeholder 2"/>
          <p:cNvSpPr>
            <a:spLocks noGrp="1"/>
          </p:cNvSpPr>
          <p:nvPr>
            <p:ph type="body" idx="1"/>
          </p:nvPr>
        </p:nvSpPr>
        <p:spPr>
          <a:xfrm>
            <a:off x="457200" y="685800"/>
            <a:ext cx="8229600" cy="5715000"/>
          </a:xfrm>
        </p:spPr>
        <p:txBody>
          <a:bodyPr>
            <a:noAutofit/>
          </a:bodyPr>
          <a:lstStyle/>
          <a:p>
            <a:pPr marR="0" lvl="0" rtl="0"/>
            <a:r>
              <a:rPr lang="en-US" sz="2000" b="1" baseline="0" dirty="0" smtClean="0">
                <a:latin typeface="Arial"/>
              </a:rPr>
              <a:t>Project:	San Gorgonio Special Needs Program	</a:t>
            </a:r>
          </a:p>
          <a:p>
            <a:pPr marR="0" lvl="0" rtl="0"/>
            <a:r>
              <a:rPr lang="en-US" sz="2000" b="1" baseline="0" dirty="0" smtClean="0">
                <a:latin typeface="Arial"/>
              </a:rPr>
              <a:t>Eligibility	Public Services	570.201 (e)	05B</a:t>
            </a:r>
          </a:p>
          <a:p>
            <a:pPr marR="0" lvl="0" rtl="0"/>
            <a:r>
              <a:rPr lang="en-US" sz="2000" b="1" baseline="0" dirty="0" smtClean="0">
                <a:latin typeface="Arial"/>
              </a:rPr>
              <a:t>Sponsor:	San Gorgonio Child Care Consortium</a:t>
            </a:r>
          </a:p>
          <a:p>
            <a:pPr marR="0" lvl="0" rtl="0"/>
            <a:r>
              <a:rPr lang="en-US" sz="2000" b="1" baseline="0" dirty="0" smtClean="0">
                <a:latin typeface="Arial"/>
              </a:rPr>
              <a:t>Address:	P.O. Box 1629, Banning, CA  92220</a:t>
            </a:r>
          </a:p>
          <a:p>
            <a:pPr marR="0" lvl="0" rtl="0"/>
            <a:endParaRPr lang="en-US" sz="1400" b="1" baseline="0" dirty="0" smtClean="0">
              <a:latin typeface="Arial"/>
            </a:endParaRPr>
          </a:p>
          <a:p>
            <a:pPr marR="0" lvl="0" rtl="0"/>
            <a:r>
              <a:rPr lang="en-US" sz="2000" b="1" baseline="0" dirty="0" smtClean="0">
                <a:latin typeface="Arial"/>
              </a:rPr>
              <a:t>Requested Funding:  $15,000</a:t>
            </a:r>
          </a:p>
          <a:p>
            <a:pPr marR="0" lvl="0" rtl="0"/>
            <a:endParaRPr lang="en-US" sz="1400" b="1" baseline="0" dirty="0" smtClean="0">
              <a:latin typeface="Arial"/>
            </a:endParaRPr>
          </a:p>
          <a:p>
            <a:pPr marR="0" lvl="0" rtl="0"/>
            <a:r>
              <a:rPr lang="fr-FR" sz="2000" b="1" u="sng" baseline="0" dirty="0" smtClean="0">
                <a:latin typeface="Arial"/>
              </a:rPr>
              <a:t>Project Description</a:t>
            </a:r>
            <a:r>
              <a:rPr lang="fr-FR" sz="2000" b="1" baseline="0" dirty="0" smtClean="0">
                <a:latin typeface="Arial"/>
              </a:rPr>
              <a:t>: </a:t>
            </a:r>
            <a:r>
              <a:rPr lang="en-US" sz="2000" b="1" baseline="0" dirty="0" smtClean="0">
                <a:latin typeface="Arial"/>
              </a:rPr>
              <a:t>The San Gorgonio Childcare Consortium program provides services from trained staff to enhance the social/emotional well being of special needs children. CDBG funds will be used for program related staff salaries (direct cost).  </a:t>
            </a:r>
          </a:p>
          <a:p>
            <a:pPr marR="0" lvl="0" rtl="0"/>
            <a:endParaRPr lang="en-US" sz="1400" b="1" baseline="0" dirty="0" smtClean="0">
              <a:latin typeface="Arial"/>
            </a:endParaRPr>
          </a:p>
          <a:p>
            <a:pPr marR="0" lvl="0" rtl="0"/>
            <a:r>
              <a:rPr lang="en-US" sz="2000" b="1" baseline="0" dirty="0" smtClean="0">
                <a:latin typeface="Arial"/>
              </a:rPr>
              <a:t>Site Location:  671 N. Florida St., Suite A, Banning, CA 92220</a:t>
            </a:r>
          </a:p>
          <a:p>
            <a:pPr marR="0" lvl="0" rtl="0"/>
            <a:r>
              <a:rPr lang="en-US" sz="2000" b="1" baseline="0" dirty="0" smtClean="0">
                <a:latin typeface="Arial"/>
              </a:rPr>
              <a:t>Benefit:  Low Mod Limited Clientele Income Certification</a:t>
            </a:r>
          </a:p>
          <a:p>
            <a:pPr marR="0" lvl="0" rtl="0"/>
            <a:r>
              <a:rPr lang="en-US" sz="2000" b="1" baseline="0" dirty="0" smtClean="0">
                <a:latin typeface="Arial"/>
              </a:rPr>
              <a:t>Number Served/Annual Units:  18</a:t>
            </a:r>
          </a:p>
          <a:p>
            <a:pPr marR="0" lvl="0" rtl="0"/>
            <a:r>
              <a:rPr lang="en-US" sz="2000" b="1" baseline="0" dirty="0" smtClean="0">
                <a:latin typeface="Arial"/>
              </a:rPr>
              <a:t>570.208 (a)(2)(i)(B)</a:t>
            </a:r>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Text Placeholder 2"/>
          <p:cNvSpPr>
            <a:spLocks noGrp="1"/>
          </p:cNvSpPr>
          <p:nvPr>
            <p:ph type="body" idx="1"/>
          </p:nvPr>
        </p:nvSpPr>
        <p:spPr/>
        <p:txBody>
          <a:bodyPr/>
          <a:lstStyle/>
          <a:p>
            <a:endParaRPr lang="en-US" dirty="0"/>
          </a:p>
        </p:txBody>
      </p:sp>
    </p:spTree>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101</a:t>
            </a:r>
          </a:p>
        </p:txBody>
      </p:sp>
      <p:sp>
        <p:nvSpPr>
          <p:cNvPr id="3" name="Text Placeholder 2"/>
          <p:cNvSpPr>
            <a:spLocks noGrp="1"/>
          </p:cNvSpPr>
          <p:nvPr>
            <p:ph type="body" idx="1"/>
          </p:nvPr>
        </p:nvSpPr>
        <p:spPr>
          <a:xfrm>
            <a:off x="457200" y="685800"/>
            <a:ext cx="8229600" cy="5638800"/>
          </a:xfrm>
        </p:spPr>
        <p:txBody>
          <a:bodyPr>
            <a:noAutofit/>
          </a:bodyPr>
          <a:lstStyle/>
          <a:p>
            <a:pPr marR="0" lvl="0" rtl="0"/>
            <a:r>
              <a:rPr lang="en-US" sz="1900" b="1" baseline="0" dirty="0" smtClean="0">
                <a:latin typeface="Arial"/>
              </a:rPr>
              <a:t>Project:	Group Counseling Program		</a:t>
            </a:r>
          </a:p>
          <a:p>
            <a:pPr marR="0" lvl="0" rtl="0"/>
            <a:r>
              <a:rPr lang="en-US" sz="1900" b="1" baseline="0" dirty="0" smtClean="0">
                <a:latin typeface="Arial"/>
              </a:rPr>
              <a:t>Eligibility	Public Services	570.201 (e)	05</a:t>
            </a:r>
          </a:p>
          <a:p>
            <a:pPr marR="0" lvl="0" rtl="0"/>
            <a:r>
              <a:rPr lang="en-US" sz="1900" b="1" baseline="0" dirty="0" smtClean="0">
                <a:latin typeface="Arial"/>
              </a:rPr>
              <a:t>Sponsor:	Family Services of the Desert</a:t>
            </a:r>
          </a:p>
          <a:p>
            <a:pPr marR="0" lvl="0" rtl="0"/>
            <a:r>
              <a:rPr lang="en-US" sz="1900" b="1" baseline="0" dirty="0" smtClean="0">
                <a:latin typeface="Arial"/>
              </a:rPr>
              <a:t>Address:	</a:t>
            </a:r>
            <a:r>
              <a:rPr lang="pl-PL" sz="1900" b="1" baseline="0" dirty="0" smtClean="0">
                <a:latin typeface="Arial"/>
              </a:rPr>
              <a:t>81-711 Hwy 111, Ste. 101</a:t>
            </a:r>
            <a:r>
              <a:rPr lang="en-US" sz="1900" b="1" baseline="0" dirty="0" smtClean="0">
                <a:latin typeface="Arial"/>
              </a:rPr>
              <a:t>, Indio, CA  92201</a:t>
            </a:r>
          </a:p>
          <a:p>
            <a:pPr marR="0" lvl="0" rtl="0"/>
            <a:endParaRPr lang="en-US" sz="1200" b="1" baseline="0" dirty="0" smtClean="0">
              <a:latin typeface="Arial"/>
            </a:endParaRPr>
          </a:p>
          <a:p>
            <a:pPr marR="0" lvl="0" rtl="0"/>
            <a:r>
              <a:rPr lang="en-US" sz="1900" b="1" baseline="0" dirty="0" smtClean="0">
                <a:latin typeface="Arial"/>
              </a:rPr>
              <a:t>Requested Funding:  $50,192</a:t>
            </a:r>
          </a:p>
          <a:p>
            <a:pPr marR="0" lvl="0" rtl="0"/>
            <a:endParaRPr lang="fr-FR" sz="1200" b="1" baseline="0" dirty="0" smtClean="0">
              <a:latin typeface="Arial"/>
            </a:endParaRPr>
          </a:p>
          <a:p>
            <a:pPr marR="0" lvl="0" rtl="0"/>
            <a:r>
              <a:rPr lang="fr-FR" sz="1900" b="1" u="sng" baseline="0" dirty="0" smtClean="0">
                <a:latin typeface="Arial"/>
              </a:rPr>
              <a:t>Project Description</a:t>
            </a:r>
            <a:r>
              <a:rPr lang="fr-FR" sz="1900" b="1" baseline="0" dirty="0" smtClean="0">
                <a:latin typeface="Arial"/>
              </a:rPr>
              <a:t>: </a:t>
            </a:r>
            <a:r>
              <a:rPr lang="en-US" sz="1900" b="1" baseline="0" dirty="0" smtClean="0">
                <a:latin typeface="Arial"/>
              </a:rPr>
              <a:t>The Group Therapy Program provides counseling, education, and intervention services to families experiencing domestic violence and child abuse. CDBG funds will be used for operational expenses including support staff salaries (direct cost) and program materials. </a:t>
            </a:r>
          </a:p>
          <a:p>
            <a:pPr marR="0" lvl="0" rtl="0"/>
            <a:endParaRPr lang="en-US" sz="1200" b="1" baseline="0" dirty="0" smtClean="0">
              <a:latin typeface="Arial"/>
            </a:endParaRPr>
          </a:p>
          <a:p>
            <a:pPr marR="0" lvl="0" rtl="0"/>
            <a:r>
              <a:rPr lang="en-US" sz="1900" b="1" baseline="0" dirty="0" smtClean="0">
                <a:latin typeface="Arial"/>
              </a:rPr>
              <a:t>Site Location:  1297 W. Hobson Way, Blythe, CA 92225; 14080 		</a:t>
            </a:r>
            <a:r>
              <a:rPr lang="en-US" sz="1900" b="1" dirty="0" smtClean="0">
                <a:latin typeface="Arial"/>
              </a:rPr>
              <a:t>     </a:t>
            </a:r>
            <a:r>
              <a:rPr lang="en-US" sz="1900" b="1" baseline="0" dirty="0" smtClean="0">
                <a:latin typeface="Arial"/>
              </a:rPr>
              <a:t>Palm Dr., Ste. E, Desert Hot Springs, CA 92240;</a:t>
            </a:r>
          </a:p>
          <a:p>
            <a:pPr marR="0" lvl="0" rtl="0"/>
            <a:r>
              <a:rPr lang="en-US" sz="1900" b="1" baseline="0" dirty="0" smtClean="0">
                <a:latin typeface="Arial"/>
              </a:rPr>
              <a:t>Benefit:  Low Mod Limited Clientele Income Certification</a:t>
            </a:r>
          </a:p>
          <a:p>
            <a:pPr marR="0" lvl="0" rtl="0"/>
            <a:r>
              <a:rPr lang="en-US" sz="1900" b="1" baseline="0" dirty="0" smtClean="0">
                <a:latin typeface="Arial"/>
              </a:rPr>
              <a:t>Number Served/Annual Units:  250</a:t>
            </a:r>
          </a:p>
          <a:p>
            <a:pPr marR="0" lvl="0" rtl="0"/>
            <a:r>
              <a:rPr lang="en-US" sz="1900" b="1" baseline="0" dirty="0" smtClean="0">
                <a:latin typeface="Arial"/>
              </a:rPr>
              <a:t>570.208 (a)(2)(i)(B)</a:t>
            </a:r>
          </a:p>
        </p:txBody>
      </p:sp>
    </p:spTree>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102</a:t>
            </a:r>
          </a:p>
        </p:txBody>
      </p:sp>
      <p:sp>
        <p:nvSpPr>
          <p:cNvPr id="3" name="Text Placeholder 2"/>
          <p:cNvSpPr>
            <a:spLocks noGrp="1"/>
          </p:cNvSpPr>
          <p:nvPr>
            <p:ph type="body" idx="1"/>
          </p:nvPr>
        </p:nvSpPr>
        <p:spPr>
          <a:xfrm>
            <a:off x="457200" y="685800"/>
            <a:ext cx="8229600" cy="5638800"/>
          </a:xfrm>
        </p:spPr>
        <p:txBody>
          <a:bodyPr>
            <a:noAutofit/>
          </a:bodyPr>
          <a:lstStyle/>
          <a:p>
            <a:pPr marR="0" lvl="0" rtl="0"/>
            <a:r>
              <a:rPr lang="en-US" sz="1900" b="1" baseline="0" dirty="0" smtClean="0">
                <a:latin typeface="Arial"/>
              </a:rPr>
              <a:t>Project:	La Quinta Preschool Upgrade Project	</a:t>
            </a:r>
          </a:p>
          <a:p>
            <a:pPr marR="0" lvl="0" rtl="0"/>
            <a:r>
              <a:rPr lang="en-US" sz="1900" b="1" baseline="0" dirty="0" smtClean="0">
                <a:latin typeface="Arial"/>
              </a:rPr>
              <a:t>Eligibility	Public Facilities	570.201 (c)	03M</a:t>
            </a:r>
          </a:p>
          <a:p>
            <a:pPr marR="0" lvl="0" rtl="0"/>
            <a:r>
              <a:rPr lang="en-US" sz="1900" b="1" baseline="0" dirty="0" smtClean="0">
                <a:latin typeface="Arial"/>
              </a:rPr>
              <a:t>Sponsor:	Family YMCA of the Desert</a:t>
            </a:r>
          </a:p>
          <a:p>
            <a:pPr marR="0" lvl="0" rtl="0"/>
            <a:r>
              <a:rPr lang="en-US" sz="1900" b="1" baseline="0" dirty="0" smtClean="0">
                <a:latin typeface="Arial"/>
              </a:rPr>
              <a:t>Address:	43930 San Pablo, Palm Desert, CA  92260</a:t>
            </a:r>
          </a:p>
          <a:p>
            <a:pPr marR="0" lvl="0" rtl="0"/>
            <a:endParaRPr lang="en-US" sz="1800" b="1" baseline="0" dirty="0" smtClean="0">
              <a:latin typeface="Arial"/>
            </a:endParaRPr>
          </a:p>
          <a:p>
            <a:pPr marR="0" lvl="0" rtl="0"/>
            <a:r>
              <a:rPr lang="en-US" sz="1900" b="1" baseline="0" dirty="0" smtClean="0">
                <a:latin typeface="Arial"/>
              </a:rPr>
              <a:t>Requested Funding:  $39,575</a:t>
            </a:r>
          </a:p>
          <a:p>
            <a:pPr marR="0" lvl="0" rtl="0"/>
            <a:endParaRPr lang="fr-FR" sz="1800" b="1" baseline="0" dirty="0" smtClean="0">
              <a:latin typeface="Arial"/>
            </a:endParaRPr>
          </a:p>
          <a:p>
            <a:pPr marR="0" lvl="0" rtl="0"/>
            <a:r>
              <a:rPr lang="fr-FR" sz="1900" b="1" u="sng" baseline="0" dirty="0" smtClean="0">
                <a:latin typeface="Arial"/>
              </a:rPr>
              <a:t>Project Description</a:t>
            </a:r>
            <a:r>
              <a:rPr lang="fr-FR" sz="1900" b="1" baseline="0" dirty="0" smtClean="0">
                <a:latin typeface="Arial"/>
              </a:rPr>
              <a:t>: </a:t>
            </a:r>
            <a:r>
              <a:rPr lang="en-US" sz="1900" b="1" baseline="0" dirty="0" smtClean="0">
                <a:latin typeface="Arial"/>
              </a:rPr>
              <a:t>The La Quinta Preschool serves 3-4 year olds from low- income families. CDBG funds will be used for facility upgrades including the purchase and installation of low water usage toilets, window tinting for energy conservation, the installation of drinking fountains, and other facility upgrades. </a:t>
            </a:r>
          </a:p>
          <a:p>
            <a:pPr marR="0" lvl="0" rtl="0"/>
            <a:endParaRPr lang="en-US" sz="1800" b="1" baseline="0" dirty="0" smtClean="0">
              <a:latin typeface="Arial"/>
            </a:endParaRPr>
          </a:p>
          <a:p>
            <a:pPr marR="0" lvl="0" rtl="0"/>
            <a:r>
              <a:rPr lang="en-US" sz="1900" b="1" baseline="0" dirty="0" smtClean="0">
                <a:latin typeface="Arial"/>
              </a:rPr>
              <a:t>Site Location:  </a:t>
            </a:r>
            <a:r>
              <a:rPr lang="it-IT" sz="1900" b="1" baseline="0" dirty="0" smtClean="0">
                <a:latin typeface="Arial"/>
              </a:rPr>
              <a:t>49955 Park Ave., La Quinta, CA 92253</a:t>
            </a:r>
          </a:p>
          <a:p>
            <a:pPr marR="0" lvl="0" rtl="0"/>
            <a:r>
              <a:rPr lang="en-US" sz="1900" b="1" baseline="0" dirty="0" smtClean="0">
                <a:latin typeface="Arial"/>
              </a:rPr>
              <a:t>Benefit:  Low Mod Limited Clientele Income Certification</a:t>
            </a:r>
          </a:p>
          <a:p>
            <a:pPr marR="0" lvl="0" rtl="0"/>
            <a:r>
              <a:rPr lang="en-US" sz="1900" b="1" baseline="0" dirty="0" smtClean="0">
                <a:latin typeface="Arial"/>
              </a:rPr>
              <a:t>Number Served/Annual Units:  145</a:t>
            </a:r>
          </a:p>
          <a:p>
            <a:pPr marR="0" lvl="0" rtl="0"/>
            <a:r>
              <a:rPr lang="en-US" sz="1900" b="1" baseline="0" dirty="0" smtClean="0">
                <a:latin typeface="Arial"/>
              </a:rPr>
              <a:t>570.208 (a)(2)(i)(B)</a:t>
            </a:r>
          </a:p>
        </p:txBody>
      </p:sp>
    </p:spTree>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103</a:t>
            </a:r>
          </a:p>
        </p:txBody>
      </p:sp>
      <p:sp>
        <p:nvSpPr>
          <p:cNvPr id="3" name="Text Placeholder 2"/>
          <p:cNvSpPr>
            <a:spLocks noGrp="1"/>
          </p:cNvSpPr>
          <p:nvPr>
            <p:ph type="body" idx="1"/>
          </p:nvPr>
        </p:nvSpPr>
        <p:spPr>
          <a:xfrm>
            <a:off x="457200" y="685800"/>
            <a:ext cx="8229600" cy="5715000"/>
          </a:xfrm>
        </p:spPr>
        <p:txBody>
          <a:bodyPr>
            <a:noAutofit/>
          </a:bodyPr>
          <a:lstStyle/>
          <a:p>
            <a:pPr marR="0" lvl="0" rtl="0"/>
            <a:r>
              <a:rPr lang="en-US" sz="1900" b="1" baseline="0" dirty="0" smtClean="0">
                <a:latin typeface="Arial"/>
              </a:rPr>
              <a:t>Project:	MS Strength Training Program			</a:t>
            </a:r>
          </a:p>
          <a:p>
            <a:pPr marR="0" lvl="0" rtl="0"/>
            <a:r>
              <a:rPr lang="en-US" sz="1900" b="1" baseline="0" dirty="0" smtClean="0">
                <a:latin typeface="Arial"/>
              </a:rPr>
              <a:t>Eligibility	Public Services	570.201 (e)	05B</a:t>
            </a:r>
          </a:p>
          <a:p>
            <a:pPr marR="0" lvl="0" rtl="0"/>
            <a:r>
              <a:rPr lang="en-US" sz="1900" b="1" baseline="0" dirty="0" smtClean="0">
                <a:latin typeface="Arial"/>
              </a:rPr>
              <a:t>Sponsor:	Act of MS</a:t>
            </a:r>
          </a:p>
          <a:p>
            <a:pPr marR="0" lvl="0" rtl="0"/>
            <a:r>
              <a:rPr lang="en-US" sz="1900" b="1" baseline="0" dirty="0" smtClean="0">
                <a:latin typeface="Arial"/>
              </a:rPr>
              <a:t>Address:	73-710 Fred Waring Dr., Suite #118, Palm Desert, CA  		92260</a:t>
            </a:r>
          </a:p>
          <a:p>
            <a:pPr marR="0" lvl="0" rtl="0"/>
            <a:endParaRPr lang="en-US" sz="1400" b="1" baseline="0" dirty="0" smtClean="0">
              <a:latin typeface="Arial"/>
            </a:endParaRPr>
          </a:p>
          <a:p>
            <a:pPr marR="0" lvl="0" rtl="0"/>
            <a:r>
              <a:rPr lang="en-US" sz="1900" b="1" baseline="0" dirty="0" smtClean="0">
                <a:latin typeface="Arial"/>
              </a:rPr>
              <a:t>Requested Funding:  $36,230</a:t>
            </a:r>
          </a:p>
          <a:p>
            <a:pPr marR="0" lvl="0" rtl="0"/>
            <a:endParaRPr lang="fr-FR" sz="1400" b="1" baseline="0" dirty="0" smtClean="0">
              <a:latin typeface="Arial"/>
            </a:endParaRPr>
          </a:p>
          <a:p>
            <a:pPr marR="0" lvl="0" rtl="0"/>
            <a:r>
              <a:rPr lang="fr-FR" sz="1900" b="1" u="sng" baseline="0" dirty="0" smtClean="0">
                <a:latin typeface="Arial"/>
              </a:rPr>
              <a:t>Project Description</a:t>
            </a:r>
            <a:r>
              <a:rPr lang="fr-FR" sz="1900" b="1" baseline="0" dirty="0" smtClean="0">
                <a:latin typeface="Arial"/>
              </a:rPr>
              <a:t>: </a:t>
            </a:r>
            <a:r>
              <a:rPr lang="en-US" sz="1900" b="1" baseline="0" dirty="0" smtClean="0">
                <a:latin typeface="Arial"/>
              </a:rPr>
              <a:t>The program offers a variety of services for severely disabled individuals living with MS including the tools and resources necessary to successfully improve their quality of life. CDBG funds will be used for an exercise program, flexibility therapy, and utility program. </a:t>
            </a:r>
          </a:p>
          <a:p>
            <a:pPr marR="0" lvl="0" rtl="0"/>
            <a:endParaRPr lang="en-US" sz="1400" b="1" baseline="0" dirty="0" smtClean="0">
              <a:latin typeface="Arial"/>
            </a:endParaRPr>
          </a:p>
          <a:p>
            <a:pPr marR="0" lvl="0" rtl="0"/>
            <a:r>
              <a:rPr lang="en-US" sz="1900" b="1" baseline="0" dirty="0" smtClean="0">
                <a:latin typeface="Arial"/>
              </a:rPr>
              <a:t>Site Location:  73-710 Fred Waring Drive, Palm Desert, CA 92260</a:t>
            </a:r>
          </a:p>
          <a:p>
            <a:pPr marR="0" lvl="0" rtl="0"/>
            <a:r>
              <a:rPr lang="en-US" sz="1900" b="1" baseline="0" dirty="0" smtClean="0">
                <a:latin typeface="Arial"/>
              </a:rPr>
              <a:t>Benefit:  Low Mod Limited Clientele Presumed</a:t>
            </a:r>
          </a:p>
          <a:p>
            <a:pPr marR="0" lvl="0" rtl="0"/>
            <a:r>
              <a:rPr lang="en-US" sz="1900" b="1" baseline="0" dirty="0" smtClean="0">
                <a:latin typeface="Arial"/>
              </a:rPr>
              <a:t>Number Served/Annual Units:  72</a:t>
            </a:r>
          </a:p>
          <a:p>
            <a:pPr marR="0" lvl="0" rtl="0"/>
            <a:r>
              <a:rPr lang="en-US" sz="1900" b="1" baseline="0" dirty="0" smtClean="0">
                <a:latin typeface="Arial"/>
              </a:rPr>
              <a:t>570.208 (a)(2)(i)(A)</a:t>
            </a:r>
          </a:p>
        </p:txBody>
      </p:sp>
    </p:spTree>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104</a:t>
            </a:r>
          </a:p>
        </p:txBody>
      </p:sp>
      <p:sp>
        <p:nvSpPr>
          <p:cNvPr id="3" name="Text Placeholder 2"/>
          <p:cNvSpPr>
            <a:spLocks noGrp="1"/>
          </p:cNvSpPr>
          <p:nvPr>
            <p:ph type="body" idx="1"/>
          </p:nvPr>
        </p:nvSpPr>
        <p:spPr>
          <a:xfrm>
            <a:off x="457200" y="685800"/>
            <a:ext cx="8229600" cy="5562600"/>
          </a:xfrm>
        </p:spPr>
        <p:txBody>
          <a:bodyPr>
            <a:noAutofit/>
          </a:bodyPr>
          <a:lstStyle/>
          <a:p>
            <a:pPr marR="0" lvl="0" rtl="0"/>
            <a:r>
              <a:rPr lang="en-US" sz="1900" b="1" baseline="0" dirty="0" smtClean="0">
                <a:latin typeface="Arial"/>
              </a:rPr>
              <a:t>Project:	Food Distribution/Hunger Relief Program	</a:t>
            </a:r>
          </a:p>
          <a:p>
            <a:pPr marR="0" lvl="0" rtl="0"/>
            <a:r>
              <a:rPr lang="en-US" sz="1900" b="1" baseline="0" dirty="0" smtClean="0">
                <a:latin typeface="Arial"/>
              </a:rPr>
              <a:t>Eligibility	Public Services	570.201 (e)	05</a:t>
            </a:r>
          </a:p>
          <a:p>
            <a:pPr marR="0" lvl="0" rtl="0"/>
            <a:r>
              <a:rPr lang="en-US" sz="1900" b="1" baseline="0" dirty="0" smtClean="0">
                <a:latin typeface="Arial"/>
              </a:rPr>
              <a:t>Sponsor:	Food Now, Inc.</a:t>
            </a:r>
          </a:p>
          <a:p>
            <a:pPr marR="0" lvl="0" rtl="0"/>
            <a:r>
              <a:rPr lang="en-US" sz="1900" b="1" baseline="0" dirty="0" smtClean="0">
                <a:latin typeface="Arial"/>
              </a:rPr>
              <a:t>Address:	</a:t>
            </a:r>
            <a:r>
              <a:rPr lang="pt-BR" sz="1900" b="1" baseline="0" dirty="0" smtClean="0">
                <a:latin typeface="Arial"/>
              </a:rPr>
              <a:t>14080 Palm Dr. Suite E</a:t>
            </a:r>
            <a:r>
              <a:rPr lang="en-US" sz="1900" b="1" baseline="0" dirty="0" smtClean="0">
                <a:latin typeface="Arial"/>
              </a:rPr>
              <a:t>, Desert Hot Springs, CA  92240</a:t>
            </a:r>
          </a:p>
          <a:p>
            <a:pPr marR="0" lvl="0" rtl="0"/>
            <a:endParaRPr lang="en-US" sz="1600" b="1" baseline="0" dirty="0" smtClean="0">
              <a:latin typeface="Arial"/>
            </a:endParaRPr>
          </a:p>
          <a:p>
            <a:pPr marR="0" lvl="0" rtl="0"/>
            <a:r>
              <a:rPr lang="en-US" sz="1900" b="1" baseline="0" dirty="0" smtClean="0">
                <a:latin typeface="Arial"/>
              </a:rPr>
              <a:t>Requested Funding:  $35,000</a:t>
            </a:r>
          </a:p>
          <a:p>
            <a:pPr marR="0" lvl="0" rtl="0"/>
            <a:endParaRPr lang="fr-FR" sz="1600" b="1" baseline="0" dirty="0" smtClean="0">
              <a:latin typeface="Arial"/>
            </a:endParaRPr>
          </a:p>
          <a:p>
            <a:pPr marR="0" lvl="0" rtl="0"/>
            <a:r>
              <a:rPr lang="fr-FR" sz="1900" b="1" u="sng" baseline="0" dirty="0" smtClean="0">
                <a:latin typeface="Arial"/>
              </a:rPr>
              <a:t>Project Description</a:t>
            </a:r>
            <a:r>
              <a:rPr lang="fr-FR" sz="1900" b="1" baseline="0" dirty="0" smtClean="0">
                <a:latin typeface="Arial"/>
              </a:rPr>
              <a:t>: </a:t>
            </a:r>
            <a:r>
              <a:rPr lang="en-US" sz="1900" b="1" baseline="0" dirty="0" smtClean="0">
                <a:latin typeface="Arial"/>
              </a:rPr>
              <a:t>Food Now distributes food packages to low-income persons in the Desert Hot Springs area. CDBG funds will be used to pay for salaries (direct cost), space cost, </a:t>
            </a:r>
            <a:r>
              <a:rPr lang="en-US" sz="1900" b="1" baseline="0" dirty="0" smtClean="0">
                <a:latin typeface="Arial"/>
              </a:rPr>
              <a:t>food, </a:t>
            </a:r>
            <a:r>
              <a:rPr lang="en-US" sz="1900" b="1" baseline="0" dirty="0" smtClean="0">
                <a:latin typeface="Arial"/>
              </a:rPr>
              <a:t>and supplies.  </a:t>
            </a:r>
          </a:p>
          <a:p>
            <a:pPr marR="0" lvl="0" rtl="0"/>
            <a:endParaRPr lang="fr-FR" sz="1600" b="1" baseline="0" dirty="0" smtClean="0">
              <a:latin typeface="Arial"/>
            </a:endParaRPr>
          </a:p>
          <a:p>
            <a:pPr marR="0" lvl="0" rtl="0"/>
            <a:r>
              <a:rPr lang="fr-FR" sz="1900" b="1" baseline="0" dirty="0" smtClean="0">
                <a:latin typeface="Arial"/>
              </a:rPr>
              <a:t>Site Location:  14080 Palm Dr., Suite E, Desert Hot Springs, CA 		    </a:t>
            </a:r>
            <a:r>
              <a:rPr lang="fr-FR" sz="1900" b="1" baseline="0" dirty="0" smtClean="0">
                <a:latin typeface="Arial"/>
              </a:rPr>
              <a:t> 92240</a:t>
            </a:r>
            <a:endParaRPr lang="fr-FR" sz="1900" b="1" baseline="0" dirty="0" smtClean="0">
              <a:latin typeface="Arial"/>
            </a:endParaRPr>
          </a:p>
          <a:p>
            <a:pPr marR="0" lvl="0" rtl="0"/>
            <a:r>
              <a:rPr lang="en-US" sz="1900" b="1" baseline="0" dirty="0" smtClean="0">
                <a:latin typeface="Arial"/>
              </a:rPr>
              <a:t>Benefit:  Low Mod Limited Clientele Income Certification</a:t>
            </a:r>
          </a:p>
          <a:p>
            <a:pPr marR="0" lvl="0" rtl="0"/>
            <a:r>
              <a:rPr lang="en-US" sz="1900" b="1" baseline="0" dirty="0" smtClean="0">
                <a:latin typeface="Arial"/>
              </a:rPr>
              <a:t>Number Served/Annual Units:  165</a:t>
            </a:r>
          </a:p>
          <a:p>
            <a:pPr marR="0" lvl="0" rtl="0"/>
            <a:r>
              <a:rPr lang="en-US" sz="1900" b="1" baseline="0" dirty="0" smtClean="0">
                <a:latin typeface="Arial"/>
              </a:rPr>
              <a:t>570.208 (a)(2)(i)(B)</a:t>
            </a:r>
          </a:p>
        </p:txBody>
      </p:sp>
    </p:spTree>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105</a:t>
            </a:r>
          </a:p>
        </p:txBody>
      </p:sp>
      <p:sp>
        <p:nvSpPr>
          <p:cNvPr id="3" name="Text Placeholder 2"/>
          <p:cNvSpPr>
            <a:spLocks noGrp="1"/>
          </p:cNvSpPr>
          <p:nvPr>
            <p:ph type="body" idx="1"/>
          </p:nvPr>
        </p:nvSpPr>
        <p:spPr>
          <a:xfrm>
            <a:off x="457200" y="685800"/>
            <a:ext cx="8229600" cy="5715000"/>
          </a:xfrm>
        </p:spPr>
        <p:txBody>
          <a:bodyPr>
            <a:noAutofit/>
          </a:bodyPr>
          <a:lstStyle/>
          <a:p>
            <a:pPr marR="0" lvl="0" rtl="0"/>
            <a:r>
              <a:rPr lang="en-US" sz="2000" b="1" baseline="0" dirty="0" smtClean="0">
                <a:latin typeface="Arial"/>
              </a:rPr>
              <a:t>Project:	Arroyo de Paz After School Program	</a:t>
            </a:r>
          </a:p>
          <a:p>
            <a:pPr marR="0" lvl="0" rtl="0"/>
            <a:r>
              <a:rPr lang="en-US" sz="2000" b="1" baseline="0" dirty="0" smtClean="0">
                <a:latin typeface="Arial"/>
              </a:rPr>
              <a:t>Eligibility	Public Services	570.201 (e)	05</a:t>
            </a:r>
          </a:p>
          <a:p>
            <a:pPr marR="0" lvl="0" rtl="0"/>
            <a:r>
              <a:rPr lang="en-US" sz="2000" b="1" baseline="0" dirty="0" smtClean="0">
                <a:latin typeface="Arial"/>
              </a:rPr>
              <a:t>Sponsor:	Coachella Valley Housing Coalition (CVHC)</a:t>
            </a:r>
          </a:p>
          <a:p>
            <a:pPr marR="0" lvl="0" rtl="0"/>
            <a:r>
              <a:rPr lang="en-US" sz="2000" b="1" baseline="0" dirty="0" smtClean="0">
                <a:latin typeface="Arial"/>
              </a:rPr>
              <a:t>Address:	45-701 Monroe St., Suite G, Indio, CA  92201</a:t>
            </a:r>
          </a:p>
          <a:p>
            <a:pPr marR="0" lvl="0" rtl="0"/>
            <a:endParaRPr lang="en-US" sz="1400" b="1" baseline="0" dirty="0" smtClean="0">
              <a:latin typeface="Arial"/>
            </a:endParaRPr>
          </a:p>
          <a:p>
            <a:pPr marR="0" lvl="0" rtl="0"/>
            <a:r>
              <a:rPr lang="en-US" sz="2000" b="1" baseline="0" dirty="0" smtClean="0">
                <a:latin typeface="Arial"/>
              </a:rPr>
              <a:t>Requested Funding:  $35,000</a:t>
            </a:r>
          </a:p>
          <a:p>
            <a:pPr marR="0" lvl="0" rtl="0"/>
            <a:endParaRPr lang="fr-FR" sz="1400" b="1" baseline="0" dirty="0" smtClean="0">
              <a:latin typeface="Arial"/>
            </a:endParaRPr>
          </a:p>
          <a:p>
            <a:pPr marR="0" lvl="0" rtl="0"/>
            <a:r>
              <a:rPr lang="fr-FR" sz="2000" b="1" u="sng" baseline="0" dirty="0" smtClean="0">
                <a:latin typeface="Arial"/>
              </a:rPr>
              <a:t>Project Description</a:t>
            </a:r>
            <a:r>
              <a:rPr lang="fr-FR" sz="2000" b="1" baseline="0" dirty="0" smtClean="0">
                <a:latin typeface="Arial"/>
              </a:rPr>
              <a:t>: </a:t>
            </a:r>
            <a:r>
              <a:rPr lang="en-US" sz="2000" b="1" baseline="0" dirty="0" smtClean="0">
                <a:latin typeface="Arial"/>
              </a:rPr>
              <a:t>The After School Program provides youth with educational assistance and physical play activities. CDBG funds will be used for salaries (direct cost), program supplies, and other operational expenses.  </a:t>
            </a:r>
          </a:p>
          <a:p>
            <a:pPr marR="0" lvl="0" rtl="0"/>
            <a:endParaRPr lang="en-US" sz="1400" b="1" baseline="0" dirty="0" smtClean="0">
              <a:latin typeface="Arial"/>
            </a:endParaRPr>
          </a:p>
          <a:p>
            <a:pPr marR="0" lvl="0" rtl="0"/>
            <a:r>
              <a:rPr lang="en-US" sz="2000" b="1" baseline="0" dirty="0" smtClean="0">
                <a:latin typeface="Arial"/>
              </a:rPr>
              <a:t>Site Location:  66765 Two Bunch Palm Trail, Desert Hot 			     </a:t>
            </a:r>
            <a:r>
              <a:rPr lang="en-US" sz="2000" b="1" baseline="0" dirty="0" smtClean="0">
                <a:latin typeface="Arial"/>
              </a:rPr>
              <a:t> Springs</a:t>
            </a:r>
            <a:r>
              <a:rPr lang="en-US" sz="2000" b="1" baseline="0" dirty="0" smtClean="0">
                <a:latin typeface="Arial"/>
              </a:rPr>
              <a:t>, CA 92240</a:t>
            </a:r>
          </a:p>
          <a:p>
            <a:pPr marR="0" lvl="0" rtl="0"/>
            <a:r>
              <a:rPr lang="en-US" sz="2000" b="1" baseline="0" dirty="0" smtClean="0">
                <a:latin typeface="Arial"/>
              </a:rPr>
              <a:t>Benefit:  Low Mod Limited Clientele Income Certification</a:t>
            </a:r>
          </a:p>
          <a:p>
            <a:pPr marR="0" lvl="0" rtl="0"/>
            <a:r>
              <a:rPr lang="en-US" sz="2000" b="1" baseline="0" dirty="0" smtClean="0">
                <a:latin typeface="Arial"/>
              </a:rPr>
              <a:t>Number Served/Annual Units:  45</a:t>
            </a:r>
          </a:p>
          <a:p>
            <a:pPr marR="0" lvl="0" rtl="0"/>
            <a:r>
              <a:rPr lang="en-US" sz="2000" b="1" baseline="0" dirty="0" smtClean="0">
                <a:latin typeface="Arial"/>
              </a:rPr>
              <a:t>570.208 (a)(2)(i)(B)</a:t>
            </a:r>
          </a:p>
        </p:txBody>
      </p:sp>
    </p:spTree>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106</a:t>
            </a:r>
          </a:p>
        </p:txBody>
      </p:sp>
      <p:sp>
        <p:nvSpPr>
          <p:cNvPr id="3" name="Text Placeholder 2"/>
          <p:cNvSpPr>
            <a:spLocks noGrp="1"/>
          </p:cNvSpPr>
          <p:nvPr>
            <p:ph type="body" idx="1"/>
          </p:nvPr>
        </p:nvSpPr>
        <p:spPr>
          <a:xfrm>
            <a:off x="457200" y="685800"/>
            <a:ext cx="8229600" cy="5440363"/>
          </a:xfrm>
        </p:spPr>
        <p:txBody>
          <a:bodyPr>
            <a:normAutofit lnSpcReduction="10000"/>
          </a:bodyPr>
          <a:lstStyle/>
          <a:p>
            <a:pPr marR="0" lvl="0" rtl="0"/>
            <a:r>
              <a:rPr lang="en-US" sz="2000" b="1" baseline="0" dirty="0" smtClean="0">
                <a:latin typeface="Arial"/>
              </a:rPr>
              <a:t>Project:	Paseo de los Heroes After School Program</a:t>
            </a:r>
          </a:p>
          <a:p>
            <a:pPr marR="0" lvl="0" rtl="0"/>
            <a:r>
              <a:rPr lang="en-US" sz="2000" b="1" baseline="0" dirty="0" smtClean="0">
                <a:latin typeface="Arial"/>
              </a:rPr>
              <a:t>Eligibility	Public Services	570.201 (e)	05</a:t>
            </a:r>
          </a:p>
          <a:p>
            <a:pPr marR="0" lvl="0" rtl="0"/>
            <a:r>
              <a:rPr lang="en-US" sz="2000" b="1" baseline="0" dirty="0" smtClean="0">
                <a:latin typeface="Arial"/>
              </a:rPr>
              <a:t>Sponsor:	Coachella Valley Housing Coalition (CVHC)</a:t>
            </a:r>
          </a:p>
          <a:p>
            <a:pPr marR="0" lvl="0" rtl="0"/>
            <a:r>
              <a:rPr lang="en-US" sz="2000" b="1" baseline="0" dirty="0" smtClean="0">
                <a:latin typeface="Arial"/>
              </a:rPr>
              <a:t>Address:	45-701 Monroe St., Suite G, Indio, CA  92201</a:t>
            </a:r>
          </a:p>
          <a:p>
            <a:pPr marR="0" lvl="0" rtl="0"/>
            <a:endParaRPr lang="en-US" sz="2000" b="1" baseline="0" dirty="0" smtClean="0">
              <a:latin typeface="Arial"/>
            </a:endParaRPr>
          </a:p>
          <a:p>
            <a:pPr marR="0" lvl="0" rtl="0"/>
            <a:r>
              <a:rPr lang="en-US" sz="2000" b="1" baseline="0" dirty="0" smtClean="0">
                <a:latin typeface="Arial"/>
              </a:rPr>
              <a:t>Requested Funding:  $35,000</a:t>
            </a:r>
          </a:p>
          <a:p>
            <a:pPr marR="0" lvl="0" rtl="0"/>
            <a:endParaRPr lang="fr-FR" sz="2000" b="1" baseline="0" dirty="0" smtClean="0">
              <a:latin typeface="Arial"/>
            </a:endParaRPr>
          </a:p>
          <a:p>
            <a:pPr marR="0" lvl="0" rtl="0"/>
            <a:r>
              <a:rPr lang="fr-FR" sz="2000" b="1" u="sng" baseline="0" dirty="0" smtClean="0">
                <a:latin typeface="Arial"/>
              </a:rPr>
              <a:t>Project Description</a:t>
            </a:r>
            <a:r>
              <a:rPr lang="fr-FR" sz="2000" b="1" baseline="0" dirty="0" smtClean="0">
                <a:latin typeface="Arial"/>
              </a:rPr>
              <a:t>: </a:t>
            </a:r>
            <a:r>
              <a:rPr lang="en-US" sz="2000" b="1" baseline="0" dirty="0" smtClean="0">
                <a:latin typeface="Arial"/>
              </a:rPr>
              <a:t>The After School Program provides youth with educational assistance and physical play activities. CDBG funds will be used for salaries (direct cost), program supplies, and other operational expenses  </a:t>
            </a:r>
          </a:p>
          <a:p>
            <a:pPr marR="0" lvl="0" rtl="0"/>
            <a:endParaRPr lang="en-US" sz="2000" b="1" baseline="0" dirty="0" smtClean="0">
              <a:latin typeface="Arial"/>
            </a:endParaRPr>
          </a:p>
          <a:p>
            <a:pPr marR="0" lvl="0" rtl="0"/>
            <a:r>
              <a:rPr lang="en-US" sz="2000" b="1" baseline="0" dirty="0" smtClean="0">
                <a:latin typeface="Arial"/>
              </a:rPr>
              <a:t>Site Location:  </a:t>
            </a:r>
            <a:r>
              <a:rPr lang="it-IT" sz="2000" b="1" baseline="0" dirty="0" smtClean="0">
                <a:latin typeface="Arial"/>
              </a:rPr>
              <a:t>62-900 Lincoln St., Mecca, CA 92254</a:t>
            </a:r>
          </a:p>
          <a:p>
            <a:pPr marR="0" lvl="0" rtl="0"/>
            <a:r>
              <a:rPr lang="en-US" sz="2000" b="1" baseline="0" dirty="0" smtClean="0">
                <a:latin typeface="Arial"/>
              </a:rPr>
              <a:t>Benefit:  Low Mod Limited Clientele Income Eligibility Limited</a:t>
            </a:r>
          </a:p>
          <a:p>
            <a:pPr marR="0" lvl="0" rtl="0"/>
            <a:r>
              <a:rPr lang="en-US" sz="2000" b="1" baseline="0" dirty="0" smtClean="0">
                <a:latin typeface="Arial"/>
              </a:rPr>
              <a:t>Number Served/Annual Units:  45</a:t>
            </a:r>
          </a:p>
          <a:p>
            <a:pPr marR="0" lvl="0" rtl="0"/>
            <a:r>
              <a:rPr lang="en-US" sz="2000" b="1" baseline="0" dirty="0" smtClean="0">
                <a:latin typeface="Arial"/>
              </a:rPr>
              <a:t>570.208 (a)(2)(i)(C)</a:t>
            </a:r>
          </a:p>
        </p:txBody>
      </p:sp>
    </p:spTree>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107</a:t>
            </a:r>
          </a:p>
        </p:txBody>
      </p:sp>
      <p:sp>
        <p:nvSpPr>
          <p:cNvPr id="3" name="Text Placeholder 2"/>
          <p:cNvSpPr>
            <a:spLocks noGrp="1"/>
          </p:cNvSpPr>
          <p:nvPr>
            <p:ph type="body" idx="1"/>
          </p:nvPr>
        </p:nvSpPr>
        <p:spPr>
          <a:xfrm>
            <a:off x="457200" y="762000"/>
            <a:ext cx="8229600" cy="5715000"/>
          </a:xfrm>
        </p:spPr>
        <p:txBody>
          <a:bodyPr>
            <a:noAutofit/>
          </a:bodyPr>
          <a:lstStyle/>
          <a:p>
            <a:pPr marR="0" lvl="0" rtl="0"/>
            <a:r>
              <a:rPr lang="en-US" sz="1800" b="1" baseline="0" dirty="0" smtClean="0">
                <a:latin typeface="Arial"/>
              </a:rPr>
              <a:t>Project:	Gilda's Cancer Support Program		</a:t>
            </a:r>
          </a:p>
          <a:p>
            <a:pPr marR="0" lvl="0" rtl="0"/>
            <a:r>
              <a:rPr lang="en-US" sz="1800" b="1" baseline="0" dirty="0" smtClean="0">
                <a:latin typeface="Arial"/>
              </a:rPr>
              <a:t>Eligibility	Public Services	570.201 (e)	05</a:t>
            </a:r>
          </a:p>
          <a:p>
            <a:pPr marR="0" lvl="0" rtl="0"/>
            <a:r>
              <a:rPr lang="en-US" sz="1800" b="1" baseline="0" dirty="0" smtClean="0">
                <a:latin typeface="Arial"/>
              </a:rPr>
              <a:t>Sponsor:	Gilda's Club Desert Cities - A Cancer Support 			Community</a:t>
            </a:r>
          </a:p>
          <a:p>
            <a:pPr marR="0" lvl="0" rtl="0"/>
            <a:r>
              <a:rPr lang="en-US" sz="1800" b="1" baseline="0" dirty="0" smtClean="0">
                <a:latin typeface="Arial"/>
              </a:rPr>
              <a:t>Address:	</a:t>
            </a:r>
            <a:r>
              <a:rPr lang="pt-BR" sz="1800" b="1" baseline="0" dirty="0" smtClean="0">
                <a:latin typeface="Arial"/>
              </a:rPr>
              <a:t>67-625 E. Palm Canyon Dr., #7A</a:t>
            </a:r>
            <a:r>
              <a:rPr lang="en-US" sz="1800" b="1" baseline="0" dirty="0" smtClean="0">
                <a:latin typeface="Arial"/>
              </a:rPr>
              <a:t>, Cathedral City, CA  		92234</a:t>
            </a:r>
          </a:p>
          <a:p>
            <a:pPr marR="0" lvl="0" rtl="0"/>
            <a:endParaRPr lang="en-US" sz="1400" b="1" baseline="0" dirty="0" smtClean="0">
              <a:latin typeface="Arial"/>
            </a:endParaRPr>
          </a:p>
          <a:p>
            <a:pPr marR="0" lvl="0" rtl="0"/>
            <a:r>
              <a:rPr lang="en-US" sz="1800" b="1" baseline="0" dirty="0" smtClean="0">
                <a:latin typeface="Arial"/>
              </a:rPr>
              <a:t>Requested Funding:  $25,000</a:t>
            </a:r>
          </a:p>
          <a:p>
            <a:pPr marR="0" lvl="0" rtl="0"/>
            <a:endParaRPr lang="fr-FR" sz="1400" b="1" baseline="0" dirty="0" smtClean="0">
              <a:latin typeface="Arial"/>
            </a:endParaRPr>
          </a:p>
          <a:p>
            <a:pPr marR="0" lvl="0" rtl="0"/>
            <a:r>
              <a:rPr lang="fr-FR" sz="1800" b="1" u="sng" baseline="0" dirty="0" smtClean="0">
                <a:latin typeface="Arial"/>
              </a:rPr>
              <a:t>Project Description</a:t>
            </a:r>
            <a:r>
              <a:rPr lang="fr-FR" sz="1800" b="1" baseline="0" dirty="0" smtClean="0">
                <a:latin typeface="Arial"/>
              </a:rPr>
              <a:t>: </a:t>
            </a:r>
            <a:r>
              <a:rPr lang="en-US" sz="1800" b="1" baseline="0" dirty="0" smtClean="0">
                <a:latin typeface="Arial"/>
              </a:rPr>
              <a:t>Gilda's Club offers cancer patients and survivors support services including support groups, education, and healthy lifestyle programs. CDBG funds will be used for additional adult support group services.  </a:t>
            </a:r>
          </a:p>
          <a:p>
            <a:pPr marR="0" lvl="0" rtl="0"/>
            <a:endParaRPr lang="en-US" sz="1400" b="1" baseline="0" dirty="0" smtClean="0">
              <a:latin typeface="Arial"/>
            </a:endParaRPr>
          </a:p>
          <a:p>
            <a:pPr marR="0" lvl="0" rtl="0"/>
            <a:r>
              <a:rPr lang="en-US" sz="1800" b="1" baseline="0" dirty="0" smtClean="0">
                <a:latin typeface="Arial"/>
              </a:rPr>
              <a:t>Site Location:  67-625 East Palm Canyon Dr., #7A, Cathedral City, CA 		   </a:t>
            </a:r>
            <a:r>
              <a:rPr lang="en-US" sz="1800" b="1" baseline="0" dirty="0" smtClean="0">
                <a:latin typeface="Arial"/>
              </a:rPr>
              <a:t> 92234</a:t>
            </a:r>
            <a:endParaRPr lang="en-US" sz="1800" b="1" baseline="0" dirty="0" smtClean="0">
              <a:latin typeface="Arial"/>
            </a:endParaRPr>
          </a:p>
          <a:p>
            <a:pPr marR="0" lvl="0" rtl="0"/>
            <a:r>
              <a:rPr lang="en-US" sz="1800" b="1" baseline="0" dirty="0" smtClean="0">
                <a:latin typeface="Arial"/>
              </a:rPr>
              <a:t>Benefit:  Low Mod Limited Clientele Income Certification</a:t>
            </a:r>
          </a:p>
          <a:p>
            <a:pPr marR="0" lvl="0" rtl="0"/>
            <a:r>
              <a:rPr lang="en-US" sz="1800" b="1" baseline="0" dirty="0" smtClean="0">
                <a:latin typeface="Arial"/>
              </a:rPr>
              <a:t>Number Served/Annual Units:  100</a:t>
            </a:r>
          </a:p>
          <a:p>
            <a:pPr marR="0" lvl="0" rtl="0"/>
            <a:r>
              <a:rPr lang="en-US" sz="1800" b="1" baseline="0" dirty="0" smtClean="0">
                <a:latin typeface="Arial"/>
              </a:rPr>
              <a:t>570.208 (a)(2)(i)(B)</a:t>
            </a:r>
          </a:p>
        </p:txBody>
      </p:sp>
    </p:spTree>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108</a:t>
            </a:r>
          </a:p>
        </p:txBody>
      </p:sp>
      <p:sp>
        <p:nvSpPr>
          <p:cNvPr id="3" name="Text Placeholder 2"/>
          <p:cNvSpPr>
            <a:spLocks noGrp="1"/>
          </p:cNvSpPr>
          <p:nvPr>
            <p:ph type="body" idx="1"/>
          </p:nvPr>
        </p:nvSpPr>
        <p:spPr>
          <a:xfrm>
            <a:off x="457200" y="685800"/>
            <a:ext cx="8229600" cy="5440363"/>
          </a:xfrm>
        </p:spPr>
        <p:txBody>
          <a:bodyPr>
            <a:normAutofit fontScale="85000" lnSpcReduction="10000"/>
          </a:bodyPr>
          <a:lstStyle/>
          <a:p>
            <a:pPr marR="0" lvl="0" rtl="0"/>
            <a:r>
              <a:rPr lang="en-US" sz="2000" b="1" baseline="0" dirty="0" smtClean="0">
                <a:latin typeface="Arial"/>
              </a:rPr>
              <a:t>Project:	Children of the Court Advocate Scholarship Program</a:t>
            </a:r>
          </a:p>
          <a:p>
            <a:pPr marR="0" lvl="0" rtl="0"/>
            <a:r>
              <a:rPr lang="en-US" sz="2000" b="1" baseline="0" dirty="0" smtClean="0">
                <a:latin typeface="Arial"/>
              </a:rPr>
              <a:t>Eligibility	Public Services	570.201 (e)	05N</a:t>
            </a:r>
          </a:p>
          <a:p>
            <a:pPr marR="0" lvl="0" rtl="0"/>
            <a:r>
              <a:rPr lang="en-US" sz="2000" b="1" baseline="0" dirty="0" smtClean="0">
                <a:latin typeface="Arial"/>
              </a:rPr>
              <a:t>Sponsor:	Court Appointed Special Advocates for Riverside County, 		Inc.</a:t>
            </a:r>
          </a:p>
          <a:p>
            <a:pPr marR="0" lvl="0" rtl="0"/>
            <a:r>
              <a:rPr lang="en-US" sz="2000" b="1" baseline="0" dirty="0" smtClean="0">
                <a:latin typeface="Arial"/>
              </a:rPr>
              <a:t>Address:	P.O. Box 3008, Indio, CA  92202</a:t>
            </a:r>
          </a:p>
          <a:p>
            <a:pPr marR="0" lvl="0" rtl="0"/>
            <a:endParaRPr lang="en-US" sz="2000" b="1" baseline="0" dirty="0" smtClean="0">
              <a:latin typeface="Arial"/>
            </a:endParaRPr>
          </a:p>
          <a:p>
            <a:pPr marR="0" lvl="0" rtl="0"/>
            <a:r>
              <a:rPr lang="en-US" sz="2000" b="1" baseline="0" dirty="0" smtClean="0">
                <a:latin typeface="Arial"/>
              </a:rPr>
              <a:t>Requested Funding:  $75,000</a:t>
            </a:r>
          </a:p>
          <a:p>
            <a:pPr marR="0" lvl="0" rtl="0"/>
            <a:endParaRPr lang="fr-FR" sz="2000" b="1" baseline="0" dirty="0" smtClean="0">
              <a:latin typeface="Arial"/>
            </a:endParaRPr>
          </a:p>
          <a:p>
            <a:pPr marR="0" lvl="0" rtl="0"/>
            <a:r>
              <a:rPr lang="fr-FR" sz="2000" b="1" u="sng" baseline="0" dirty="0" smtClean="0">
                <a:latin typeface="Arial"/>
              </a:rPr>
              <a:t>Project Description</a:t>
            </a:r>
            <a:r>
              <a:rPr lang="fr-FR" sz="2000" b="1" baseline="0" dirty="0" smtClean="0">
                <a:latin typeface="Arial"/>
              </a:rPr>
              <a:t>: </a:t>
            </a:r>
            <a:r>
              <a:rPr lang="en-US" sz="2000" b="1" baseline="0" dirty="0" smtClean="0">
                <a:latin typeface="Arial"/>
              </a:rPr>
              <a:t>The Scholarship Program provides trained volunteers to independently investigate an abused child's circumstances, report findings to the Juvenile Courts, monitor the delivery of services, and advocate on the child's behalf throughout the process. CDBG funds will be used to provide Advocate "Scholarships" for abused children that will be paired with a volunteer to follow the child's case until permanently resolved. </a:t>
            </a:r>
          </a:p>
          <a:p>
            <a:pPr marR="0" lvl="0" rtl="0"/>
            <a:endParaRPr lang="fr-FR" sz="2000" b="1" baseline="0" dirty="0" smtClean="0">
              <a:latin typeface="Arial"/>
            </a:endParaRPr>
          </a:p>
          <a:p>
            <a:pPr marR="0" lvl="0" rtl="0"/>
            <a:r>
              <a:rPr lang="fr-FR" sz="2000" b="1" baseline="0" dirty="0" smtClean="0">
                <a:latin typeface="Arial"/>
              </a:rPr>
              <a:t>Site Location:  44-199 Monroe Street, Suite B, Indio, CA 92201</a:t>
            </a:r>
          </a:p>
          <a:p>
            <a:pPr marR="0" lvl="0" rtl="0"/>
            <a:r>
              <a:rPr lang="en-US" sz="2000" b="1" baseline="0" dirty="0" smtClean="0">
                <a:latin typeface="Arial"/>
              </a:rPr>
              <a:t>Benefit:  Low Mod Limited Clientele Presumed</a:t>
            </a:r>
          </a:p>
          <a:p>
            <a:pPr marR="0" lvl="0" rtl="0"/>
            <a:r>
              <a:rPr lang="en-US" sz="2000" b="1" baseline="0" dirty="0" smtClean="0">
                <a:latin typeface="Arial"/>
              </a:rPr>
              <a:t>Number Served/Annual Units:  75</a:t>
            </a:r>
          </a:p>
          <a:p>
            <a:pPr marR="0" lvl="0" rtl="0"/>
            <a:r>
              <a:rPr lang="en-US" sz="2000" b="1" baseline="0" dirty="0" smtClean="0">
                <a:latin typeface="Arial"/>
              </a:rPr>
              <a:t>570.208 (a)(2)(i)(A)</a:t>
            </a:r>
          </a:p>
        </p:txBody>
      </p:sp>
    </p:spTree>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109</a:t>
            </a:r>
          </a:p>
        </p:txBody>
      </p:sp>
      <p:sp>
        <p:nvSpPr>
          <p:cNvPr id="3" name="Text Placeholder 2"/>
          <p:cNvSpPr>
            <a:spLocks noGrp="1"/>
          </p:cNvSpPr>
          <p:nvPr>
            <p:ph type="body" idx="1"/>
          </p:nvPr>
        </p:nvSpPr>
        <p:spPr>
          <a:xfrm>
            <a:off x="457200" y="685800"/>
            <a:ext cx="8229600" cy="5440363"/>
          </a:xfrm>
        </p:spPr>
        <p:txBody>
          <a:bodyPr>
            <a:noAutofit/>
          </a:bodyPr>
          <a:lstStyle/>
          <a:p>
            <a:pPr marR="0" lvl="0" rtl="0"/>
            <a:r>
              <a:rPr lang="en-US" sz="2000" b="1" baseline="0" dirty="0" smtClean="0">
                <a:latin typeface="Arial"/>
              </a:rPr>
              <a:t>Project:	Advocacy for the Handicapped	</a:t>
            </a:r>
          </a:p>
          <a:p>
            <a:pPr marR="0" lvl="0" rtl="0"/>
            <a:r>
              <a:rPr lang="en-US" sz="2000" b="1" baseline="0" dirty="0" smtClean="0">
                <a:latin typeface="Arial"/>
              </a:rPr>
              <a:t>Eligibility	Public Services	570.201 (e)	05B</a:t>
            </a:r>
          </a:p>
          <a:p>
            <a:pPr marR="0" lvl="0" rtl="0"/>
            <a:r>
              <a:rPr lang="en-US" sz="2000" b="1" baseline="0" dirty="0" smtClean="0">
                <a:latin typeface="Arial"/>
              </a:rPr>
              <a:t>Sponsor:	Include Me, Inc.</a:t>
            </a:r>
          </a:p>
          <a:p>
            <a:pPr marR="0" lvl="0" rtl="0"/>
            <a:r>
              <a:rPr lang="en-US" sz="2000" b="1" baseline="0" dirty="0" smtClean="0">
                <a:latin typeface="Arial"/>
              </a:rPr>
              <a:t>Address:	44-199 Monroe St., Indio, CA  92201</a:t>
            </a:r>
          </a:p>
          <a:p>
            <a:pPr marR="0" lvl="0" rtl="0"/>
            <a:endParaRPr lang="en-US" sz="1600" b="1" baseline="0" dirty="0" smtClean="0">
              <a:latin typeface="Arial"/>
            </a:endParaRPr>
          </a:p>
          <a:p>
            <a:pPr marR="0" lvl="0" rtl="0"/>
            <a:r>
              <a:rPr lang="en-US" sz="2000" b="1" baseline="0" dirty="0" smtClean="0">
                <a:latin typeface="Arial"/>
              </a:rPr>
              <a:t>Requested Funding:  $25,000</a:t>
            </a:r>
          </a:p>
          <a:p>
            <a:pPr marR="0" lvl="0" rtl="0"/>
            <a:endParaRPr lang="fr-FR" sz="1600" b="1" baseline="0" dirty="0" smtClean="0">
              <a:latin typeface="Arial"/>
            </a:endParaRPr>
          </a:p>
          <a:p>
            <a:pPr marR="0" lvl="0" rtl="0"/>
            <a:r>
              <a:rPr lang="fr-FR" sz="2000" b="1" u="sng" baseline="0" dirty="0" smtClean="0">
                <a:latin typeface="Arial"/>
              </a:rPr>
              <a:t>Project Description</a:t>
            </a:r>
            <a:r>
              <a:rPr lang="fr-FR" sz="2000" b="1" baseline="0" dirty="0" smtClean="0">
                <a:latin typeface="Arial"/>
              </a:rPr>
              <a:t>: </a:t>
            </a:r>
            <a:r>
              <a:rPr lang="en-US" sz="2000" b="1" baseline="0" dirty="0" smtClean="0">
                <a:latin typeface="Arial"/>
              </a:rPr>
              <a:t>The Advocacy for the Handicapped program provides support services to disabled persons including workshops, referrals, training and outreach. CDBG funds will be used for operational expenses.  </a:t>
            </a:r>
          </a:p>
          <a:p>
            <a:pPr marR="0" lvl="0" rtl="0"/>
            <a:endParaRPr lang="en-US" sz="1600" b="1" baseline="0" dirty="0" smtClean="0">
              <a:latin typeface="Arial"/>
            </a:endParaRPr>
          </a:p>
          <a:p>
            <a:pPr marR="0" lvl="0" rtl="0"/>
            <a:r>
              <a:rPr lang="en-US" sz="2000" b="1" baseline="0" dirty="0" smtClean="0">
                <a:latin typeface="Arial"/>
              </a:rPr>
              <a:t>Site Location:  44-199 Monroe St., Indio, CA 92201</a:t>
            </a:r>
          </a:p>
          <a:p>
            <a:pPr marR="0" lvl="0" rtl="0"/>
            <a:r>
              <a:rPr lang="en-US" sz="2000" b="1" baseline="0" dirty="0" smtClean="0">
                <a:latin typeface="Arial"/>
              </a:rPr>
              <a:t>Benefit:  Low Mod Limited Clientele Presumed</a:t>
            </a:r>
          </a:p>
          <a:p>
            <a:pPr marR="0" lvl="0" rtl="0"/>
            <a:r>
              <a:rPr lang="en-US" sz="2000" b="1" baseline="0" dirty="0" smtClean="0">
                <a:latin typeface="Arial"/>
              </a:rPr>
              <a:t>Number Served/Annual Units:  75</a:t>
            </a:r>
          </a:p>
          <a:p>
            <a:pPr marR="0" lvl="0" rtl="0"/>
            <a:r>
              <a:rPr lang="en-US" sz="2000" b="1" baseline="0" dirty="0" smtClean="0">
                <a:latin typeface="Arial"/>
              </a:rPr>
              <a:t>570.208 (a)(2)(i)(A)</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pPr marR="0" algn="r" rtl="0"/>
            <a:r>
              <a:rPr lang="en-US" sz="2400" b="1" baseline="0" dirty="0" smtClean="0">
                <a:latin typeface="Arial"/>
              </a:rPr>
              <a:t>P 11</a:t>
            </a:r>
          </a:p>
        </p:txBody>
      </p:sp>
      <p:sp>
        <p:nvSpPr>
          <p:cNvPr id="3" name="Text Placeholder 2"/>
          <p:cNvSpPr>
            <a:spLocks noGrp="1"/>
          </p:cNvSpPr>
          <p:nvPr>
            <p:ph type="body" idx="1"/>
          </p:nvPr>
        </p:nvSpPr>
        <p:spPr>
          <a:xfrm>
            <a:off x="457200" y="685800"/>
            <a:ext cx="8229600" cy="5715000"/>
          </a:xfrm>
        </p:spPr>
        <p:txBody>
          <a:bodyPr>
            <a:noAutofit/>
          </a:bodyPr>
          <a:lstStyle/>
          <a:p>
            <a:pPr marR="0" lvl="0" rtl="0"/>
            <a:r>
              <a:rPr lang="en-US" sz="2000" b="1" baseline="0" dirty="0" smtClean="0">
                <a:latin typeface="Arial"/>
              </a:rPr>
              <a:t>Project:	Hemet Community Pantry Program	</a:t>
            </a:r>
          </a:p>
          <a:p>
            <a:pPr marR="0" lvl="0" rtl="0"/>
            <a:r>
              <a:rPr lang="en-US" sz="2000" b="1" baseline="0" dirty="0" smtClean="0">
                <a:latin typeface="Arial"/>
              </a:rPr>
              <a:t>Eligibility	Public Services	570.201 (e)	05</a:t>
            </a:r>
          </a:p>
          <a:p>
            <a:pPr marR="0" lvl="0" rtl="0"/>
            <a:r>
              <a:rPr lang="en-US" sz="2000" b="1" baseline="0" dirty="0" smtClean="0">
                <a:latin typeface="Arial"/>
              </a:rPr>
              <a:t>Sponsor:	The Community Pantry</a:t>
            </a:r>
          </a:p>
          <a:p>
            <a:pPr marR="0" lvl="0" rtl="0"/>
            <a:r>
              <a:rPr lang="en-US" sz="2000" b="1" baseline="0" dirty="0" smtClean="0">
                <a:latin typeface="Arial"/>
              </a:rPr>
              <a:t>Address:	137 N. San Jacinto St., Hemet, CA  92543</a:t>
            </a:r>
          </a:p>
          <a:p>
            <a:pPr marR="0" lvl="0" rtl="0"/>
            <a:endParaRPr lang="en-US" sz="2000" b="1" baseline="0" dirty="0" smtClean="0">
              <a:latin typeface="Arial"/>
            </a:endParaRPr>
          </a:p>
          <a:p>
            <a:pPr marR="0" lvl="0" rtl="0"/>
            <a:r>
              <a:rPr lang="en-US" sz="2000" b="1" baseline="0" dirty="0" smtClean="0">
                <a:latin typeface="Arial"/>
              </a:rPr>
              <a:t>Requested Funding:  $30,000</a:t>
            </a:r>
          </a:p>
          <a:p>
            <a:pPr marR="0" lvl="0" rtl="0"/>
            <a:endParaRPr lang="en-US" sz="2000" b="1" baseline="0" dirty="0" smtClean="0">
              <a:latin typeface="Arial"/>
            </a:endParaRPr>
          </a:p>
          <a:p>
            <a:pPr marR="0" lvl="0" rtl="0"/>
            <a:r>
              <a:rPr lang="fr-FR" sz="2000" b="1" u="sng" baseline="0" dirty="0" smtClean="0">
                <a:latin typeface="Arial"/>
              </a:rPr>
              <a:t>Project Description</a:t>
            </a:r>
            <a:r>
              <a:rPr lang="fr-FR" sz="2000" b="1" baseline="0" dirty="0" smtClean="0">
                <a:latin typeface="Arial"/>
              </a:rPr>
              <a:t>: </a:t>
            </a:r>
            <a:r>
              <a:rPr lang="en-US" sz="2000" b="1" baseline="0" dirty="0" smtClean="0">
                <a:latin typeface="Arial"/>
              </a:rPr>
              <a:t>The Pantry provides assistance to individuals and families in need of emergency food and housing.  CDBG funds will be used for the purchase of food and other program related expenses.  </a:t>
            </a:r>
          </a:p>
          <a:p>
            <a:pPr marR="0" lvl="0" rtl="0"/>
            <a:endParaRPr lang="en-US" sz="2000" b="1" baseline="0" dirty="0" smtClean="0">
              <a:latin typeface="Arial"/>
            </a:endParaRPr>
          </a:p>
          <a:p>
            <a:pPr marR="0" lvl="0" rtl="0"/>
            <a:r>
              <a:rPr lang="en-US" sz="2000" b="1" baseline="0" dirty="0" smtClean="0">
                <a:latin typeface="Arial"/>
              </a:rPr>
              <a:t>Site Location:  135 N. San Jacinto Street, Hemet, CA 92543</a:t>
            </a:r>
          </a:p>
          <a:p>
            <a:pPr marR="0" lvl="0" rtl="0"/>
            <a:r>
              <a:rPr lang="en-US" sz="2000" b="1" baseline="0" dirty="0" smtClean="0">
                <a:latin typeface="Arial"/>
              </a:rPr>
              <a:t>Benefit:  Low Mod Limited Clientele Income Certification</a:t>
            </a:r>
          </a:p>
          <a:p>
            <a:pPr marR="0" lvl="0" rtl="0"/>
            <a:r>
              <a:rPr lang="en-US" sz="2000" b="1" baseline="0" dirty="0" smtClean="0">
                <a:latin typeface="Arial"/>
              </a:rPr>
              <a:t>Number Served/Annual Units:  1000</a:t>
            </a:r>
          </a:p>
          <a:p>
            <a:pPr marR="0" lvl="0" rtl="0"/>
            <a:r>
              <a:rPr lang="en-US" sz="2000" b="1" baseline="0" dirty="0" smtClean="0">
                <a:latin typeface="Arial"/>
              </a:rPr>
              <a:t>570.208 (a)(2)(i)(B)</a:t>
            </a:r>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110</a:t>
            </a:r>
          </a:p>
        </p:txBody>
      </p:sp>
      <p:sp>
        <p:nvSpPr>
          <p:cNvPr id="3" name="Text Placeholder 2"/>
          <p:cNvSpPr>
            <a:spLocks noGrp="1"/>
          </p:cNvSpPr>
          <p:nvPr>
            <p:ph type="body" idx="1"/>
          </p:nvPr>
        </p:nvSpPr>
        <p:spPr>
          <a:xfrm>
            <a:off x="457200" y="685800"/>
            <a:ext cx="8229600" cy="5638800"/>
          </a:xfrm>
        </p:spPr>
        <p:txBody>
          <a:bodyPr>
            <a:noAutofit/>
          </a:bodyPr>
          <a:lstStyle/>
          <a:p>
            <a:pPr marR="0" lvl="0" rtl="0"/>
            <a:r>
              <a:rPr lang="en-US" sz="1900" b="1" baseline="0" dirty="0" smtClean="0">
                <a:latin typeface="Arial"/>
              </a:rPr>
              <a:t>Project:	Riverside County Fair and National Date Festival</a:t>
            </a:r>
          </a:p>
          <a:p>
            <a:pPr marR="0" lvl="0" rtl="0"/>
            <a:r>
              <a:rPr lang="en-US" sz="1900" b="1" baseline="0" dirty="0" smtClean="0">
                <a:latin typeface="Arial"/>
              </a:rPr>
              <a:t>Eligibility	Public Facilities	570.201 (c)	03</a:t>
            </a:r>
          </a:p>
          <a:p>
            <a:pPr marR="0" lvl="0" rtl="0"/>
            <a:r>
              <a:rPr lang="en-US" sz="1900" b="1" baseline="0" dirty="0" smtClean="0">
                <a:latin typeface="Arial"/>
              </a:rPr>
              <a:t>Sponsor:	Riverside County Economic Development Agency</a:t>
            </a:r>
          </a:p>
          <a:p>
            <a:pPr marR="0" lvl="0" rtl="0"/>
            <a:r>
              <a:rPr lang="en-US" sz="1900" b="1" baseline="0" dirty="0" smtClean="0">
                <a:latin typeface="Arial"/>
              </a:rPr>
              <a:t>Address:	3403 Tenth St., Suite 500, Riverside, CA  92501</a:t>
            </a:r>
          </a:p>
          <a:p>
            <a:pPr marR="0" lvl="0" rtl="0"/>
            <a:endParaRPr lang="en-US" sz="1400" b="1" baseline="0" dirty="0" smtClean="0">
              <a:latin typeface="Arial"/>
            </a:endParaRPr>
          </a:p>
          <a:p>
            <a:pPr marR="0" lvl="0" rtl="0"/>
            <a:r>
              <a:rPr lang="en-US" sz="1900" b="1" baseline="0" dirty="0" smtClean="0">
                <a:latin typeface="Arial"/>
              </a:rPr>
              <a:t>Requested Funding:  $170,000</a:t>
            </a:r>
          </a:p>
          <a:p>
            <a:pPr marR="0" lvl="0" rtl="0"/>
            <a:endParaRPr lang="fr-FR" sz="1200" b="1" baseline="0" dirty="0" smtClean="0">
              <a:latin typeface="Arial"/>
            </a:endParaRPr>
          </a:p>
          <a:p>
            <a:pPr marR="0" lvl="0" rtl="0"/>
            <a:r>
              <a:rPr lang="fr-FR" sz="1900" b="1" u="sng" baseline="0" dirty="0" smtClean="0">
                <a:latin typeface="Arial"/>
              </a:rPr>
              <a:t>Project Description</a:t>
            </a:r>
            <a:r>
              <a:rPr lang="fr-FR" sz="1900" b="1" baseline="0" dirty="0" smtClean="0">
                <a:latin typeface="Arial"/>
              </a:rPr>
              <a:t>: </a:t>
            </a:r>
            <a:r>
              <a:rPr lang="en-US" sz="1900" b="1" baseline="0" dirty="0" smtClean="0">
                <a:latin typeface="Arial"/>
              </a:rPr>
              <a:t>The ADA Transition Plan for the Riverside County Fair and National Date Festival documents physical barriers that limit the accessibility of the County's resources and programs to individuals with disabilities. CDBG funds will be used for improvements to restrooms and doorways at the Pageant Stage/Board Room, Shalimar, and Taj Majal office. </a:t>
            </a:r>
          </a:p>
          <a:p>
            <a:pPr marR="0" lvl="0" rtl="0"/>
            <a:endParaRPr lang="en-US" sz="1200" b="1" baseline="0" dirty="0" smtClean="0">
              <a:latin typeface="Arial"/>
            </a:endParaRPr>
          </a:p>
          <a:p>
            <a:pPr marR="0" lvl="0" rtl="0"/>
            <a:r>
              <a:rPr lang="en-US" sz="1900" b="1" baseline="0" dirty="0" smtClean="0">
                <a:latin typeface="Arial"/>
              </a:rPr>
              <a:t>Site Location:  Indio, CA</a:t>
            </a:r>
          </a:p>
          <a:p>
            <a:pPr marR="0" lvl="0" rtl="0"/>
            <a:r>
              <a:rPr lang="en-US" sz="1900" b="1" baseline="0" dirty="0" smtClean="0">
                <a:latin typeface="Arial"/>
              </a:rPr>
              <a:t>Benefit:  Low Mod Limited Clientele Presumed</a:t>
            </a:r>
          </a:p>
          <a:p>
            <a:pPr marR="0" lvl="0" rtl="0"/>
            <a:r>
              <a:rPr lang="en-US" sz="1900" b="1" baseline="0" dirty="0" smtClean="0">
                <a:latin typeface="Arial"/>
              </a:rPr>
              <a:t>Number Served/Annual Units:  266610</a:t>
            </a:r>
          </a:p>
          <a:p>
            <a:pPr marR="0" lvl="0" rtl="0"/>
            <a:r>
              <a:rPr lang="en-US" sz="1900" b="1" baseline="0" dirty="0" smtClean="0">
                <a:latin typeface="Arial"/>
              </a:rPr>
              <a:t>570.208 (a)(2)(i)(A)</a:t>
            </a:r>
          </a:p>
        </p:txBody>
      </p:sp>
    </p:spTree>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111</a:t>
            </a:r>
          </a:p>
        </p:txBody>
      </p:sp>
      <p:sp>
        <p:nvSpPr>
          <p:cNvPr id="3" name="Text Placeholder 2"/>
          <p:cNvSpPr>
            <a:spLocks noGrp="1"/>
          </p:cNvSpPr>
          <p:nvPr>
            <p:ph type="body" idx="1"/>
          </p:nvPr>
        </p:nvSpPr>
        <p:spPr>
          <a:xfrm>
            <a:off x="457200" y="685800"/>
            <a:ext cx="8229600" cy="5440363"/>
          </a:xfrm>
        </p:spPr>
        <p:txBody>
          <a:bodyPr>
            <a:normAutofit fontScale="92500" lnSpcReduction="10000"/>
          </a:bodyPr>
          <a:lstStyle/>
          <a:p>
            <a:pPr marR="0" lvl="0" rtl="0"/>
            <a:r>
              <a:rPr lang="en-US" sz="2000" b="1" baseline="0" dirty="0" smtClean="0">
                <a:latin typeface="Arial"/>
              </a:rPr>
              <a:t>Project:	Smooth Transition Program		</a:t>
            </a:r>
          </a:p>
          <a:p>
            <a:pPr marR="0" lvl="0" rtl="0"/>
            <a:r>
              <a:rPr lang="en-US" sz="2000" b="1" baseline="0" dirty="0" smtClean="0">
                <a:latin typeface="Arial"/>
              </a:rPr>
              <a:t>Eligibility	Public Services	570.201 (e)	05</a:t>
            </a:r>
          </a:p>
          <a:p>
            <a:pPr marR="0" lvl="0" rtl="0"/>
            <a:r>
              <a:rPr lang="en-US" sz="2000" b="1" baseline="0" dirty="0" smtClean="0">
                <a:latin typeface="Arial"/>
              </a:rPr>
              <a:t>Sponsor:	Smooth Transition, Inc.</a:t>
            </a:r>
          </a:p>
          <a:p>
            <a:pPr marR="0" lvl="0" rtl="0"/>
            <a:r>
              <a:rPr lang="en-US" sz="2000" b="1" baseline="0" dirty="0" smtClean="0">
                <a:latin typeface="Arial"/>
              </a:rPr>
              <a:t>Address:	6833 Indiana Ave., #205, Riverside, CA  92506</a:t>
            </a:r>
          </a:p>
          <a:p>
            <a:pPr marR="0" lvl="0" rtl="0"/>
            <a:endParaRPr lang="en-US" sz="2000" b="1" baseline="0" dirty="0" smtClean="0">
              <a:latin typeface="Arial"/>
            </a:endParaRPr>
          </a:p>
          <a:p>
            <a:pPr marR="0" lvl="0" rtl="0"/>
            <a:r>
              <a:rPr lang="en-US" sz="2000" b="1" baseline="0" dirty="0" smtClean="0">
                <a:latin typeface="Arial"/>
              </a:rPr>
              <a:t>Requested Funding:  $47,632</a:t>
            </a:r>
          </a:p>
          <a:p>
            <a:pPr marR="0" lvl="0" rtl="0"/>
            <a:endParaRPr lang="fr-FR" sz="2000" b="1" baseline="0" dirty="0" smtClean="0">
              <a:latin typeface="Arial"/>
            </a:endParaRPr>
          </a:p>
          <a:p>
            <a:pPr marR="0" lvl="0" rtl="0"/>
            <a:r>
              <a:rPr lang="fr-FR" sz="2000" b="1" u="sng" baseline="0" dirty="0" smtClean="0">
                <a:latin typeface="Arial"/>
              </a:rPr>
              <a:t>Project Description</a:t>
            </a:r>
            <a:r>
              <a:rPr lang="fr-FR" sz="2000" b="1" baseline="0" dirty="0" smtClean="0">
                <a:latin typeface="Arial"/>
              </a:rPr>
              <a:t>: </a:t>
            </a:r>
            <a:r>
              <a:rPr lang="en-US" sz="2000" b="1" baseline="0" dirty="0" smtClean="0">
                <a:latin typeface="Arial"/>
              </a:rPr>
              <a:t>Smooth Transition provides a 10 week program designed to provide career and educational training to low- and moderate- income persons in the community. CDBG funds will be used to pay for staff benefits/salaries (direct cost), space cost, educational materials, and program related supplies. </a:t>
            </a:r>
          </a:p>
          <a:p>
            <a:pPr marR="0" lvl="0" rtl="0"/>
            <a:endParaRPr lang="en-US" sz="2000" b="1" baseline="0" dirty="0" smtClean="0">
              <a:latin typeface="Arial"/>
            </a:endParaRPr>
          </a:p>
          <a:p>
            <a:pPr marR="0" lvl="0" rtl="0"/>
            <a:r>
              <a:rPr lang="en-US" sz="2000" b="1" baseline="0" dirty="0" smtClean="0">
                <a:latin typeface="Arial"/>
              </a:rPr>
              <a:t>Site Location:  Service throughout the county</a:t>
            </a:r>
          </a:p>
          <a:p>
            <a:pPr marR="0" lvl="0" rtl="0"/>
            <a:r>
              <a:rPr lang="en-US" sz="2000" b="1" baseline="0" dirty="0" smtClean="0">
                <a:latin typeface="Arial"/>
              </a:rPr>
              <a:t>Benefit:  Low Mod Limited Clientele Income Certification</a:t>
            </a:r>
          </a:p>
          <a:p>
            <a:pPr marR="0" lvl="0" rtl="0"/>
            <a:r>
              <a:rPr lang="en-US" sz="2000" b="1" baseline="0" dirty="0" smtClean="0">
                <a:latin typeface="Arial"/>
              </a:rPr>
              <a:t>Number Served/Annual Units:  50</a:t>
            </a:r>
          </a:p>
          <a:p>
            <a:pPr marR="0" lvl="0" rtl="0"/>
            <a:r>
              <a:rPr lang="en-US" sz="2000" b="1" baseline="0" dirty="0" smtClean="0">
                <a:latin typeface="Arial"/>
              </a:rPr>
              <a:t>570.208 (a)(2)(i)(B)</a:t>
            </a:r>
          </a:p>
        </p:txBody>
      </p:sp>
    </p:spTree>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Text Placeholder 2"/>
          <p:cNvSpPr>
            <a:spLocks noGrp="1"/>
          </p:cNvSpPr>
          <p:nvPr>
            <p:ph type="body" idx="1"/>
          </p:nvPr>
        </p:nvSpPr>
        <p:spPr/>
        <p:txBody>
          <a:bodyPr/>
          <a:lstStyle/>
          <a:p>
            <a:endParaRPr lang="en-US" dirty="0"/>
          </a:p>
        </p:txBody>
      </p:sp>
    </p:spTree>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113</a:t>
            </a:r>
          </a:p>
        </p:txBody>
      </p:sp>
      <p:sp>
        <p:nvSpPr>
          <p:cNvPr id="3" name="Text Placeholder 2"/>
          <p:cNvSpPr>
            <a:spLocks noGrp="1"/>
          </p:cNvSpPr>
          <p:nvPr>
            <p:ph type="body" idx="1"/>
          </p:nvPr>
        </p:nvSpPr>
        <p:spPr>
          <a:xfrm>
            <a:off x="457200" y="685800"/>
            <a:ext cx="8229600" cy="5440363"/>
          </a:xfrm>
        </p:spPr>
        <p:txBody>
          <a:bodyPr>
            <a:normAutofit fontScale="62500" lnSpcReduction="20000"/>
          </a:bodyPr>
          <a:lstStyle/>
          <a:p>
            <a:pPr marR="0" lvl="0" rtl="0"/>
            <a:r>
              <a:rPr lang="en-US" b="1" baseline="0" dirty="0" smtClean="0">
                <a:latin typeface="Arial"/>
              </a:rPr>
              <a:t>Project:	Roy's Desert Resource Center		</a:t>
            </a:r>
          </a:p>
          <a:p>
            <a:pPr marR="0" lvl="0" rtl="0"/>
            <a:r>
              <a:rPr lang="en-US" b="1" baseline="0" dirty="0" smtClean="0">
                <a:latin typeface="Arial"/>
              </a:rPr>
              <a:t>Eligibility	Public Services	570.201 (e)	03T</a:t>
            </a:r>
          </a:p>
          <a:p>
            <a:pPr marR="0" lvl="0" rtl="0"/>
            <a:r>
              <a:rPr lang="en-US" b="1" baseline="0" dirty="0" smtClean="0">
                <a:latin typeface="Arial"/>
              </a:rPr>
              <a:t>Sponsor:	Jewish Family Services of San Diego, dba Desert 		SOS</a:t>
            </a:r>
          </a:p>
          <a:p>
            <a:pPr marR="0" lvl="0" rtl="0"/>
            <a:r>
              <a:rPr lang="en-US" b="1" baseline="0" dirty="0" smtClean="0">
                <a:latin typeface="Arial"/>
              </a:rPr>
              <a:t>Address:	8804 Balboa Ave., San Diego, CA  92123</a:t>
            </a:r>
          </a:p>
          <a:p>
            <a:pPr marR="0" lvl="0" rtl="0"/>
            <a:endParaRPr lang="en-US" b="1" baseline="0" dirty="0" smtClean="0">
              <a:latin typeface="Arial"/>
            </a:endParaRPr>
          </a:p>
          <a:p>
            <a:pPr marR="0" lvl="0" rtl="0"/>
            <a:r>
              <a:rPr lang="en-US" b="1" baseline="0" dirty="0" smtClean="0">
                <a:latin typeface="Arial"/>
              </a:rPr>
              <a:t>Requested Funding:  $60,000</a:t>
            </a:r>
          </a:p>
          <a:p>
            <a:pPr marR="0" lvl="0" rtl="0"/>
            <a:endParaRPr lang="fr-FR" b="1" baseline="0" dirty="0" smtClean="0">
              <a:latin typeface="Arial"/>
            </a:endParaRPr>
          </a:p>
          <a:p>
            <a:pPr marR="0" lvl="0" rtl="0"/>
            <a:r>
              <a:rPr lang="fr-FR" b="1" u="sng" baseline="0" dirty="0" smtClean="0">
                <a:latin typeface="Arial"/>
              </a:rPr>
              <a:t>Project Description</a:t>
            </a:r>
            <a:r>
              <a:rPr lang="fr-FR" b="1" baseline="0" dirty="0" smtClean="0">
                <a:latin typeface="Arial"/>
              </a:rPr>
              <a:t>: </a:t>
            </a:r>
            <a:r>
              <a:rPr lang="en-US" b="1" baseline="0" dirty="0" smtClean="0">
                <a:latin typeface="Arial"/>
              </a:rPr>
              <a:t>Roy's Desert Resource Center offers shelter, case management, and supportive services to homeless men, women, and families in the Coachella Valley area. CDBG funds will be used for case management salaries (direct cost).  </a:t>
            </a:r>
          </a:p>
          <a:p>
            <a:pPr marR="0" lvl="0" rtl="0"/>
            <a:endParaRPr lang="en-US" b="1" baseline="0" dirty="0" smtClean="0">
              <a:latin typeface="Arial"/>
            </a:endParaRPr>
          </a:p>
          <a:p>
            <a:pPr marR="0" lvl="0" rtl="0"/>
            <a:r>
              <a:rPr lang="en-US" b="1" baseline="0" dirty="0" smtClean="0">
                <a:latin typeface="Arial"/>
              </a:rPr>
              <a:t>Site Location:  19531 McLane St., Palm Springs, CA 92258</a:t>
            </a:r>
          </a:p>
          <a:p>
            <a:pPr marR="0" lvl="0" rtl="0"/>
            <a:r>
              <a:rPr lang="en-US" b="1" baseline="0" dirty="0" smtClean="0">
                <a:latin typeface="Arial"/>
              </a:rPr>
              <a:t>Benefit:  Low Mod Limited Clientele Presumed</a:t>
            </a:r>
          </a:p>
          <a:p>
            <a:pPr marR="0" lvl="0" rtl="0"/>
            <a:r>
              <a:rPr lang="en-US" b="1" baseline="0" dirty="0" smtClean="0">
                <a:latin typeface="Arial"/>
              </a:rPr>
              <a:t>Number Served/Annual Units:  450</a:t>
            </a:r>
          </a:p>
          <a:p>
            <a:pPr marR="0" lvl="0" rtl="0"/>
            <a:r>
              <a:rPr lang="en-US" b="1" baseline="0" dirty="0" smtClean="0">
                <a:latin typeface="Arial"/>
              </a:rPr>
              <a:t>570.208 (a)(2)(i)(A)</a:t>
            </a:r>
          </a:p>
        </p:txBody>
      </p:sp>
    </p:spTree>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114</a:t>
            </a:r>
          </a:p>
        </p:txBody>
      </p:sp>
      <p:sp>
        <p:nvSpPr>
          <p:cNvPr id="3" name="Text Placeholder 2"/>
          <p:cNvSpPr>
            <a:spLocks noGrp="1"/>
          </p:cNvSpPr>
          <p:nvPr>
            <p:ph type="body" idx="1"/>
          </p:nvPr>
        </p:nvSpPr>
        <p:spPr>
          <a:xfrm>
            <a:off x="457200" y="685800"/>
            <a:ext cx="8229600" cy="5440363"/>
          </a:xfrm>
        </p:spPr>
        <p:txBody>
          <a:bodyPr>
            <a:normAutofit/>
          </a:bodyPr>
          <a:lstStyle/>
          <a:p>
            <a:pPr marR="0" lvl="0" rtl="0"/>
            <a:r>
              <a:rPr lang="en-US" sz="1800" b="1" baseline="0" dirty="0" smtClean="0">
                <a:latin typeface="Arial"/>
              </a:rPr>
              <a:t>Project:	Coachella Valley Micro-enterprise</a:t>
            </a:r>
            <a:r>
              <a:rPr lang="en-US" sz="1800" b="1" dirty="0" smtClean="0">
                <a:latin typeface="Arial"/>
              </a:rPr>
              <a:t> Development Project</a:t>
            </a:r>
            <a:endParaRPr lang="en-US" sz="1800" b="1" baseline="0" dirty="0" smtClean="0">
              <a:latin typeface="Arial"/>
            </a:endParaRPr>
          </a:p>
          <a:p>
            <a:pPr marR="0" lvl="0" rtl="0"/>
            <a:r>
              <a:rPr lang="pt-BR" sz="1800" b="1" baseline="0" dirty="0" smtClean="0">
                <a:latin typeface="Arial"/>
              </a:rPr>
              <a:t>Eligibility	Micro-Enterprise Assistance	570.201 (o)	</a:t>
            </a:r>
            <a:r>
              <a:rPr lang="en-US" sz="1800" b="1" baseline="0" dirty="0" smtClean="0">
                <a:latin typeface="Arial"/>
              </a:rPr>
              <a:t>18C</a:t>
            </a:r>
          </a:p>
          <a:p>
            <a:pPr marR="0" lvl="0" rtl="0"/>
            <a:r>
              <a:rPr lang="en-US" sz="1800" b="1" baseline="0" dirty="0" smtClean="0">
                <a:latin typeface="Arial"/>
              </a:rPr>
              <a:t>Sponsor:	Foundation for CSUSB, dba Inland Center for 			Entrepreneurship</a:t>
            </a:r>
          </a:p>
          <a:p>
            <a:pPr marR="0" lvl="0" rtl="0"/>
            <a:r>
              <a:rPr lang="en-US" sz="1800" b="1" baseline="0" dirty="0" smtClean="0">
                <a:latin typeface="Arial"/>
              </a:rPr>
              <a:t>Address:	5500 University Parkway, San Bernardino, CA  92407</a:t>
            </a:r>
          </a:p>
          <a:p>
            <a:pPr marR="0" lvl="0" rtl="0"/>
            <a:endParaRPr lang="en-US" sz="1800" b="1" baseline="0" dirty="0" smtClean="0">
              <a:latin typeface="Arial"/>
            </a:endParaRPr>
          </a:p>
          <a:p>
            <a:pPr marR="0" lvl="0" rtl="0"/>
            <a:r>
              <a:rPr lang="en-US" sz="1800" b="1" baseline="0" dirty="0" smtClean="0">
                <a:latin typeface="Arial"/>
              </a:rPr>
              <a:t>Requested Funding:  $50,000</a:t>
            </a:r>
          </a:p>
          <a:p>
            <a:pPr marR="0" lvl="0" rtl="0"/>
            <a:endParaRPr lang="fr-FR" sz="1800" b="1" baseline="0" dirty="0" smtClean="0">
              <a:latin typeface="Arial"/>
            </a:endParaRPr>
          </a:p>
          <a:p>
            <a:pPr marR="0" lvl="0" rtl="0"/>
            <a:r>
              <a:rPr lang="fr-FR" sz="1800" b="1" u="sng" baseline="0" dirty="0" smtClean="0">
                <a:latin typeface="Arial"/>
              </a:rPr>
              <a:t>Project Description</a:t>
            </a:r>
            <a:r>
              <a:rPr lang="fr-FR" sz="1800" b="1" baseline="0" dirty="0" smtClean="0">
                <a:latin typeface="Arial"/>
              </a:rPr>
              <a:t>: </a:t>
            </a:r>
            <a:r>
              <a:rPr lang="en-US" sz="1800" b="1" baseline="0" dirty="0" smtClean="0">
                <a:latin typeface="Arial"/>
              </a:rPr>
              <a:t>The program provides general support services to eligible owners of micro-enterprises. Services include specific consulting, training, and coaching. CDBG funds will be used to pay for salaries (direct cost), consultant fees, and travel expenses.  </a:t>
            </a:r>
          </a:p>
          <a:p>
            <a:pPr marR="0" lvl="0" rtl="0"/>
            <a:endParaRPr lang="fr-FR" sz="1800" b="1" baseline="0" dirty="0" smtClean="0">
              <a:latin typeface="Arial"/>
            </a:endParaRPr>
          </a:p>
          <a:p>
            <a:pPr marR="0" lvl="0" rtl="0"/>
            <a:r>
              <a:rPr lang="fr-FR" sz="1800" b="1" baseline="0" dirty="0" smtClean="0">
                <a:latin typeface="Arial"/>
              </a:rPr>
              <a:t>Site Location:  77-806 Flora Rd., Ste. C, Palm Desert, CA 92211</a:t>
            </a:r>
          </a:p>
          <a:p>
            <a:pPr marR="0" lvl="0" rtl="0"/>
            <a:r>
              <a:rPr lang="en-US" sz="1800" b="1" baseline="0" dirty="0" smtClean="0">
                <a:latin typeface="Arial"/>
              </a:rPr>
              <a:t>Benefit:  Low Mod Limited Clientele Micro Enterprise Assistance</a:t>
            </a:r>
          </a:p>
          <a:p>
            <a:pPr marR="0" lvl="0" rtl="0"/>
            <a:r>
              <a:rPr lang="en-US" sz="1800" b="1" baseline="0" dirty="0" smtClean="0">
                <a:latin typeface="Arial"/>
              </a:rPr>
              <a:t>Number Served/Annual Units</a:t>
            </a:r>
            <a:r>
              <a:rPr lang="en-US" sz="1800" b="1" baseline="0" smtClean="0">
                <a:latin typeface="Arial"/>
              </a:rPr>
              <a:t>:  4</a:t>
            </a:r>
            <a:endParaRPr lang="en-US" sz="1800" b="1" baseline="0" dirty="0" smtClean="0">
              <a:latin typeface="Arial"/>
            </a:endParaRPr>
          </a:p>
          <a:p>
            <a:pPr marR="0" lvl="0" rtl="0"/>
            <a:r>
              <a:rPr lang="en-US" sz="1800" b="1" baseline="0" dirty="0" smtClean="0">
                <a:latin typeface="Arial"/>
              </a:rPr>
              <a:t>570.208 (a)(2)(iii)</a:t>
            </a:r>
          </a:p>
        </p:txBody>
      </p:sp>
    </p:spTree>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115</a:t>
            </a:r>
          </a:p>
        </p:txBody>
      </p:sp>
      <p:sp>
        <p:nvSpPr>
          <p:cNvPr id="3" name="Text Placeholder 2"/>
          <p:cNvSpPr>
            <a:spLocks noGrp="1"/>
          </p:cNvSpPr>
          <p:nvPr>
            <p:ph type="body" idx="1"/>
          </p:nvPr>
        </p:nvSpPr>
        <p:spPr>
          <a:xfrm>
            <a:off x="457200" y="685800"/>
            <a:ext cx="8229600" cy="5562600"/>
          </a:xfrm>
        </p:spPr>
        <p:txBody>
          <a:bodyPr>
            <a:noAutofit/>
          </a:bodyPr>
          <a:lstStyle/>
          <a:p>
            <a:pPr marR="0" lvl="0" rtl="0"/>
            <a:r>
              <a:rPr lang="en-US" sz="1800" b="1" baseline="0" dirty="0" smtClean="0">
                <a:latin typeface="Arial"/>
              </a:rPr>
              <a:t>Project:	Community Improvement Program		</a:t>
            </a:r>
          </a:p>
          <a:p>
            <a:pPr marR="0" lvl="0" rtl="0"/>
            <a:r>
              <a:rPr lang="en-US" sz="1800" b="1" baseline="0" dirty="0" smtClean="0">
                <a:latin typeface="Arial"/>
              </a:rPr>
              <a:t>Eligibility	Interim Assistance	570.201 (f)	06</a:t>
            </a:r>
          </a:p>
          <a:p>
            <a:pPr marR="0" lvl="0" rtl="0"/>
            <a:r>
              <a:rPr lang="en-US" sz="1800" b="1" baseline="0" dirty="0" smtClean="0">
                <a:latin typeface="Arial"/>
              </a:rPr>
              <a:t>Sponsor:	Riverside County Economic Development Agency</a:t>
            </a:r>
          </a:p>
          <a:p>
            <a:pPr marR="0" lvl="0" rtl="0"/>
            <a:r>
              <a:rPr lang="en-US" sz="1800" b="1" baseline="0" dirty="0" smtClean="0">
                <a:latin typeface="Arial"/>
              </a:rPr>
              <a:t>Address:	3403 Tenth St., Suite 500, Riverside,, CA  92501</a:t>
            </a:r>
          </a:p>
          <a:p>
            <a:pPr marR="0" lvl="0" rtl="0"/>
            <a:endParaRPr lang="en-US" sz="1600" b="1" baseline="0" dirty="0" smtClean="0">
              <a:latin typeface="Arial"/>
            </a:endParaRPr>
          </a:p>
          <a:p>
            <a:pPr marR="0" lvl="0" rtl="0"/>
            <a:r>
              <a:rPr lang="en-US" sz="1800" b="1" baseline="0" dirty="0" smtClean="0">
                <a:latin typeface="Arial"/>
              </a:rPr>
              <a:t>Requested Funding:  $250,000</a:t>
            </a:r>
          </a:p>
          <a:p>
            <a:pPr marR="0" lvl="0" rtl="0"/>
            <a:endParaRPr lang="fr-FR" sz="1600" b="1" baseline="0" dirty="0" smtClean="0">
              <a:latin typeface="Arial"/>
            </a:endParaRPr>
          </a:p>
          <a:p>
            <a:pPr marR="0" lvl="0" rtl="0"/>
            <a:r>
              <a:rPr lang="fr-FR" sz="1800" b="1" u="sng" baseline="0" dirty="0" smtClean="0">
                <a:latin typeface="Arial"/>
              </a:rPr>
              <a:t>Project Description</a:t>
            </a:r>
            <a:r>
              <a:rPr lang="fr-FR" sz="1800" b="1" baseline="0" dirty="0" smtClean="0">
                <a:latin typeface="Arial"/>
              </a:rPr>
              <a:t>: </a:t>
            </a:r>
            <a:r>
              <a:rPr lang="en-US" sz="1800" b="1" baseline="0" dirty="0" smtClean="0">
                <a:latin typeface="Arial"/>
              </a:rPr>
              <a:t>The program will provide Special Neighborhood Cleanup Campaigns in low-income areas that exhibit determinable signs of physical deterioration. The Community Improvement Program (CIP) will use CDBG funds to </a:t>
            </a:r>
            <a:r>
              <a:rPr lang="en-US" sz="1800" b="1" baseline="0" dirty="0" smtClean="0">
                <a:latin typeface="Arial"/>
              </a:rPr>
              <a:t>pay for </a:t>
            </a:r>
            <a:r>
              <a:rPr lang="en-US" sz="1800" b="1" baseline="0" dirty="0" smtClean="0">
                <a:latin typeface="Arial"/>
              </a:rPr>
              <a:t>costs associated with the removal of accumulated trash, garbage, tires, and debris, as well as the abatement of vacant unpermitted mobile homes and other structures. </a:t>
            </a:r>
          </a:p>
          <a:p>
            <a:pPr marR="0" lvl="0" rtl="0"/>
            <a:endParaRPr lang="en-US" sz="1600" b="1" baseline="0" dirty="0" smtClean="0">
              <a:latin typeface="Arial"/>
            </a:endParaRPr>
          </a:p>
          <a:p>
            <a:pPr marR="0" lvl="0" rtl="0"/>
            <a:r>
              <a:rPr lang="en-US" sz="1800" b="1" baseline="0" dirty="0" smtClean="0">
                <a:latin typeface="Arial"/>
              </a:rPr>
              <a:t>Site Location:  To Be Determined</a:t>
            </a:r>
          </a:p>
          <a:p>
            <a:pPr marR="0" lvl="0" rtl="0"/>
            <a:r>
              <a:rPr lang="en-US" sz="1800" b="1" baseline="0" dirty="0" smtClean="0">
                <a:latin typeface="Arial"/>
              </a:rPr>
              <a:t>Benefit:  Low Mod Area</a:t>
            </a:r>
          </a:p>
          <a:p>
            <a:pPr marR="0" lvl="0" rtl="0"/>
            <a:r>
              <a:rPr lang="en-US" sz="1800" b="1" baseline="0" dirty="0" smtClean="0">
                <a:latin typeface="Arial"/>
              </a:rPr>
              <a:t>Number Served/Annual Units:  </a:t>
            </a:r>
          </a:p>
          <a:p>
            <a:pPr marR="0" lvl="0" rtl="0"/>
            <a:r>
              <a:rPr lang="en-US" sz="1800" b="1" baseline="0" dirty="0" smtClean="0">
                <a:latin typeface="Arial"/>
              </a:rPr>
              <a:t>570.208 (a)(1)(</a:t>
            </a:r>
            <a:r>
              <a:rPr lang="en-US" sz="1800" b="1" baseline="0" dirty="0" err="1" smtClean="0">
                <a:latin typeface="Arial"/>
              </a:rPr>
              <a:t>i</a:t>
            </a:r>
            <a:r>
              <a:rPr lang="en-US" sz="1800" b="1" baseline="0" dirty="0" smtClean="0">
                <a:latin typeface="Arial"/>
              </a:rPr>
              <a:t>)</a:t>
            </a:r>
          </a:p>
        </p:txBody>
      </p:sp>
    </p:spTree>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116</a:t>
            </a:r>
          </a:p>
        </p:txBody>
      </p:sp>
      <p:sp>
        <p:nvSpPr>
          <p:cNvPr id="3" name="Text Placeholder 2"/>
          <p:cNvSpPr>
            <a:spLocks noGrp="1"/>
          </p:cNvSpPr>
          <p:nvPr>
            <p:ph type="body" idx="1"/>
          </p:nvPr>
        </p:nvSpPr>
        <p:spPr>
          <a:xfrm>
            <a:off x="457200" y="685800"/>
            <a:ext cx="8229600" cy="5791200"/>
          </a:xfrm>
        </p:spPr>
        <p:txBody>
          <a:bodyPr>
            <a:noAutofit/>
          </a:bodyPr>
          <a:lstStyle/>
          <a:p>
            <a:pPr marR="0" lvl="0" rtl="0"/>
            <a:r>
              <a:rPr lang="en-US" sz="1800" b="1" baseline="0" dirty="0" smtClean="0">
                <a:latin typeface="Arial"/>
              </a:rPr>
              <a:t>Project:	Voluntary Public Nuisance Abatement		</a:t>
            </a:r>
          </a:p>
          <a:p>
            <a:pPr marR="0" lvl="0" rtl="0"/>
            <a:r>
              <a:rPr lang="fr-FR" sz="1800" b="1" baseline="0" dirty="0" smtClean="0">
                <a:latin typeface="Arial"/>
              </a:rPr>
              <a:t>Eligibility	Code Enforcement	570.202 (c)	</a:t>
            </a:r>
            <a:r>
              <a:rPr lang="en-US" sz="1800" b="1" baseline="0" dirty="0" smtClean="0">
                <a:latin typeface="Arial"/>
              </a:rPr>
              <a:t>15</a:t>
            </a:r>
          </a:p>
          <a:p>
            <a:pPr marR="0" lvl="0" rtl="0"/>
            <a:r>
              <a:rPr lang="en-US" sz="1800" b="1" baseline="0" dirty="0" smtClean="0">
                <a:latin typeface="Arial"/>
              </a:rPr>
              <a:t>Sponsor:	Riverside County Code Enforcement Department</a:t>
            </a:r>
          </a:p>
          <a:p>
            <a:pPr marR="0" lvl="0" rtl="0"/>
            <a:r>
              <a:rPr lang="en-US" sz="1800" b="1" baseline="0" dirty="0" smtClean="0">
                <a:latin typeface="Arial"/>
              </a:rPr>
              <a:t>Address:	4080 Lemon St., 12th Floor, Riverside, CA  92502</a:t>
            </a:r>
          </a:p>
          <a:p>
            <a:pPr marR="0" lvl="0" rtl="0"/>
            <a:endParaRPr lang="en-US" sz="1400" b="1" baseline="0" dirty="0" smtClean="0">
              <a:latin typeface="Arial"/>
            </a:endParaRPr>
          </a:p>
          <a:p>
            <a:pPr marR="0" lvl="0" rtl="0"/>
            <a:r>
              <a:rPr lang="en-US" sz="1800" b="1" baseline="0" dirty="0" smtClean="0">
                <a:latin typeface="Arial"/>
              </a:rPr>
              <a:t>Requested Funding:  $1,000,000</a:t>
            </a:r>
          </a:p>
          <a:p>
            <a:pPr marR="0" lvl="0" rtl="0"/>
            <a:endParaRPr lang="fr-FR" sz="1400" b="1" baseline="0" dirty="0" smtClean="0">
              <a:latin typeface="Arial"/>
            </a:endParaRPr>
          </a:p>
          <a:p>
            <a:pPr marR="0" lvl="0" rtl="0"/>
            <a:r>
              <a:rPr lang="fr-FR" sz="1800" b="1" u="sng" baseline="0" dirty="0" smtClean="0">
                <a:latin typeface="Arial"/>
              </a:rPr>
              <a:t>Project Description</a:t>
            </a:r>
            <a:r>
              <a:rPr lang="fr-FR" sz="1800" b="1" baseline="0" dirty="0" smtClean="0">
                <a:latin typeface="Arial"/>
              </a:rPr>
              <a:t>: </a:t>
            </a:r>
            <a:r>
              <a:rPr lang="en-US" sz="1800" b="1" baseline="0" dirty="0" smtClean="0">
                <a:latin typeface="Arial"/>
              </a:rPr>
              <a:t>CDBG fund will be used to expand and improve the County's Code Enforcement program in targeted LMAs throughout the unincorporated area. Funds will be used for the salaries and overhead costs of code enforcement officers. CDBG-funded code enforcement activities will be used in conjunction with locally-funded facade improvement, graffiti abatement, housing rehabilitation, and public facility improvement programs. </a:t>
            </a:r>
          </a:p>
          <a:p>
            <a:pPr marR="0" lvl="0" rtl="0"/>
            <a:endParaRPr lang="en-US" sz="1400" b="1" baseline="0" dirty="0" smtClean="0">
              <a:latin typeface="Arial"/>
            </a:endParaRPr>
          </a:p>
          <a:p>
            <a:pPr marR="0" lvl="0" rtl="0"/>
            <a:r>
              <a:rPr lang="en-US" sz="1800" b="1" baseline="0" dirty="0" smtClean="0">
                <a:latin typeface="Arial"/>
              </a:rPr>
              <a:t>Site Location:  To Be Determined</a:t>
            </a:r>
          </a:p>
          <a:p>
            <a:pPr marR="0" lvl="0" rtl="0"/>
            <a:r>
              <a:rPr lang="en-US" sz="1800" b="1" baseline="0" dirty="0" smtClean="0">
                <a:latin typeface="Arial"/>
              </a:rPr>
              <a:t>Benefit:  Low Mod Area</a:t>
            </a:r>
          </a:p>
          <a:p>
            <a:pPr marR="0" lvl="0" rtl="0"/>
            <a:r>
              <a:rPr lang="en-US" sz="1800" b="1" baseline="0" dirty="0" smtClean="0">
                <a:latin typeface="Arial"/>
              </a:rPr>
              <a:t>Number Served/Annual Units:  </a:t>
            </a:r>
          </a:p>
          <a:p>
            <a:pPr marR="0" lvl="0" rtl="0"/>
            <a:r>
              <a:rPr lang="en-US" sz="1800" b="1" baseline="0" dirty="0" smtClean="0">
                <a:latin typeface="Arial"/>
              </a:rPr>
              <a:t>570.208 (a)(1)(</a:t>
            </a:r>
            <a:r>
              <a:rPr lang="en-US" sz="1800" b="1" baseline="0" dirty="0" err="1" smtClean="0">
                <a:latin typeface="Arial"/>
              </a:rPr>
              <a:t>i</a:t>
            </a:r>
            <a:r>
              <a:rPr lang="en-US" sz="1800" b="1" baseline="0" dirty="0" smtClean="0">
                <a:latin typeface="Arial"/>
              </a:rPr>
              <a:t>)</a:t>
            </a:r>
          </a:p>
        </p:txBody>
      </p:sp>
    </p:spTree>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117</a:t>
            </a:r>
          </a:p>
        </p:txBody>
      </p:sp>
      <p:sp>
        <p:nvSpPr>
          <p:cNvPr id="3" name="Text Placeholder 2"/>
          <p:cNvSpPr>
            <a:spLocks noGrp="1"/>
          </p:cNvSpPr>
          <p:nvPr>
            <p:ph type="body" idx="1"/>
          </p:nvPr>
        </p:nvSpPr>
        <p:spPr>
          <a:xfrm>
            <a:off x="457200" y="685800"/>
            <a:ext cx="8229600" cy="5440363"/>
          </a:xfrm>
        </p:spPr>
        <p:txBody>
          <a:bodyPr>
            <a:normAutofit/>
          </a:bodyPr>
          <a:lstStyle/>
          <a:p>
            <a:pPr marR="0" lvl="0" rtl="0"/>
            <a:r>
              <a:rPr lang="en-US" sz="1900" b="1" baseline="0" dirty="0" smtClean="0">
                <a:latin typeface="Arial"/>
              </a:rPr>
              <a:t>Project:	Eddie Dee Smith Senior Center		</a:t>
            </a:r>
          </a:p>
          <a:p>
            <a:pPr marR="0" lvl="0" rtl="0"/>
            <a:r>
              <a:rPr lang="en-US" sz="1900" b="1" baseline="0" dirty="0" smtClean="0">
                <a:latin typeface="Arial"/>
              </a:rPr>
              <a:t>Eligibility	Public Services	570.201 (e)	05A</a:t>
            </a:r>
          </a:p>
          <a:p>
            <a:pPr marR="0" lvl="0" rtl="0"/>
            <a:r>
              <a:rPr lang="en-US" sz="1900" b="1" baseline="0" dirty="0" smtClean="0">
                <a:latin typeface="Arial"/>
              </a:rPr>
              <a:t>Sponsor:	Housing Authority of the County of Riverside</a:t>
            </a:r>
          </a:p>
          <a:p>
            <a:pPr marR="0" lvl="0" rtl="0"/>
            <a:r>
              <a:rPr lang="en-US" sz="1900" b="1" baseline="0" dirty="0" smtClean="0">
                <a:latin typeface="Arial"/>
              </a:rPr>
              <a:t>Address:	5555 Arlington Avenue, Riverside, CA  92504</a:t>
            </a:r>
          </a:p>
          <a:p>
            <a:pPr marR="0" lvl="0" rtl="0"/>
            <a:endParaRPr lang="en-US" sz="1900" b="1" baseline="0" dirty="0" smtClean="0">
              <a:latin typeface="Arial"/>
            </a:endParaRPr>
          </a:p>
          <a:p>
            <a:pPr marR="0" lvl="0" rtl="0"/>
            <a:r>
              <a:rPr lang="en-US" sz="1900" b="1" baseline="0" dirty="0" smtClean="0">
                <a:latin typeface="Arial"/>
              </a:rPr>
              <a:t>Requested Funding:  $100,000</a:t>
            </a:r>
          </a:p>
          <a:p>
            <a:pPr marR="0" lvl="0" rtl="0"/>
            <a:endParaRPr lang="fr-FR" sz="1900" b="1" baseline="0" dirty="0" smtClean="0">
              <a:latin typeface="Arial"/>
            </a:endParaRPr>
          </a:p>
          <a:p>
            <a:pPr marR="0" lvl="0" rtl="0"/>
            <a:r>
              <a:rPr lang="fr-FR" sz="1900" b="1" u="sng" baseline="0" dirty="0" smtClean="0">
                <a:latin typeface="Arial"/>
              </a:rPr>
              <a:t>Project Description</a:t>
            </a:r>
            <a:r>
              <a:rPr lang="fr-FR" sz="1900" b="1" baseline="0" dirty="0" smtClean="0">
                <a:latin typeface="Arial"/>
              </a:rPr>
              <a:t>: </a:t>
            </a:r>
            <a:r>
              <a:rPr lang="en-US" sz="1900" b="1" baseline="0" dirty="0" smtClean="0">
                <a:latin typeface="Arial"/>
              </a:rPr>
              <a:t>The Eddie Dee Smith Senior Center provides a variety of recreational and educational programs to seniors located in the Jurupa Valley area. CDBG funds will be used for staff salaries (direct cost) and supplies.  </a:t>
            </a:r>
          </a:p>
          <a:p>
            <a:pPr marR="0" lvl="0" rtl="0"/>
            <a:endParaRPr lang="fr-FR" sz="1900" b="1" baseline="0" dirty="0" smtClean="0">
              <a:latin typeface="Arial"/>
            </a:endParaRPr>
          </a:p>
          <a:p>
            <a:pPr marR="0" lvl="0" rtl="0"/>
            <a:r>
              <a:rPr lang="fr-FR" sz="1900" b="1" baseline="0" dirty="0" smtClean="0">
                <a:latin typeface="Arial"/>
              </a:rPr>
              <a:t>Site Location:  5888 Mission Blvd., Riverside, CA 92509</a:t>
            </a:r>
          </a:p>
          <a:p>
            <a:pPr marR="0" lvl="0" rtl="0"/>
            <a:r>
              <a:rPr lang="en-US" sz="1900" b="1" baseline="0" dirty="0" smtClean="0">
                <a:latin typeface="Arial"/>
              </a:rPr>
              <a:t>Benefit:  Low Mod Limited Clientele Presumed</a:t>
            </a:r>
          </a:p>
          <a:p>
            <a:pPr marR="0" lvl="0" rtl="0"/>
            <a:r>
              <a:rPr lang="en-US" sz="1900" b="1" baseline="0" dirty="0" smtClean="0">
                <a:latin typeface="Arial"/>
              </a:rPr>
              <a:t>Number Served/Annual Units:  </a:t>
            </a:r>
          </a:p>
          <a:p>
            <a:pPr marR="0" lvl="0" rtl="0"/>
            <a:r>
              <a:rPr lang="en-US" sz="1900" b="1" baseline="0" dirty="0" smtClean="0">
                <a:latin typeface="Arial"/>
              </a:rPr>
              <a:t>570.208 (a)(2)(</a:t>
            </a:r>
            <a:r>
              <a:rPr lang="en-US" sz="1900" b="1" baseline="0" dirty="0" err="1" smtClean="0">
                <a:latin typeface="Arial"/>
              </a:rPr>
              <a:t>i</a:t>
            </a:r>
            <a:r>
              <a:rPr lang="en-US" sz="1900" b="1" baseline="0" dirty="0" smtClean="0">
                <a:latin typeface="Arial"/>
              </a:rPr>
              <a:t>)(A)</a:t>
            </a:r>
          </a:p>
        </p:txBody>
      </p:sp>
    </p:spTree>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118</a:t>
            </a:r>
          </a:p>
        </p:txBody>
      </p:sp>
      <p:sp>
        <p:nvSpPr>
          <p:cNvPr id="3" name="Text Placeholder 2"/>
          <p:cNvSpPr>
            <a:spLocks noGrp="1"/>
          </p:cNvSpPr>
          <p:nvPr>
            <p:ph type="body" idx="1"/>
          </p:nvPr>
        </p:nvSpPr>
        <p:spPr>
          <a:xfrm>
            <a:off x="457200" y="685800"/>
            <a:ext cx="8229600" cy="5715000"/>
          </a:xfrm>
        </p:spPr>
        <p:txBody>
          <a:bodyPr>
            <a:noAutofit/>
          </a:bodyPr>
          <a:lstStyle/>
          <a:p>
            <a:pPr marR="0" lvl="0" rtl="0"/>
            <a:r>
              <a:rPr lang="en-US" sz="1900" b="1" baseline="0" dirty="0" smtClean="0">
                <a:latin typeface="Arial"/>
              </a:rPr>
              <a:t>Project:	MARS Community Recreation Program	</a:t>
            </a:r>
          </a:p>
          <a:p>
            <a:pPr marR="0" lvl="0" rtl="0"/>
            <a:r>
              <a:rPr lang="en-US" sz="1900" b="1" baseline="0" dirty="0" smtClean="0">
                <a:latin typeface="Arial"/>
              </a:rPr>
              <a:t>Eligibility	Public Services	570.201 (e)	05</a:t>
            </a:r>
          </a:p>
          <a:p>
            <a:pPr marR="0" lvl="0" rtl="0"/>
            <a:r>
              <a:rPr lang="en-US" sz="1900" b="1" baseline="0" dirty="0" smtClean="0">
                <a:latin typeface="Arial"/>
              </a:rPr>
              <a:t>Sponsor:	Riverside County Economic Development Agency</a:t>
            </a:r>
          </a:p>
          <a:p>
            <a:pPr marR="0" lvl="0" rtl="0"/>
            <a:r>
              <a:rPr lang="en-US" sz="1900" b="1" baseline="0" dirty="0" smtClean="0">
                <a:latin typeface="Arial"/>
              </a:rPr>
              <a:t>Address:	3403 Tenth Street, Suite 500, Riverside, CA  92501</a:t>
            </a:r>
          </a:p>
          <a:p>
            <a:pPr marR="0" lvl="0" rtl="0"/>
            <a:endParaRPr lang="en-US" sz="1400" b="1" baseline="0" dirty="0" smtClean="0">
              <a:latin typeface="Arial"/>
            </a:endParaRPr>
          </a:p>
          <a:p>
            <a:pPr marR="0" lvl="0" rtl="0"/>
            <a:r>
              <a:rPr lang="en-US" sz="1900" b="1" baseline="0" dirty="0" smtClean="0">
                <a:latin typeface="Arial"/>
              </a:rPr>
              <a:t>Requested Funding:  $10,000</a:t>
            </a:r>
          </a:p>
          <a:p>
            <a:pPr marR="0" lvl="0" rtl="0"/>
            <a:endParaRPr lang="fr-FR" sz="1400" b="1" baseline="0" dirty="0" smtClean="0">
              <a:latin typeface="Arial"/>
            </a:endParaRPr>
          </a:p>
          <a:p>
            <a:pPr marR="0" lvl="0" rtl="0"/>
            <a:r>
              <a:rPr lang="fr-FR" sz="1900" b="1" u="sng" baseline="0" dirty="0" smtClean="0">
                <a:latin typeface="Arial"/>
              </a:rPr>
              <a:t>Project Description</a:t>
            </a:r>
            <a:r>
              <a:rPr lang="fr-FR" sz="1900" b="1" baseline="0" dirty="0" smtClean="0">
                <a:latin typeface="Arial"/>
              </a:rPr>
              <a:t>: </a:t>
            </a:r>
            <a:r>
              <a:rPr lang="en-US" sz="1900" b="1" baseline="0" dirty="0" smtClean="0">
                <a:latin typeface="Arial"/>
              </a:rPr>
              <a:t>The MARS program offers a variety of outdoor recreational activities for eligible individuals. CDBG funds will be used to pay for costs associated with the MARS Community Recreation Program. Eligible expenses include staffing (direct cost), supplies, materials, vehicle costs, and the program expenses. </a:t>
            </a:r>
          </a:p>
          <a:p>
            <a:pPr marR="0" lvl="0" rtl="0"/>
            <a:endParaRPr lang="en-US" sz="1400" b="1" baseline="0" dirty="0" smtClean="0">
              <a:latin typeface="Arial"/>
            </a:endParaRPr>
          </a:p>
          <a:p>
            <a:pPr marR="0" lvl="0" rtl="0"/>
            <a:r>
              <a:rPr lang="en-US" sz="1900" b="1" baseline="0" dirty="0" smtClean="0">
                <a:latin typeface="Arial"/>
              </a:rPr>
              <a:t>Site Location:  Rubidoux</a:t>
            </a:r>
          </a:p>
          <a:p>
            <a:pPr marR="0" lvl="0" rtl="0"/>
            <a:r>
              <a:rPr lang="en-US" sz="1900" b="1" baseline="0" dirty="0" smtClean="0">
                <a:latin typeface="Arial"/>
              </a:rPr>
              <a:t>Benefit:  Low Mod Area</a:t>
            </a:r>
          </a:p>
          <a:p>
            <a:pPr marR="0" lvl="0" rtl="0"/>
            <a:r>
              <a:rPr lang="en-US" sz="1900" b="1" baseline="0" dirty="0" smtClean="0">
                <a:latin typeface="Arial"/>
              </a:rPr>
              <a:t>Number Served/Annual Units:  15063</a:t>
            </a:r>
          </a:p>
          <a:p>
            <a:pPr marR="0" lvl="0" rtl="0"/>
            <a:r>
              <a:rPr lang="en-US" sz="1900" b="1" baseline="0" dirty="0" smtClean="0">
                <a:latin typeface="Arial"/>
              </a:rPr>
              <a:t>570.208 (a)(1)(</a:t>
            </a:r>
            <a:r>
              <a:rPr lang="en-US" sz="1900" b="1" baseline="0" dirty="0" err="1" smtClean="0">
                <a:latin typeface="Arial"/>
              </a:rPr>
              <a:t>i</a:t>
            </a:r>
            <a:r>
              <a:rPr lang="en-US" sz="1900" b="1" baseline="0" dirty="0" smtClean="0">
                <a:latin typeface="Arial"/>
              </a:rPr>
              <a:t>)</a:t>
            </a:r>
          </a:p>
        </p:txBody>
      </p:sp>
    </p:spTree>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pPr marR="0" algn="r" rtl="0"/>
            <a:r>
              <a:rPr lang="en-US" sz="2400" b="1" baseline="0" dirty="0" smtClean="0">
                <a:latin typeface="Arial"/>
              </a:rPr>
              <a:t>P 12</a:t>
            </a:r>
          </a:p>
        </p:txBody>
      </p:sp>
      <p:sp>
        <p:nvSpPr>
          <p:cNvPr id="3" name="Text Placeholder 2"/>
          <p:cNvSpPr>
            <a:spLocks noGrp="1"/>
          </p:cNvSpPr>
          <p:nvPr>
            <p:ph type="body" idx="1"/>
          </p:nvPr>
        </p:nvSpPr>
        <p:spPr>
          <a:xfrm>
            <a:off x="457200" y="762000"/>
            <a:ext cx="8229600" cy="5562600"/>
          </a:xfrm>
        </p:spPr>
        <p:txBody>
          <a:bodyPr>
            <a:noAutofit/>
          </a:bodyPr>
          <a:lstStyle/>
          <a:p>
            <a:pPr marR="0" lvl="0" rtl="0"/>
            <a:r>
              <a:rPr lang="en-US" sz="2100" b="1" baseline="0" dirty="0" smtClean="0">
                <a:latin typeface="Arial"/>
              </a:rPr>
              <a:t>Project:	Operation School Bell - Hemet	</a:t>
            </a:r>
          </a:p>
          <a:p>
            <a:pPr marR="0" lvl="0" rtl="0"/>
            <a:r>
              <a:rPr lang="en-US" sz="2100" b="1" baseline="0" dirty="0" smtClean="0">
                <a:latin typeface="Arial"/>
              </a:rPr>
              <a:t>Eligibility	Public Services	570.201 (e)	05</a:t>
            </a:r>
          </a:p>
          <a:p>
            <a:pPr marR="0" lvl="0" rtl="0"/>
            <a:r>
              <a:rPr lang="en-US" sz="2100" b="1" baseline="0" dirty="0" smtClean="0">
                <a:latin typeface="Arial"/>
              </a:rPr>
              <a:t>Sponsor:	Assistance League of Hemacinto</a:t>
            </a:r>
          </a:p>
          <a:p>
            <a:pPr marR="0" lvl="0" rtl="0"/>
            <a:r>
              <a:rPr lang="en-US" sz="2100" b="1" baseline="0" dirty="0" smtClean="0">
                <a:latin typeface="Arial"/>
              </a:rPr>
              <a:t>Address:	180 N. Girard St., Hemet, CA  92544</a:t>
            </a:r>
          </a:p>
          <a:p>
            <a:pPr marR="0" lvl="0" rtl="0"/>
            <a:endParaRPr lang="en-US" sz="1400" b="1" baseline="0" dirty="0" smtClean="0">
              <a:latin typeface="Arial"/>
            </a:endParaRPr>
          </a:p>
          <a:p>
            <a:pPr marR="0" lvl="0" rtl="0"/>
            <a:r>
              <a:rPr lang="en-US" sz="2100" b="1" baseline="0" dirty="0" smtClean="0">
                <a:latin typeface="Arial"/>
              </a:rPr>
              <a:t>Requested Funding:  $30,000</a:t>
            </a:r>
          </a:p>
          <a:p>
            <a:pPr marR="0" lvl="0" rtl="0"/>
            <a:endParaRPr lang="en-US" sz="1400" b="1" baseline="0" dirty="0" smtClean="0">
              <a:latin typeface="Arial"/>
            </a:endParaRPr>
          </a:p>
          <a:p>
            <a:pPr marR="0" lvl="0" rtl="0"/>
            <a:r>
              <a:rPr lang="fr-FR" sz="2100" b="1" u="sng" baseline="0" dirty="0" smtClean="0">
                <a:latin typeface="Arial"/>
              </a:rPr>
              <a:t>Project Description</a:t>
            </a:r>
            <a:r>
              <a:rPr lang="fr-FR" sz="2100" b="1" baseline="0" dirty="0" smtClean="0">
                <a:latin typeface="Arial"/>
              </a:rPr>
              <a:t>: </a:t>
            </a:r>
            <a:r>
              <a:rPr lang="en-US" sz="2100" b="1" baseline="0" dirty="0" smtClean="0">
                <a:latin typeface="Arial"/>
              </a:rPr>
              <a:t>The program provides clothes and school supplies to children from low-income families.  CDBG funds will pay for clothing, backpacks, and other program supplies.  </a:t>
            </a:r>
          </a:p>
          <a:p>
            <a:pPr marR="0" lvl="0" rtl="0"/>
            <a:endParaRPr lang="en-US" sz="1400" b="1" baseline="0" dirty="0" smtClean="0">
              <a:latin typeface="Arial"/>
            </a:endParaRPr>
          </a:p>
          <a:p>
            <a:pPr marR="0" lvl="0" rtl="0"/>
            <a:r>
              <a:rPr lang="en-US" sz="2100" b="1" baseline="0" dirty="0" smtClean="0">
                <a:latin typeface="Arial"/>
              </a:rPr>
              <a:t>Site Location:  180 N. Girard St., Hemet, CA 92544</a:t>
            </a:r>
          </a:p>
          <a:p>
            <a:pPr marR="0" lvl="0" rtl="0"/>
            <a:r>
              <a:rPr lang="en-US" sz="2100" b="1" baseline="0" dirty="0" smtClean="0">
                <a:latin typeface="Arial"/>
              </a:rPr>
              <a:t>Benefit:  Low Mod Limited Clientele Income Certification</a:t>
            </a:r>
          </a:p>
          <a:p>
            <a:pPr marR="0" lvl="0" rtl="0"/>
            <a:r>
              <a:rPr lang="en-US" sz="2100" b="1" baseline="0" dirty="0" smtClean="0">
                <a:latin typeface="Arial"/>
              </a:rPr>
              <a:t>Number Served/Annual Units:  250</a:t>
            </a:r>
          </a:p>
          <a:p>
            <a:pPr marR="0" lvl="0" rtl="0"/>
            <a:r>
              <a:rPr lang="en-US" sz="2100" b="1" baseline="0" dirty="0" smtClean="0">
                <a:latin typeface="Arial"/>
              </a:rPr>
              <a:t>570.208 (a)(2)(i)(B)</a:t>
            </a:r>
          </a:p>
        </p:txBody>
      </p:sp>
    </p:spTree>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000" b="1" baseline="0" dirty="0" smtClean="0">
                <a:latin typeface="Arial"/>
              </a:rPr>
              <a:t> </a:t>
            </a:r>
            <a:r>
              <a:rPr lang="en-US" sz="2200" b="1" baseline="0" dirty="0" smtClean="0">
                <a:latin typeface="Arial"/>
              </a:rPr>
              <a:t>P ESG 01</a:t>
            </a:r>
          </a:p>
        </p:txBody>
      </p:sp>
      <p:sp>
        <p:nvSpPr>
          <p:cNvPr id="3" name="Text Placeholder 2"/>
          <p:cNvSpPr>
            <a:spLocks noGrp="1"/>
          </p:cNvSpPr>
          <p:nvPr>
            <p:ph type="body" idx="1"/>
          </p:nvPr>
        </p:nvSpPr>
        <p:spPr>
          <a:xfrm>
            <a:off x="457200" y="685800"/>
            <a:ext cx="8229600" cy="5440363"/>
          </a:xfrm>
        </p:spPr>
        <p:txBody>
          <a:bodyPr>
            <a:normAutofit/>
          </a:bodyPr>
          <a:lstStyle/>
          <a:p>
            <a:pPr marR="0" lvl="0" rtl="0"/>
            <a:r>
              <a:rPr lang="en-US" sz="2000" b="1" baseline="0" dirty="0" smtClean="0">
                <a:latin typeface="Arial"/>
              </a:rPr>
              <a:t>Project:	Whiteside Manor Transitional Housing	</a:t>
            </a:r>
          </a:p>
          <a:p>
            <a:pPr marR="0" lvl="0" rtl="0"/>
            <a:r>
              <a:rPr lang="en-US" sz="2000" b="1" baseline="0" dirty="0" smtClean="0">
                <a:latin typeface="Arial"/>
              </a:rPr>
              <a:t>Sponsor:	Whiteside Manor, Inc.</a:t>
            </a:r>
          </a:p>
          <a:p>
            <a:pPr marR="0" lvl="0" rtl="0"/>
            <a:r>
              <a:rPr lang="en-US" sz="2000" b="1" baseline="0" dirty="0" smtClean="0">
                <a:latin typeface="Arial"/>
              </a:rPr>
              <a:t>Address:	2743 Orange St., Riverside, CA  92501</a:t>
            </a:r>
          </a:p>
          <a:p>
            <a:pPr marR="0" lvl="0" rtl="0"/>
            <a:endParaRPr lang="en-US" sz="2000" b="1" baseline="0" dirty="0" smtClean="0">
              <a:latin typeface="Arial"/>
            </a:endParaRPr>
          </a:p>
          <a:p>
            <a:pPr marR="0" lvl="0" rtl="0"/>
            <a:r>
              <a:rPr lang="en-US" sz="2000" b="1" baseline="0" dirty="0" smtClean="0">
                <a:latin typeface="Arial"/>
              </a:rPr>
              <a:t>Requested Funding:  $61,500</a:t>
            </a:r>
          </a:p>
          <a:p>
            <a:pPr marR="0" lvl="0" rtl="0"/>
            <a:endParaRPr lang="en-US" sz="2000" b="1" baseline="0" dirty="0" smtClean="0">
              <a:latin typeface="Arial"/>
            </a:endParaRPr>
          </a:p>
          <a:p>
            <a:pPr marR="0" lvl="0" rtl="0"/>
            <a:r>
              <a:rPr lang="en-US" sz="2000" b="1" u="sng" baseline="0" dirty="0" smtClean="0">
                <a:latin typeface="Arial"/>
              </a:rPr>
              <a:t>Project Description</a:t>
            </a:r>
            <a:r>
              <a:rPr lang="en-US" sz="2000" b="1" baseline="0" dirty="0" smtClean="0">
                <a:latin typeface="Arial"/>
              </a:rPr>
              <a:t>:  Whiteside Manor Inc. provides a transitional living program and supportive services to 180 persons suffering from mental illness and substance abuse. ESG funds will be used for staff salaries (direct cost), counselors, maintenance, insurance, and utilities.</a:t>
            </a:r>
          </a:p>
          <a:p>
            <a:pPr marR="0" lvl="0" rtl="0"/>
            <a:endParaRPr lang="en-US" sz="2000" b="1" baseline="0" dirty="0" smtClean="0">
              <a:latin typeface="Arial"/>
            </a:endParaRPr>
          </a:p>
          <a:p>
            <a:pPr marR="0" lvl="0" rtl="0"/>
            <a:r>
              <a:rPr lang="en-US" sz="2000" b="1" baseline="0" dirty="0" smtClean="0">
                <a:latin typeface="Arial"/>
              </a:rPr>
              <a:t>Objective:	1 - Suitable Living Environment</a:t>
            </a:r>
          </a:p>
          <a:p>
            <a:pPr marR="0" lvl="0" rtl="0"/>
            <a:r>
              <a:rPr lang="en-US" sz="2000" b="1" baseline="0" dirty="0" smtClean="0">
                <a:latin typeface="Arial"/>
              </a:rPr>
              <a:t>Outcome:	1 - Availability/Accessibility</a:t>
            </a:r>
          </a:p>
        </p:txBody>
      </p:sp>
    </p:spTree>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pPr marR="0" algn="r" rtl="0"/>
            <a:r>
              <a:rPr lang="en-US" sz="2400" b="1" baseline="0" dirty="0" smtClean="0">
                <a:latin typeface="Arial"/>
              </a:rPr>
              <a:t> P ESG 02</a:t>
            </a:r>
          </a:p>
        </p:txBody>
      </p:sp>
      <p:sp>
        <p:nvSpPr>
          <p:cNvPr id="3" name="Text Placeholder 2"/>
          <p:cNvSpPr>
            <a:spLocks noGrp="1"/>
          </p:cNvSpPr>
          <p:nvPr>
            <p:ph type="body" idx="1"/>
          </p:nvPr>
        </p:nvSpPr>
        <p:spPr>
          <a:xfrm>
            <a:off x="457200" y="685800"/>
            <a:ext cx="8229600" cy="5440363"/>
          </a:xfrm>
        </p:spPr>
        <p:txBody>
          <a:bodyPr>
            <a:noAutofit/>
          </a:bodyPr>
          <a:lstStyle/>
          <a:p>
            <a:pPr marR="0" lvl="0" rtl="0"/>
            <a:r>
              <a:rPr lang="en-US" sz="2000" b="1" baseline="0" dirty="0" smtClean="0">
                <a:latin typeface="Arial"/>
              </a:rPr>
              <a:t>Project:	Alternatives to Domestic Violence Transitional 		Shelter			</a:t>
            </a:r>
          </a:p>
          <a:p>
            <a:pPr marR="0" lvl="0" rtl="0"/>
            <a:r>
              <a:rPr lang="en-US" sz="2000" b="1" baseline="0" dirty="0" smtClean="0">
                <a:latin typeface="Arial"/>
              </a:rPr>
              <a:t>Sponsor:	Alternatives to Domestic Violence</a:t>
            </a:r>
          </a:p>
          <a:p>
            <a:pPr marR="0" lvl="0" rtl="0"/>
            <a:r>
              <a:rPr lang="en-US" sz="2000" b="1" baseline="0" dirty="0" smtClean="0">
                <a:latin typeface="Arial"/>
              </a:rPr>
              <a:t>Address:	P.O. Box 910, Riverside, CA  92502</a:t>
            </a:r>
          </a:p>
          <a:p>
            <a:pPr marR="0" lvl="0" rtl="0"/>
            <a:endParaRPr lang="en-US" sz="2000" b="1" baseline="0" dirty="0" smtClean="0">
              <a:latin typeface="Arial"/>
            </a:endParaRPr>
          </a:p>
          <a:p>
            <a:pPr marR="0" lvl="0" rtl="0"/>
            <a:r>
              <a:rPr lang="en-US" sz="2000" b="1" baseline="0" dirty="0" smtClean="0">
                <a:latin typeface="Arial"/>
              </a:rPr>
              <a:t>Requested Funding:  $30,016</a:t>
            </a:r>
          </a:p>
          <a:p>
            <a:pPr marR="0" lvl="0" rtl="0"/>
            <a:endParaRPr lang="en-US" sz="2000" b="1" baseline="0" dirty="0" smtClean="0">
              <a:latin typeface="Arial"/>
            </a:endParaRPr>
          </a:p>
          <a:p>
            <a:pPr marR="0" lvl="0" rtl="0"/>
            <a:r>
              <a:rPr lang="en-US" sz="2000" b="1" u="sng" baseline="0" dirty="0" smtClean="0">
                <a:latin typeface="Arial"/>
              </a:rPr>
              <a:t>Project Description</a:t>
            </a:r>
            <a:r>
              <a:rPr lang="en-US" sz="2000" b="1" baseline="0" dirty="0" smtClean="0">
                <a:latin typeface="Arial"/>
              </a:rPr>
              <a:t>:  Alternatives to Domestic Violence provides a transitional living shelter to female victims of domestic violence and their children. Clients are provided access to services that lead to self-sufficiency in a safe environment. ESG funds will be used for operation expenses and staff salaries (direct cost).</a:t>
            </a:r>
          </a:p>
          <a:p>
            <a:pPr marR="0" lvl="0" rtl="0"/>
            <a:endParaRPr lang="en-US" sz="2000" b="1" baseline="0" dirty="0" smtClean="0">
              <a:latin typeface="Arial"/>
            </a:endParaRPr>
          </a:p>
          <a:p>
            <a:pPr marR="0" lvl="0" rtl="0"/>
            <a:r>
              <a:rPr lang="en-US" sz="2000" b="1" baseline="0" dirty="0" smtClean="0">
                <a:latin typeface="Arial"/>
              </a:rPr>
              <a:t>Objective:	1 - Suitable Living Environment</a:t>
            </a:r>
          </a:p>
          <a:p>
            <a:pPr marR="0" lvl="0" rtl="0"/>
            <a:r>
              <a:rPr lang="en-US" sz="2000" b="1" baseline="0" dirty="0" smtClean="0">
                <a:latin typeface="Arial"/>
              </a:rPr>
              <a:t>Outcome:	1 - Availability/Accessibility</a:t>
            </a:r>
          </a:p>
        </p:txBody>
      </p:sp>
    </p:spTree>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pPr marR="0" algn="r" rtl="0"/>
            <a:r>
              <a:rPr lang="en-US" b="1" baseline="0" dirty="0" smtClean="0">
                <a:latin typeface="Arial"/>
              </a:rPr>
              <a:t> </a:t>
            </a:r>
            <a:r>
              <a:rPr lang="en-US" sz="2400" b="1" baseline="0" dirty="0" smtClean="0">
                <a:latin typeface="Arial"/>
              </a:rPr>
              <a:t>P ESG 03</a:t>
            </a:r>
          </a:p>
        </p:txBody>
      </p:sp>
      <p:sp>
        <p:nvSpPr>
          <p:cNvPr id="3" name="Text Placeholder 2"/>
          <p:cNvSpPr>
            <a:spLocks noGrp="1"/>
          </p:cNvSpPr>
          <p:nvPr>
            <p:ph type="body" idx="1"/>
          </p:nvPr>
        </p:nvSpPr>
        <p:spPr>
          <a:xfrm>
            <a:off x="457200" y="762000"/>
            <a:ext cx="8229600" cy="5364163"/>
          </a:xfrm>
        </p:spPr>
        <p:txBody>
          <a:bodyPr>
            <a:normAutofit/>
          </a:bodyPr>
          <a:lstStyle/>
          <a:p>
            <a:pPr marR="0" lvl="0" rtl="0"/>
            <a:r>
              <a:rPr lang="en-US" sz="2000" b="1" baseline="0" dirty="0" smtClean="0">
                <a:latin typeface="Arial"/>
              </a:rPr>
              <a:t>Project:	Martha's Village and Kitchen Transitional 			Housing Program		</a:t>
            </a:r>
          </a:p>
          <a:p>
            <a:pPr marR="0" lvl="0" rtl="0"/>
            <a:r>
              <a:rPr lang="en-US" sz="2000" b="1" baseline="0" dirty="0" smtClean="0">
                <a:latin typeface="Arial"/>
              </a:rPr>
              <a:t>Sponsor:	Martha's Village and Kitchen, Inc.</a:t>
            </a:r>
          </a:p>
          <a:p>
            <a:pPr marR="0" lvl="0" rtl="0"/>
            <a:r>
              <a:rPr lang="en-US" sz="2000" b="1" baseline="0" dirty="0" smtClean="0">
                <a:latin typeface="Arial"/>
              </a:rPr>
              <a:t>Address:	83-791 Date Avenue, Indio, CA  92201</a:t>
            </a:r>
          </a:p>
          <a:p>
            <a:pPr marR="0" lvl="0" rtl="0"/>
            <a:endParaRPr lang="en-US" sz="2000" b="1" baseline="0" dirty="0" smtClean="0">
              <a:latin typeface="Arial"/>
            </a:endParaRPr>
          </a:p>
          <a:p>
            <a:pPr marR="0" lvl="0" rtl="0"/>
            <a:r>
              <a:rPr lang="en-US" sz="2000" b="1" baseline="0" dirty="0" smtClean="0">
                <a:latin typeface="Arial"/>
              </a:rPr>
              <a:t>Requested Funding:  $115,000</a:t>
            </a:r>
          </a:p>
          <a:p>
            <a:pPr marR="0" lvl="0" rtl="0"/>
            <a:endParaRPr lang="en-US" sz="2000" b="1" baseline="0" dirty="0" smtClean="0">
              <a:latin typeface="Arial"/>
            </a:endParaRPr>
          </a:p>
          <a:p>
            <a:pPr marR="0" lvl="0" rtl="0"/>
            <a:r>
              <a:rPr lang="en-US" sz="2000" b="1" u="sng" baseline="0" dirty="0" smtClean="0">
                <a:latin typeface="Arial"/>
              </a:rPr>
              <a:t>Project Description</a:t>
            </a:r>
            <a:r>
              <a:rPr lang="en-US" sz="2000" b="1" baseline="0" dirty="0" smtClean="0">
                <a:latin typeface="Arial"/>
              </a:rPr>
              <a:t>:  Martha's Village and Kitchen provides transitional housing, medical care, food to homeless families and individuals, counseling and career development. ESG funds will be used for facility maintenance, rent, and salaries (direct cost).</a:t>
            </a:r>
          </a:p>
          <a:p>
            <a:pPr marR="0" lvl="0" rtl="0"/>
            <a:endParaRPr lang="en-US" sz="2000" b="1" baseline="0" dirty="0" smtClean="0">
              <a:latin typeface="Arial"/>
            </a:endParaRPr>
          </a:p>
          <a:p>
            <a:pPr marR="0" lvl="0" rtl="0"/>
            <a:r>
              <a:rPr lang="en-US" sz="2000" b="1" baseline="0" dirty="0" smtClean="0">
                <a:latin typeface="Arial"/>
              </a:rPr>
              <a:t>Objective:	1 - Suitable Living Environment</a:t>
            </a:r>
          </a:p>
          <a:p>
            <a:pPr marR="0" lvl="0" rtl="0"/>
            <a:r>
              <a:rPr lang="en-US" sz="2000" b="1" baseline="0" dirty="0" smtClean="0">
                <a:latin typeface="Arial"/>
              </a:rPr>
              <a:t>Outcome:	1 - Availability/Accessibility</a:t>
            </a:r>
          </a:p>
        </p:txBody>
      </p:sp>
    </p:spTree>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 </a:t>
            </a:r>
            <a:r>
              <a:rPr lang="en-US" sz="2200" b="1" baseline="0" dirty="0" smtClean="0">
                <a:latin typeface="Arial"/>
              </a:rPr>
              <a:t>P ESG 04</a:t>
            </a:r>
          </a:p>
        </p:txBody>
      </p:sp>
      <p:sp>
        <p:nvSpPr>
          <p:cNvPr id="3" name="Text Placeholder 2"/>
          <p:cNvSpPr>
            <a:spLocks noGrp="1"/>
          </p:cNvSpPr>
          <p:nvPr>
            <p:ph type="body" idx="1"/>
          </p:nvPr>
        </p:nvSpPr>
        <p:spPr>
          <a:xfrm>
            <a:off x="457200" y="685800"/>
            <a:ext cx="8229600" cy="5440363"/>
          </a:xfrm>
        </p:spPr>
        <p:txBody>
          <a:bodyPr>
            <a:noAutofit/>
          </a:bodyPr>
          <a:lstStyle/>
          <a:p>
            <a:pPr marR="0" lvl="0" rtl="0"/>
            <a:r>
              <a:rPr lang="en-US" sz="2000" b="1" baseline="0" dirty="0" smtClean="0">
                <a:latin typeface="Arial"/>
              </a:rPr>
              <a:t>Project:	Shelter </a:t>
            </a:r>
            <a:r>
              <a:rPr lang="en-US" sz="2000" b="1" dirty="0" smtClean="0">
                <a:latin typeface="Arial"/>
              </a:rPr>
              <a:t>F</a:t>
            </a:r>
            <a:r>
              <a:rPr lang="en-US" sz="2000" b="1" baseline="0" dirty="0" smtClean="0">
                <a:latin typeface="Arial"/>
              </a:rPr>
              <a:t>rom </a:t>
            </a:r>
            <a:r>
              <a:rPr lang="en-US" sz="2000" b="1" baseline="0" dirty="0" smtClean="0">
                <a:latin typeface="Arial"/>
              </a:rPr>
              <a:t>the Storm Emergency Shelter	</a:t>
            </a:r>
          </a:p>
          <a:p>
            <a:pPr marR="0" lvl="0" rtl="0"/>
            <a:r>
              <a:rPr lang="en-US" sz="2000" b="1" baseline="0" dirty="0" smtClean="0">
                <a:latin typeface="Arial"/>
              </a:rPr>
              <a:t>Sponsor:	Shelter From The Storm</a:t>
            </a:r>
          </a:p>
          <a:p>
            <a:pPr marR="0" lvl="0" rtl="0"/>
            <a:r>
              <a:rPr lang="en-US" sz="2000" b="1" baseline="0" dirty="0" smtClean="0">
                <a:latin typeface="Arial"/>
              </a:rPr>
              <a:t>Address:	</a:t>
            </a:r>
            <a:r>
              <a:rPr lang="it-IT" sz="2000" b="1" baseline="0" dirty="0" smtClean="0">
                <a:latin typeface="Arial"/>
              </a:rPr>
              <a:t>75355 Alessandro Dr., Ste. D</a:t>
            </a:r>
            <a:r>
              <a:rPr lang="en-US" sz="2000" b="1" baseline="0" dirty="0" smtClean="0">
                <a:latin typeface="Arial"/>
              </a:rPr>
              <a:t>, Palm Desert, CA  		92260</a:t>
            </a:r>
          </a:p>
          <a:p>
            <a:pPr marR="0" lvl="0" rtl="0"/>
            <a:endParaRPr lang="en-US" sz="2000" b="1" baseline="0" dirty="0" smtClean="0">
              <a:latin typeface="Arial"/>
            </a:endParaRPr>
          </a:p>
          <a:p>
            <a:pPr marR="0" lvl="0" rtl="0"/>
            <a:r>
              <a:rPr lang="en-US" sz="2000" b="1" baseline="0" dirty="0" smtClean="0">
                <a:latin typeface="Arial"/>
              </a:rPr>
              <a:t>Requested Funding:  $100,000</a:t>
            </a:r>
          </a:p>
          <a:p>
            <a:pPr marR="0" lvl="0" rtl="0"/>
            <a:endParaRPr lang="en-US" sz="2000" b="1" baseline="0" dirty="0" smtClean="0">
              <a:latin typeface="Arial"/>
            </a:endParaRPr>
          </a:p>
          <a:p>
            <a:pPr marR="0" lvl="0" rtl="0"/>
            <a:r>
              <a:rPr lang="en-US" sz="2000" b="1" u="sng" baseline="0" dirty="0" smtClean="0">
                <a:latin typeface="Arial"/>
              </a:rPr>
              <a:t>Project Description</a:t>
            </a:r>
            <a:r>
              <a:rPr lang="en-US" sz="2000" b="1" baseline="0" dirty="0" smtClean="0">
                <a:latin typeface="Arial"/>
              </a:rPr>
              <a:t>:  Shelter </a:t>
            </a:r>
            <a:r>
              <a:rPr lang="en-US" sz="2000" b="1" baseline="0" dirty="0" smtClean="0">
                <a:latin typeface="Arial"/>
              </a:rPr>
              <a:t>From </a:t>
            </a:r>
            <a:r>
              <a:rPr lang="en-US" sz="2000" b="1" baseline="0" dirty="0" smtClean="0">
                <a:latin typeface="Arial"/>
              </a:rPr>
              <a:t>the Storm is a 60-day temporary shelter and refuge for homeless women and children that are victims of domestic violence. Services include case management and mental health services proposed to serve 350 clients. ESG funds will be used for staff salaries (direct cost), operating cost, and shelter maintenance.</a:t>
            </a:r>
          </a:p>
          <a:p>
            <a:pPr marR="0" lvl="0" rtl="0"/>
            <a:endParaRPr lang="en-US" sz="2000" b="1" baseline="0" dirty="0" smtClean="0">
              <a:latin typeface="Arial"/>
            </a:endParaRPr>
          </a:p>
          <a:p>
            <a:pPr marR="0" lvl="0" rtl="0"/>
            <a:r>
              <a:rPr lang="en-US" sz="2000" b="1" baseline="0" dirty="0" smtClean="0">
                <a:latin typeface="Arial"/>
              </a:rPr>
              <a:t>Objective:	1 - Suitable Living Environment</a:t>
            </a:r>
          </a:p>
          <a:p>
            <a:pPr marR="0" lvl="0" rtl="0"/>
            <a:r>
              <a:rPr lang="en-US" sz="2000" b="1" baseline="0" dirty="0" smtClean="0">
                <a:latin typeface="Arial"/>
              </a:rPr>
              <a:t>Outcome:	1 - Availability/Accessibility</a:t>
            </a:r>
          </a:p>
        </p:txBody>
      </p:sp>
    </p:spTree>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 </a:t>
            </a:r>
            <a:r>
              <a:rPr lang="en-US" sz="2200" b="1" baseline="0" dirty="0" smtClean="0">
                <a:latin typeface="Arial"/>
              </a:rPr>
              <a:t>P ESG 05</a:t>
            </a:r>
          </a:p>
        </p:txBody>
      </p:sp>
      <p:sp>
        <p:nvSpPr>
          <p:cNvPr id="3" name="Text Placeholder 2"/>
          <p:cNvSpPr>
            <a:spLocks noGrp="1"/>
          </p:cNvSpPr>
          <p:nvPr>
            <p:ph type="body" idx="1"/>
          </p:nvPr>
        </p:nvSpPr>
        <p:spPr>
          <a:xfrm>
            <a:off x="457200" y="685800"/>
            <a:ext cx="8229600" cy="5440363"/>
          </a:xfrm>
        </p:spPr>
        <p:txBody>
          <a:bodyPr>
            <a:normAutofit/>
          </a:bodyPr>
          <a:lstStyle/>
          <a:p>
            <a:pPr marR="0" lvl="0" rtl="0"/>
            <a:r>
              <a:rPr lang="en-US" sz="2000" b="1" baseline="0" dirty="0" smtClean="0">
                <a:latin typeface="Arial"/>
              </a:rPr>
              <a:t>Project:	Valley Restart Shelter			</a:t>
            </a:r>
          </a:p>
          <a:p>
            <a:pPr marR="0" lvl="0" rtl="0"/>
            <a:r>
              <a:rPr lang="en-US" sz="2000" b="1" baseline="0" dirty="0" smtClean="0">
                <a:latin typeface="Arial"/>
              </a:rPr>
              <a:t>Sponsor:	Valley Restart Shelter</a:t>
            </a:r>
          </a:p>
          <a:p>
            <a:pPr marR="0" lvl="0" rtl="0"/>
            <a:r>
              <a:rPr lang="en-US" sz="2000" b="1" baseline="0" dirty="0" smtClean="0">
                <a:latin typeface="Arial"/>
              </a:rPr>
              <a:t>Address:	200 East Menlo Ave., Hemet, CA  92543</a:t>
            </a:r>
          </a:p>
          <a:p>
            <a:pPr marR="0" lvl="0" rtl="0"/>
            <a:endParaRPr lang="en-US" sz="2000" b="1" baseline="0" dirty="0" smtClean="0">
              <a:latin typeface="Arial"/>
            </a:endParaRPr>
          </a:p>
          <a:p>
            <a:pPr marR="0" lvl="0" rtl="0"/>
            <a:r>
              <a:rPr lang="en-US" sz="2000" b="1" baseline="0" dirty="0" smtClean="0">
                <a:latin typeface="Arial"/>
              </a:rPr>
              <a:t>Requested Funding:  $50,000</a:t>
            </a:r>
          </a:p>
          <a:p>
            <a:pPr marR="0" lvl="0" rtl="0"/>
            <a:endParaRPr lang="en-US" sz="2000" b="1" baseline="0" dirty="0" smtClean="0">
              <a:latin typeface="Arial"/>
            </a:endParaRPr>
          </a:p>
          <a:p>
            <a:pPr marR="0" lvl="0" rtl="0"/>
            <a:r>
              <a:rPr lang="en-US" sz="2000" b="1" u="sng" baseline="0" dirty="0" smtClean="0">
                <a:latin typeface="Arial"/>
              </a:rPr>
              <a:t>Project Description</a:t>
            </a:r>
            <a:r>
              <a:rPr lang="en-US" sz="2000" b="1" baseline="0" dirty="0" smtClean="0">
                <a:latin typeface="Arial"/>
              </a:rPr>
              <a:t>:  The Valley Restart Shelter provides a 30 to 90 day temporary shelter for homeless individuals and families. Services include meals and supportive services. ESG funds will be used for operational expenses, security, staff salaries (direct cost), and homeless prevention.</a:t>
            </a:r>
          </a:p>
          <a:p>
            <a:pPr marR="0" lvl="0" rtl="0"/>
            <a:endParaRPr lang="en-US" sz="2000" b="1" baseline="0" dirty="0" smtClean="0">
              <a:latin typeface="Arial"/>
            </a:endParaRPr>
          </a:p>
          <a:p>
            <a:pPr marR="0" lvl="0" rtl="0"/>
            <a:r>
              <a:rPr lang="en-US" sz="2000" b="1" baseline="0" dirty="0" smtClean="0">
                <a:latin typeface="Arial"/>
              </a:rPr>
              <a:t>Objective:	1 - Suitable Living Environment</a:t>
            </a:r>
          </a:p>
          <a:p>
            <a:pPr marR="0" lvl="0" rtl="0"/>
            <a:r>
              <a:rPr lang="en-US" sz="2000" b="1" baseline="0" dirty="0" smtClean="0">
                <a:latin typeface="Arial"/>
              </a:rPr>
              <a:t>Outcome:	1 - Availability/Accessibility</a:t>
            </a:r>
          </a:p>
        </p:txBody>
      </p:sp>
    </p:spTree>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pPr marR="0" algn="r" rtl="0"/>
            <a:r>
              <a:rPr lang="en-US" b="1" baseline="0" dirty="0" smtClean="0">
                <a:latin typeface="Arial"/>
              </a:rPr>
              <a:t> </a:t>
            </a:r>
            <a:r>
              <a:rPr lang="en-US" sz="2400" b="1" baseline="0" dirty="0" smtClean="0">
                <a:latin typeface="Arial"/>
              </a:rPr>
              <a:t>P ESG 06</a:t>
            </a:r>
          </a:p>
        </p:txBody>
      </p:sp>
      <p:sp>
        <p:nvSpPr>
          <p:cNvPr id="3" name="Text Placeholder 2"/>
          <p:cNvSpPr>
            <a:spLocks noGrp="1"/>
          </p:cNvSpPr>
          <p:nvPr>
            <p:ph type="body" idx="1"/>
          </p:nvPr>
        </p:nvSpPr>
        <p:spPr>
          <a:xfrm>
            <a:off x="457200" y="838200"/>
            <a:ext cx="8229600" cy="5287963"/>
          </a:xfrm>
        </p:spPr>
        <p:txBody>
          <a:bodyPr>
            <a:normAutofit/>
          </a:bodyPr>
          <a:lstStyle/>
          <a:p>
            <a:pPr marR="0" lvl="0" rtl="0"/>
            <a:r>
              <a:rPr lang="en-US" sz="2000" b="1" baseline="0" dirty="0" smtClean="0">
                <a:latin typeface="Arial"/>
              </a:rPr>
              <a:t>Project:	Path of Life Year-Round Emergency Shelter</a:t>
            </a:r>
          </a:p>
          <a:p>
            <a:pPr marR="0" lvl="0" rtl="0"/>
            <a:r>
              <a:rPr lang="en-US" sz="2000" b="1" baseline="0" dirty="0" smtClean="0">
                <a:latin typeface="Arial"/>
              </a:rPr>
              <a:t>Sponsor:	Path of Life Ministries</a:t>
            </a:r>
          </a:p>
          <a:p>
            <a:pPr marR="0" lvl="0" rtl="0"/>
            <a:r>
              <a:rPr lang="en-US" sz="2000" b="1" baseline="0" dirty="0" smtClean="0">
                <a:latin typeface="Arial"/>
              </a:rPr>
              <a:t>Address:	P.O. Box 1445, Riverside, CA  92502</a:t>
            </a:r>
          </a:p>
          <a:p>
            <a:pPr marR="0" lvl="0" rtl="0"/>
            <a:endParaRPr lang="en-US" sz="2000" b="1" baseline="0" dirty="0" smtClean="0">
              <a:latin typeface="Arial"/>
            </a:endParaRPr>
          </a:p>
          <a:p>
            <a:pPr marR="0" lvl="0" rtl="0"/>
            <a:r>
              <a:rPr lang="en-US" sz="2000" b="1" baseline="0" dirty="0" smtClean="0">
                <a:latin typeface="Arial"/>
              </a:rPr>
              <a:t>Requested Funding:  $220,000</a:t>
            </a:r>
          </a:p>
          <a:p>
            <a:pPr marR="0" lvl="0" rtl="0"/>
            <a:endParaRPr lang="en-US" sz="2000" b="1" baseline="0" dirty="0" smtClean="0">
              <a:latin typeface="Arial"/>
            </a:endParaRPr>
          </a:p>
          <a:p>
            <a:pPr marR="0" lvl="0" rtl="0"/>
            <a:r>
              <a:rPr lang="en-US" sz="2000" b="1" u="sng" baseline="0" dirty="0" smtClean="0">
                <a:latin typeface="Arial"/>
              </a:rPr>
              <a:t>Project Description</a:t>
            </a:r>
            <a:r>
              <a:rPr lang="en-US" sz="2000" b="1" baseline="0" dirty="0" smtClean="0">
                <a:latin typeface="Arial"/>
              </a:rPr>
              <a:t>:  Path of Life Ministries provides a year-round and cold weather shelter (December 1 to April 15) for stabilization and case management for homeless individuals and families. ESG funds will be used to </a:t>
            </a:r>
            <a:r>
              <a:rPr lang="en-US" sz="2000" b="1" baseline="0" dirty="0" err="1" smtClean="0">
                <a:latin typeface="Arial"/>
              </a:rPr>
              <a:t>paythe</a:t>
            </a:r>
            <a:r>
              <a:rPr lang="en-US" sz="2000" b="1" baseline="0" dirty="0" smtClean="0">
                <a:latin typeface="Arial"/>
              </a:rPr>
              <a:t> cost of security, operating costs, and staff salaries (direct cost).</a:t>
            </a:r>
          </a:p>
          <a:p>
            <a:pPr marR="0" lvl="0" rtl="0"/>
            <a:endParaRPr lang="en-US" sz="2000" b="1" baseline="0" dirty="0" smtClean="0">
              <a:latin typeface="Arial"/>
            </a:endParaRPr>
          </a:p>
          <a:p>
            <a:pPr marR="0" lvl="0" rtl="0"/>
            <a:r>
              <a:rPr lang="en-US" sz="2000" b="1" baseline="0" dirty="0" smtClean="0">
                <a:latin typeface="Arial"/>
              </a:rPr>
              <a:t>Objective:	1 - Suitable Living Environment</a:t>
            </a:r>
          </a:p>
          <a:p>
            <a:pPr marR="0" lvl="0" rtl="0"/>
            <a:r>
              <a:rPr lang="en-US" sz="2000" b="1" baseline="0" dirty="0" smtClean="0">
                <a:latin typeface="Arial"/>
              </a:rPr>
              <a:t>Outcome:	1 - Availability/Accessibility</a:t>
            </a:r>
          </a:p>
        </p:txBody>
      </p:sp>
    </p:spTree>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200" b="1" baseline="0" dirty="0" smtClean="0">
                <a:latin typeface="Arial"/>
              </a:rPr>
              <a:t> P ESG 07</a:t>
            </a:r>
          </a:p>
        </p:txBody>
      </p:sp>
      <p:sp>
        <p:nvSpPr>
          <p:cNvPr id="3" name="Text Placeholder 2"/>
          <p:cNvSpPr>
            <a:spLocks noGrp="1"/>
          </p:cNvSpPr>
          <p:nvPr>
            <p:ph type="body" idx="1"/>
          </p:nvPr>
        </p:nvSpPr>
        <p:spPr>
          <a:xfrm>
            <a:off x="457200" y="762000"/>
            <a:ext cx="8229600" cy="5364163"/>
          </a:xfrm>
        </p:spPr>
        <p:txBody>
          <a:bodyPr>
            <a:normAutofit fontScale="70000" lnSpcReduction="20000"/>
          </a:bodyPr>
          <a:lstStyle/>
          <a:p>
            <a:pPr marR="0" lvl="0" rtl="0"/>
            <a:r>
              <a:rPr lang="en-US" b="1" baseline="0" dirty="0" smtClean="0">
                <a:latin typeface="Arial"/>
              </a:rPr>
              <a:t>Project:	Lutheran Social Services Transitional Living 		</a:t>
            </a:r>
            <a:r>
              <a:rPr lang="en-US" b="1" baseline="0" dirty="0" smtClean="0">
                <a:latin typeface="Arial"/>
              </a:rPr>
              <a:t>Program </a:t>
            </a:r>
            <a:r>
              <a:rPr lang="en-US" b="1" baseline="0" dirty="0" smtClean="0">
                <a:latin typeface="Arial"/>
              </a:rPr>
              <a:t>- Amelia's Light			</a:t>
            </a:r>
          </a:p>
          <a:p>
            <a:pPr marR="0" lvl="0" rtl="0"/>
            <a:r>
              <a:rPr lang="en-US" b="1" baseline="0" dirty="0" smtClean="0">
                <a:latin typeface="Arial"/>
              </a:rPr>
              <a:t>Sponsor:	Lutheran Social Services of Southern California</a:t>
            </a:r>
          </a:p>
          <a:p>
            <a:pPr marR="0" lvl="0" rtl="0"/>
            <a:r>
              <a:rPr lang="en-US" b="1" baseline="0" dirty="0" smtClean="0">
                <a:latin typeface="Arial"/>
              </a:rPr>
              <a:t>Address:	3772 Taft St., Riverside, CA  92503</a:t>
            </a:r>
          </a:p>
          <a:p>
            <a:pPr marR="0" lvl="0" rtl="0"/>
            <a:endParaRPr lang="en-US" b="1" baseline="0" dirty="0" smtClean="0">
              <a:latin typeface="Arial"/>
            </a:endParaRPr>
          </a:p>
          <a:p>
            <a:pPr marR="0" lvl="0" rtl="0"/>
            <a:r>
              <a:rPr lang="en-US" b="1" baseline="0" dirty="0" smtClean="0">
                <a:latin typeface="Arial"/>
              </a:rPr>
              <a:t>Requested Funding:  $44,607</a:t>
            </a:r>
          </a:p>
          <a:p>
            <a:pPr marR="0" lvl="0" rtl="0"/>
            <a:endParaRPr lang="en-US" b="1" baseline="0" dirty="0" smtClean="0">
              <a:latin typeface="Arial"/>
            </a:endParaRPr>
          </a:p>
          <a:p>
            <a:pPr marR="0" lvl="0" rtl="0"/>
            <a:r>
              <a:rPr lang="en-US" b="1" u="sng" baseline="0" dirty="0" smtClean="0">
                <a:latin typeface="Arial"/>
              </a:rPr>
              <a:t>Project Description</a:t>
            </a:r>
            <a:r>
              <a:rPr lang="en-US" b="1" baseline="0" dirty="0" smtClean="0">
                <a:latin typeface="Arial"/>
              </a:rPr>
              <a:t>:  Lutheran Social Services operates a transitional living and homeless prevention program providing housing, counseling, transportation, and outreach services to 88 residential clients. ESG funds will be used for operational costs, staff salaries (direct cost), security deposit, and move-in fees for homeless prevention.</a:t>
            </a:r>
          </a:p>
          <a:p>
            <a:pPr marR="0" lvl="0" rtl="0"/>
            <a:endParaRPr lang="en-US" b="1" baseline="0" dirty="0" smtClean="0">
              <a:latin typeface="Arial"/>
            </a:endParaRPr>
          </a:p>
          <a:p>
            <a:pPr marR="0" lvl="0" rtl="0"/>
            <a:r>
              <a:rPr lang="en-US" b="1" baseline="0" dirty="0" smtClean="0">
                <a:latin typeface="Arial"/>
              </a:rPr>
              <a:t>Objective:	1 - Suitable Living Environment</a:t>
            </a:r>
          </a:p>
          <a:p>
            <a:pPr marR="0" lvl="0" rtl="0"/>
            <a:r>
              <a:rPr lang="en-US" b="1" baseline="0" dirty="0" smtClean="0">
                <a:latin typeface="Arial"/>
              </a:rPr>
              <a:t>Outcome:	1 - Availability/Accessibility</a:t>
            </a:r>
          </a:p>
        </p:txBody>
      </p:sp>
    </p:spTree>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200" b="1" baseline="0" dirty="0" smtClean="0">
                <a:latin typeface="Arial"/>
              </a:rPr>
              <a:t> P ESG 08</a:t>
            </a:r>
          </a:p>
        </p:txBody>
      </p:sp>
      <p:sp>
        <p:nvSpPr>
          <p:cNvPr id="3" name="Text Placeholder 2"/>
          <p:cNvSpPr>
            <a:spLocks noGrp="1"/>
          </p:cNvSpPr>
          <p:nvPr>
            <p:ph type="body" idx="1"/>
          </p:nvPr>
        </p:nvSpPr>
        <p:spPr>
          <a:xfrm>
            <a:off x="457200" y="762000"/>
            <a:ext cx="8229600" cy="5364163"/>
          </a:xfrm>
        </p:spPr>
        <p:txBody>
          <a:bodyPr>
            <a:normAutofit fontScale="70000" lnSpcReduction="20000"/>
          </a:bodyPr>
          <a:lstStyle/>
          <a:p>
            <a:pPr marR="0" lvl="0" rtl="0"/>
            <a:r>
              <a:rPr lang="en-US" b="1" baseline="0" dirty="0" smtClean="0">
                <a:latin typeface="Arial"/>
              </a:rPr>
              <a:t>Project:	Lutheran Social Services Transitional Living 		</a:t>
            </a:r>
            <a:r>
              <a:rPr lang="en-US" b="1" baseline="0" dirty="0" smtClean="0">
                <a:latin typeface="Arial"/>
              </a:rPr>
              <a:t>Program </a:t>
            </a:r>
            <a:r>
              <a:rPr lang="en-US" b="1" baseline="0" dirty="0" smtClean="0">
                <a:latin typeface="Arial"/>
              </a:rPr>
              <a:t>- Genesis	</a:t>
            </a:r>
          </a:p>
          <a:p>
            <a:pPr marR="0" lvl="0" rtl="0"/>
            <a:r>
              <a:rPr lang="en-US" b="1" baseline="0" dirty="0" smtClean="0">
                <a:latin typeface="Arial"/>
              </a:rPr>
              <a:t>Sponsor:	Lutheran Social Services of Southern California</a:t>
            </a:r>
          </a:p>
          <a:p>
            <a:pPr marR="0" lvl="0" rtl="0"/>
            <a:r>
              <a:rPr lang="en-US" b="1" baseline="0" dirty="0" smtClean="0">
                <a:latin typeface="Arial"/>
              </a:rPr>
              <a:t>Address:	3772 Taft St., Riverside, CA  92503</a:t>
            </a:r>
          </a:p>
          <a:p>
            <a:pPr marR="0" lvl="0" rtl="0"/>
            <a:endParaRPr lang="en-US" b="1" baseline="0" dirty="0" smtClean="0">
              <a:latin typeface="Arial"/>
            </a:endParaRPr>
          </a:p>
          <a:p>
            <a:pPr marR="0" lvl="0" rtl="0"/>
            <a:r>
              <a:rPr lang="en-US" b="1" baseline="0" dirty="0" smtClean="0">
                <a:latin typeface="Arial"/>
              </a:rPr>
              <a:t>Requested Funding:  $20,024</a:t>
            </a:r>
          </a:p>
          <a:p>
            <a:pPr marR="0" lvl="0" rtl="0"/>
            <a:endParaRPr lang="en-US" b="1" baseline="0" dirty="0" smtClean="0">
              <a:latin typeface="Arial"/>
            </a:endParaRPr>
          </a:p>
          <a:p>
            <a:pPr marR="0" lvl="0" rtl="0"/>
            <a:r>
              <a:rPr lang="en-US" b="1" u="sng" baseline="0" dirty="0" smtClean="0">
                <a:latin typeface="Arial"/>
              </a:rPr>
              <a:t>Project Description</a:t>
            </a:r>
            <a:r>
              <a:rPr lang="en-US" b="1" baseline="0" dirty="0" smtClean="0">
                <a:latin typeface="Arial"/>
              </a:rPr>
              <a:t>:  Lutheran Social Services operates a transitional living and homeless prevention program providing housing, counseling, transportation, and outreach services to 36 residential clients. ESG funds will be used for operational costs, staff salaries (direct salaries), security deposit, and move in fees for homeless prevention.</a:t>
            </a:r>
          </a:p>
          <a:p>
            <a:pPr marR="0" lvl="0" rtl="0"/>
            <a:endParaRPr lang="en-US" b="1" baseline="0" dirty="0" smtClean="0">
              <a:latin typeface="Arial"/>
            </a:endParaRPr>
          </a:p>
          <a:p>
            <a:pPr marR="0" lvl="0" rtl="0"/>
            <a:r>
              <a:rPr lang="en-US" b="1" baseline="0" dirty="0" smtClean="0">
                <a:latin typeface="Arial"/>
              </a:rPr>
              <a:t>Objective:	1 - Suitable Living Environment</a:t>
            </a:r>
          </a:p>
          <a:p>
            <a:pPr marR="0" lvl="0" rtl="0"/>
            <a:r>
              <a:rPr lang="en-US" b="1" baseline="0" dirty="0" smtClean="0">
                <a:latin typeface="Arial"/>
              </a:rPr>
              <a:t>Outcome:	1 - Availability/Accessibility</a:t>
            </a:r>
          </a:p>
        </p:txBody>
      </p:sp>
    </p:spTree>
  </p:cSld>
  <p:clrMapOvr>
    <a:masterClrMapping/>
  </p:clrMapOvr>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pPr marR="0" algn="r" rtl="0"/>
            <a:r>
              <a:rPr lang="en-US" b="1" baseline="0" dirty="0" smtClean="0">
                <a:latin typeface="Arial"/>
              </a:rPr>
              <a:t> </a:t>
            </a:r>
            <a:r>
              <a:rPr lang="en-US" sz="2400" b="1" baseline="0" dirty="0" smtClean="0">
                <a:latin typeface="Arial"/>
              </a:rPr>
              <a:t>P ESG 09</a:t>
            </a:r>
          </a:p>
        </p:txBody>
      </p:sp>
      <p:sp>
        <p:nvSpPr>
          <p:cNvPr id="3" name="Text Placeholder 2"/>
          <p:cNvSpPr>
            <a:spLocks noGrp="1"/>
          </p:cNvSpPr>
          <p:nvPr>
            <p:ph type="body" idx="1"/>
          </p:nvPr>
        </p:nvSpPr>
        <p:spPr>
          <a:xfrm>
            <a:off x="457200" y="762000"/>
            <a:ext cx="8229600" cy="5364163"/>
          </a:xfrm>
        </p:spPr>
        <p:txBody>
          <a:bodyPr>
            <a:normAutofit/>
          </a:bodyPr>
          <a:lstStyle/>
          <a:p>
            <a:pPr marR="0" lvl="0" rtl="0"/>
            <a:r>
              <a:rPr lang="en-US" sz="2000" b="1" baseline="0" dirty="0" smtClean="0">
                <a:latin typeface="Arial"/>
              </a:rPr>
              <a:t>Project:	Operation </a:t>
            </a:r>
            <a:r>
              <a:rPr lang="en-US" sz="2000" b="1" baseline="0" dirty="0" err="1" smtClean="0">
                <a:latin typeface="Arial"/>
              </a:rPr>
              <a:t>SafeHouse</a:t>
            </a:r>
            <a:r>
              <a:rPr lang="en-US" sz="2000" b="1" baseline="0" dirty="0" smtClean="0">
                <a:latin typeface="Arial"/>
              </a:rPr>
              <a:t> of the Desert 				Emergency Shelter - Thousand Palms	</a:t>
            </a:r>
          </a:p>
          <a:p>
            <a:pPr marR="0" lvl="0" rtl="0"/>
            <a:r>
              <a:rPr lang="en-US" sz="2000" b="1" baseline="0" dirty="0" smtClean="0">
                <a:latin typeface="Arial"/>
              </a:rPr>
              <a:t>Sponsor:	Operation </a:t>
            </a:r>
            <a:r>
              <a:rPr lang="en-US" sz="2000" b="1" baseline="0" dirty="0" err="1" smtClean="0">
                <a:latin typeface="Arial"/>
              </a:rPr>
              <a:t>SafeHouse</a:t>
            </a:r>
            <a:r>
              <a:rPr lang="en-US" sz="2000" b="1" baseline="0" dirty="0" smtClean="0">
                <a:latin typeface="Arial"/>
              </a:rPr>
              <a:t>, Inc.</a:t>
            </a:r>
          </a:p>
          <a:p>
            <a:pPr marR="0" lvl="0" rtl="0"/>
            <a:r>
              <a:rPr lang="en-US" sz="2000" b="1" baseline="0" dirty="0" smtClean="0">
                <a:latin typeface="Arial"/>
              </a:rPr>
              <a:t>Address:	9685 Hayes St.,, Riverside, CA  92503</a:t>
            </a:r>
          </a:p>
          <a:p>
            <a:pPr marR="0" lvl="0" rtl="0"/>
            <a:endParaRPr lang="en-US" sz="2000" b="1" baseline="0" dirty="0" smtClean="0">
              <a:latin typeface="Arial"/>
            </a:endParaRPr>
          </a:p>
          <a:p>
            <a:pPr marR="0" lvl="0" rtl="0"/>
            <a:r>
              <a:rPr lang="en-US" sz="2000" b="1" baseline="0" dirty="0" smtClean="0">
                <a:latin typeface="Arial"/>
              </a:rPr>
              <a:t>Requested Funding:  $30,000</a:t>
            </a:r>
          </a:p>
          <a:p>
            <a:pPr marR="0" lvl="0" rtl="0"/>
            <a:endParaRPr lang="en-US" sz="2000" b="1" baseline="0" dirty="0" smtClean="0">
              <a:latin typeface="Arial"/>
            </a:endParaRPr>
          </a:p>
          <a:p>
            <a:pPr marR="0" lvl="0" rtl="0"/>
            <a:r>
              <a:rPr lang="en-US" sz="2000" b="1" u="sng" baseline="0" dirty="0" smtClean="0">
                <a:latin typeface="Arial"/>
              </a:rPr>
              <a:t>Project Description</a:t>
            </a:r>
            <a:r>
              <a:rPr lang="en-US" sz="2000" b="1" baseline="0" dirty="0" smtClean="0">
                <a:latin typeface="Arial"/>
              </a:rPr>
              <a:t>:  Operation </a:t>
            </a:r>
            <a:r>
              <a:rPr lang="en-US" sz="2000" b="1" baseline="0" dirty="0" err="1" smtClean="0">
                <a:latin typeface="Arial"/>
              </a:rPr>
              <a:t>Safehouse</a:t>
            </a:r>
            <a:r>
              <a:rPr lang="en-US" sz="2000" b="1" baseline="0" dirty="0" smtClean="0">
                <a:latin typeface="Arial"/>
              </a:rPr>
              <a:t> provides a 21-day emergency shelter for runaway, throwaway, and homeless youth, ages 12-17. Services provided include shelter, food, counseling, and education. ESG funds will be used for staff salaries (direct cost).</a:t>
            </a:r>
          </a:p>
          <a:p>
            <a:pPr marR="0" lvl="0" rtl="0"/>
            <a:endParaRPr lang="en-US" sz="2000" b="1" baseline="0" dirty="0" smtClean="0">
              <a:latin typeface="Arial"/>
            </a:endParaRPr>
          </a:p>
          <a:p>
            <a:pPr marR="0" lvl="0" rtl="0"/>
            <a:r>
              <a:rPr lang="en-US" sz="2000" b="1" baseline="0" dirty="0" smtClean="0">
                <a:latin typeface="Arial"/>
              </a:rPr>
              <a:t>Objective:	1 - Suitable Living Environment</a:t>
            </a:r>
          </a:p>
          <a:p>
            <a:pPr marR="0" lvl="0" rtl="0"/>
            <a:r>
              <a:rPr lang="en-US" sz="2000" b="1" baseline="0" dirty="0" smtClean="0">
                <a:latin typeface="Arial"/>
              </a:rPr>
              <a:t>Outcome:	1 - Availability/Accessibility</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13</a:t>
            </a:r>
          </a:p>
        </p:txBody>
      </p:sp>
      <p:sp>
        <p:nvSpPr>
          <p:cNvPr id="3" name="Text Placeholder 2"/>
          <p:cNvSpPr>
            <a:spLocks noGrp="1"/>
          </p:cNvSpPr>
          <p:nvPr>
            <p:ph type="body" idx="1"/>
          </p:nvPr>
        </p:nvSpPr>
        <p:spPr>
          <a:xfrm>
            <a:off x="457200" y="762000"/>
            <a:ext cx="8229600" cy="5715000"/>
          </a:xfrm>
        </p:spPr>
        <p:txBody>
          <a:bodyPr>
            <a:noAutofit/>
          </a:bodyPr>
          <a:lstStyle/>
          <a:p>
            <a:pPr marR="0" lvl="0" rtl="0"/>
            <a:r>
              <a:rPr lang="en-US" sz="2000" b="1" baseline="0" dirty="0" smtClean="0">
                <a:latin typeface="Arial"/>
              </a:rPr>
              <a:t>Project:	Adult Day Services Program		</a:t>
            </a:r>
          </a:p>
          <a:p>
            <a:pPr marR="0" lvl="0" rtl="0"/>
            <a:r>
              <a:rPr lang="en-US" sz="2000" b="1" baseline="0" dirty="0" smtClean="0">
                <a:latin typeface="Arial"/>
              </a:rPr>
              <a:t>Eligibility	Public Services	570.201 (e)	05A</a:t>
            </a:r>
          </a:p>
          <a:p>
            <a:pPr marR="0" lvl="0" rtl="0"/>
            <a:r>
              <a:rPr lang="en-US" sz="2000" b="1" baseline="0" dirty="0" smtClean="0">
                <a:latin typeface="Arial"/>
              </a:rPr>
              <a:t>Sponsor:	Care Connexxus, Inc.</a:t>
            </a:r>
          </a:p>
          <a:p>
            <a:pPr marR="0" lvl="0" rtl="0"/>
            <a:r>
              <a:rPr lang="en-US" sz="2000" b="1" baseline="0" dirty="0" smtClean="0">
                <a:latin typeface="Arial"/>
              </a:rPr>
              <a:t>Address:	4130 Adams St., Ste. B, Riverside, CA  92504</a:t>
            </a:r>
          </a:p>
          <a:p>
            <a:pPr marR="0" lvl="0" rtl="0"/>
            <a:endParaRPr lang="en-US" sz="1400" b="1" baseline="0" dirty="0" smtClean="0">
              <a:latin typeface="Arial"/>
            </a:endParaRPr>
          </a:p>
          <a:p>
            <a:pPr marR="0" lvl="0" rtl="0"/>
            <a:r>
              <a:rPr lang="en-US" sz="2000" b="1" baseline="0" dirty="0" smtClean="0">
                <a:latin typeface="Arial"/>
              </a:rPr>
              <a:t>Requested Funding:  $20,000</a:t>
            </a:r>
          </a:p>
          <a:p>
            <a:pPr marR="0" lvl="0" rtl="0"/>
            <a:endParaRPr lang="en-US" sz="1400" b="1" baseline="0" dirty="0" smtClean="0">
              <a:latin typeface="Arial"/>
            </a:endParaRPr>
          </a:p>
          <a:p>
            <a:pPr marR="0" lvl="0" rtl="0"/>
            <a:r>
              <a:rPr lang="fr-FR" sz="2000" b="1" u="sng" baseline="0" dirty="0" smtClean="0">
                <a:latin typeface="Arial"/>
              </a:rPr>
              <a:t>Project Description</a:t>
            </a:r>
            <a:r>
              <a:rPr lang="fr-FR" sz="2000" b="1" baseline="0" dirty="0" smtClean="0">
                <a:latin typeface="Arial"/>
              </a:rPr>
              <a:t>: </a:t>
            </a:r>
            <a:r>
              <a:rPr lang="en-US" sz="2000" b="1" baseline="0" dirty="0" smtClean="0">
                <a:latin typeface="Arial"/>
              </a:rPr>
              <a:t>The program provides assistance to seniors affected by Alzheimer's disease or related dementias.  CDBG funds will provide caregiver "scholarships" to those requiring day care, specialized services, curb-to-curb transportation, and/or support services.  </a:t>
            </a:r>
          </a:p>
          <a:p>
            <a:pPr marR="0" lvl="0" rtl="0"/>
            <a:endParaRPr lang="en-US" sz="1400" b="1" baseline="0" dirty="0" smtClean="0">
              <a:latin typeface="Arial"/>
            </a:endParaRPr>
          </a:p>
          <a:p>
            <a:pPr marR="0" lvl="0" rtl="0"/>
            <a:r>
              <a:rPr lang="en-US" sz="2000" b="1" baseline="0" dirty="0" smtClean="0">
                <a:latin typeface="Arial"/>
              </a:rPr>
              <a:t>Site Location:  29995 Evans Rd., Menifee, CA 92586</a:t>
            </a:r>
          </a:p>
          <a:p>
            <a:pPr marR="0" lvl="0" rtl="0"/>
            <a:r>
              <a:rPr lang="en-US" sz="2000" b="1" baseline="0" dirty="0" smtClean="0">
                <a:latin typeface="Arial"/>
              </a:rPr>
              <a:t>Benefit:  Low Mod Limited Clientele Presumed</a:t>
            </a:r>
          </a:p>
          <a:p>
            <a:pPr marR="0" lvl="0" rtl="0"/>
            <a:r>
              <a:rPr lang="en-US" sz="2000" b="1" baseline="0" dirty="0" smtClean="0">
                <a:latin typeface="Arial"/>
              </a:rPr>
              <a:t>Number Served/Annual Units:  45</a:t>
            </a:r>
          </a:p>
          <a:p>
            <a:pPr marR="0" lvl="0" rtl="0"/>
            <a:r>
              <a:rPr lang="en-US" sz="2000" b="1" baseline="0" dirty="0" smtClean="0">
                <a:latin typeface="Arial"/>
              </a:rPr>
              <a:t>570.208 (a)(2)(i)(A)</a:t>
            </a:r>
          </a:p>
        </p:txBody>
      </p:sp>
    </p:spTree>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 </a:t>
            </a:r>
            <a:r>
              <a:rPr lang="en-US" sz="2200" b="1" baseline="0" dirty="0" smtClean="0">
                <a:latin typeface="Arial"/>
              </a:rPr>
              <a:t>P ESG 10</a:t>
            </a:r>
          </a:p>
        </p:txBody>
      </p:sp>
      <p:sp>
        <p:nvSpPr>
          <p:cNvPr id="3" name="Text Placeholder 2"/>
          <p:cNvSpPr>
            <a:spLocks noGrp="1"/>
          </p:cNvSpPr>
          <p:nvPr>
            <p:ph type="body" idx="1"/>
          </p:nvPr>
        </p:nvSpPr>
        <p:spPr>
          <a:xfrm>
            <a:off x="457200" y="685800"/>
            <a:ext cx="8229600" cy="5440363"/>
          </a:xfrm>
        </p:spPr>
        <p:txBody>
          <a:bodyPr>
            <a:normAutofit/>
          </a:bodyPr>
          <a:lstStyle/>
          <a:p>
            <a:pPr marR="0" lvl="0" rtl="0"/>
            <a:r>
              <a:rPr lang="en-US" sz="2000" b="1" baseline="0" dirty="0" smtClean="0">
                <a:latin typeface="Arial"/>
              </a:rPr>
              <a:t>Project:	Operation </a:t>
            </a:r>
            <a:r>
              <a:rPr lang="en-US" sz="2000" b="1" baseline="0" dirty="0" err="1" smtClean="0">
                <a:latin typeface="Arial"/>
              </a:rPr>
              <a:t>SafeHouse</a:t>
            </a:r>
            <a:r>
              <a:rPr lang="en-US" sz="2000" b="1" baseline="0" dirty="0" smtClean="0">
                <a:latin typeface="Arial"/>
              </a:rPr>
              <a:t> Emergency Shelter - 			Riverside			</a:t>
            </a:r>
          </a:p>
          <a:p>
            <a:pPr marR="0" lvl="0" rtl="0"/>
            <a:r>
              <a:rPr lang="en-US" sz="2000" b="1" baseline="0" dirty="0" smtClean="0">
                <a:latin typeface="Arial"/>
              </a:rPr>
              <a:t>Sponsor:	Operation </a:t>
            </a:r>
            <a:r>
              <a:rPr lang="en-US" sz="2000" b="1" baseline="0" dirty="0" err="1" smtClean="0">
                <a:latin typeface="Arial"/>
              </a:rPr>
              <a:t>SafeHouse</a:t>
            </a:r>
            <a:r>
              <a:rPr lang="en-US" sz="2000" b="1" baseline="0" dirty="0" smtClean="0">
                <a:latin typeface="Arial"/>
              </a:rPr>
              <a:t>, Inc.</a:t>
            </a:r>
          </a:p>
          <a:p>
            <a:pPr marR="0" lvl="0" rtl="0"/>
            <a:r>
              <a:rPr lang="en-US" sz="2000" b="1" baseline="0" dirty="0" smtClean="0">
                <a:latin typeface="Arial"/>
              </a:rPr>
              <a:t>Address:	9685 Hayes St., Riverside, CA  92503</a:t>
            </a:r>
          </a:p>
          <a:p>
            <a:pPr marR="0" lvl="0" rtl="0"/>
            <a:endParaRPr lang="en-US" sz="2000" b="1" baseline="0" dirty="0" smtClean="0">
              <a:latin typeface="Arial"/>
            </a:endParaRPr>
          </a:p>
          <a:p>
            <a:pPr marR="0" lvl="0" rtl="0"/>
            <a:r>
              <a:rPr lang="en-US" sz="2000" b="1" baseline="0" dirty="0" smtClean="0">
                <a:latin typeface="Arial"/>
              </a:rPr>
              <a:t>Requested Funding:  $30,000</a:t>
            </a:r>
          </a:p>
          <a:p>
            <a:pPr marR="0" lvl="0" rtl="0"/>
            <a:endParaRPr lang="en-US" sz="2000" b="1" baseline="0" dirty="0" smtClean="0">
              <a:latin typeface="Arial"/>
            </a:endParaRPr>
          </a:p>
          <a:p>
            <a:pPr marR="0" lvl="0" rtl="0"/>
            <a:r>
              <a:rPr lang="en-US" sz="2000" b="1" u="sng" baseline="0" dirty="0" smtClean="0">
                <a:latin typeface="Arial"/>
              </a:rPr>
              <a:t>Project Description</a:t>
            </a:r>
            <a:r>
              <a:rPr lang="en-US" sz="2000" b="1" baseline="0" dirty="0" smtClean="0">
                <a:latin typeface="Arial"/>
              </a:rPr>
              <a:t>:  Operation </a:t>
            </a:r>
            <a:r>
              <a:rPr lang="en-US" sz="2000" b="1" baseline="0" dirty="0" err="1" smtClean="0">
                <a:latin typeface="Arial"/>
              </a:rPr>
              <a:t>Safehouse</a:t>
            </a:r>
            <a:r>
              <a:rPr lang="en-US" sz="2000" b="1" baseline="0" dirty="0" smtClean="0">
                <a:latin typeface="Arial"/>
              </a:rPr>
              <a:t> provides a 21-day emergency shelter for runaway, throwaway, and homeless youth, ages 12-17. Services provided include shelter, food, counseling, and education. ESG funds will be used for staff salaries (direct cost).</a:t>
            </a:r>
          </a:p>
          <a:p>
            <a:pPr marR="0" lvl="0" rtl="0"/>
            <a:endParaRPr lang="en-US" sz="2000" b="1" baseline="0" dirty="0" smtClean="0">
              <a:latin typeface="Arial"/>
            </a:endParaRPr>
          </a:p>
          <a:p>
            <a:pPr marR="0" lvl="0" rtl="0"/>
            <a:r>
              <a:rPr lang="en-US" sz="2000" b="1" baseline="0" dirty="0" smtClean="0">
                <a:latin typeface="Arial"/>
              </a:rPr>
              <a:t>Objective:	1 - Suitable Living Environment</a:t>
            </a:r>
          </a:p>
          <a:p>
            <a:pPr marR="0" lvl="0" rtl="0"/>
            <a:r>
              <a:rPr lang="en-US" sz="2000" b="1" baseline="0" dirty="0" smtClean="0">
                <a:latin typeface="Arial"/>
              </a:rPr>
              <a:t>Outcome:	1 - Availability/Accessibility</a:t>
            </a:r>
          </a:p>
        </p:txBody>
      </p:sp>
    </p:spTree>
  </p:cSld>
  <p:clrMapOvr>
    <a:masterClrMapping/>
  </p:clrMapOvr>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pPr marR="0" algn="r" rtl="0"/>
            <a:r>
              <a:rPr lang="en-US" b="1" baseline="0" dirty="0" smtClean="0">
                <a:latin typeface="Arial"/>
              </a:rPr>
              <a:t> </a:t>
            </a:r>
            <a:r>
              <a:rPr lang="en-US" sz="2400" b="1" baseline="0" dirty="0" smtClean="0">
                <a:latin typeface="Arial"/>
              </a:rPr>
              <a:t>P ESG 11</a:t>
            </a:r>
          </a:p>
        </p:txBody>
      </p:sp>
      <p:sp>
        <p:nvSpPr>
          <p:cNvPr id="3" name="Text Placeholder 2"/>
          <p:cNvSpPr>
            <a:spLocks noGrp="1"/>
          </p:cNvSpPr>
          <p:nvPr>
            <p:ph type="body" idx="1"/>
          </p:nvPr>
        </p:nvSpPr>
        <p:spPr>
          <a:xfrm>
            <a:off x="457200" y="762000"/>
            <a:ext cx="8229600" cy="5562600"/>
          </a:xfrm>
        </p:spPr>
        <p:txBody>
          <a:bodyPr>
            <a:noAutofit/>
          </a:bodyPr>
          <a:lstStyle/>
          <a:p>
            <a:pPr marR="0" lvl="0" rtl="0"/>
            <a:r>
              <a:rPr lang="en-US" sz="2000" b="1" baseline="0" dirty="0" smtClean="0">
                <a:latin typeface="Arial"/>
              </a:rPr>
              <a:t>Project:	Catholic Charities Outreach Program		</a:t>
            </a:r>
          </a:p>
          <a:p>
            <a:pPr marR="0" lvl="0" rtl="0"/>
            <a:r>
              <a:rPr lang="en-US" sz="2000" b="1" baseline="0" dirty="0" smtClean="0">
                <a:latin typeface="Arial"/>
              </a:rPr>
              <a:t>Sponsor:	Catholic Charities San Bernardino/Riverside</a:t>
            </a:r>
          </a:p>
          <a:p>
            <a:pPr marR="0" lvl="0" rtl="0"/>
            <a:r>
              <a:rPr lang="en-US" sz="2000" b="1" baseline="0" dirty="0" smtClean="0">
                <a:latin typeface="Arial"/>
              </a:rPr>
              <a:t>Address:	1450 North D Street, San Bernardino, CA  92405</a:t>
            </a:r>
          </a:p>
          <a:p>
            <a:pPr marR="0" lvl="0" rtl="0"/>
            <a:endParaRPr lang="en-US" sz="2000" b="1" baseline="0" dirty="0" smtClean="0">
              <a:latin typeface="Arial"/>
            </a:endParaRPr>
          </a:p>
          <a:p>
            <a:pPr marR="0" lvl="0" rtl="0"/>
            <a:r>
              <a:rPr lang="en-US" sz="2000" b="1" baseline="0" dirty="0" smtClean="0">
                <a:latin typeface="Arial"/>
              </a:rPr>
              <a:t>Requested Funding:  $76,965</a:t>
            </a:r>
          </a:p>
          <a:p>
            <a:pPr marR="0" lvl="0" rtl="0"/>
            <a:endParaRPr lang="en-US" sz="2000" b="1" baseline="0" dirty="0" smtClean="0">
              <a:latin typeface="Arial"/>
            </a:endParaRPr>
          </a:p>
          <a:p>
            <a:pPr marR="0" lvl="0" rtl="0"/>
            <a:r>
              <a:rPr lang="en-US" sz="2000" b="1" u="sng" baseline="0" dirty="0" smtClean="0">
                <a:latin typeface="Arial"/>
              </a:rPr>
              <a:t>Project Description</a:t>
            </a:r>
            <a:r>
              <a:rPr lang="en-US" sz="2000" b="1" baseline="0" dirty="0" smtClean="0">
                <a:latin typeface="Arial"/>
              </a:rPr>
              <a:t>:  Catholic Charities Outreach Casework Services identifies individuals and families being involuntarily displaced in the Coachella Valley due to illegal or unsafe mobile homes that have been identified by Code Enforcement. ESG funds will be used for program costs including transportation, motel vouchers, security deposits, move-in cost, and staff salaries (direct salaries).</a:t>
            </a:r>
          </a:p>
          <a:p>
            <a:pPr marR="0" lvl="0" rtl="0"/>
            <a:endParaRPr lang="en-US" sz="2000" b="1" baseline="0" dirty="0" smtClean="0">
              <a:latin typeface="Arial"/>
            </a:endParaRPr>
          </a:p>
          <a:p>
            <a:pPr marR="0" lvl="0" rtl="0"/>
            <a:r>
              <a:rPr lang="en-US" sz="2000" b="1" baseline="0" dirty="0" smtClean="0">
                <a:latin typeface="Arial"/>
              </a:rPr>
              <a:t>Objective:	1 - Suitable Living Environment</a:t>
            </a:r>
          </a:p>
          <a:p>
            <a:pPr marR="0" lvl="0" rtl="0"/>
            <a:r>
              <a:rPr lang="en-US" sz="2000" b="1" baseline="0" dirty="0" smtClean="0">
                <a:latin typeface="Arial"/>
              </a:rPr>
              <a:t>Outcome:	1 - Availability/Accessibility</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14</a:t>
            </a:r>
          </a:p>
        </p:txBody>
      </p:sp>
      <p:sp>
        <p:nvSpPr>
          <p:cNvPr id="3" name="Text Placeholder 2"/>
          <p:cNvSpPr>
            <a:spLocks noGrp="1"/>
          </p:cNvSpPr>
          <p:nvPr>
            <p:ph type="body" idx="1"/>
          </p:nvPr>
        </p:nvSpPr>
        <p:spPr>
          <a:xfrm>
            <a:off x="457200" y="685800"/>
            <a:ext cx="8229600" cy="5440363"/>
          </a:xfrm>
        </p:spPr>
        <p:txBody>
          <a:bodyPr>
            <a:normAutofit fontScale="92500" lnSpcReduction="10000"/>
          </a:bodyPr>
          <a:lstStyle/>
          <a:p>
            <a:pPr marR="0" lvl="0" rtl="0"/>
            <a:r>
              <a:rPr lang="en-US" sz="2000" b="1" baseline="0" dirty="0" smtClean="0">
                <a:latin typeface="Arial"/>
              </a:rPr>
              <a:t>Project:	Family Violence Prevention Program	</a:t>
            </a:r>
          </a:p>
          <a:p>
            <a:pPr marR="0" lvl="0" rtl="0"/>
            <a:r>
              <a:rPr lang="en-US" sz="2000" b="1" baseline="0" dirty="0" smtClean="0">
                <a:latin typeface="Arial"/>
              </a:rPr>
              <a:t>Eligibility	Public Services	570.201 (e)	05G</a:t>
            </a:r>
          </a:p>
          <a:p>
            <a:pPr marR="0" lvl="0" rtl="0"/>
            <a:r>
              <a:rPr lang="en-US" sz="2000" b="1" baseline="0" dirty="0" smtClean="0">
                <a:latin typeface="Arial"/>
              </a:rPr>
              <a:t>Sponsor:	Safe Alternatives for Everyone (S.A.F.E.)</a:t>
            </a:r>
          </a:p>
          <a:p>
            <a:pPr marR="0" lvl="0" rtl="0"/>
            <a:r>
              <a:rPr lang="en-US" sz="2000" b="1" baseline="0" dirty="0" smtClean="0">
                <a:latin typeface="Arial"/>
              </a:rPr>
              <a:t>Address:	28910 Pujol Street, Temecula, CA  92590</a:t>
            </a:r>
          </a:p>
          <a:p>
            <a:pPr marR="0" lvl="0" rtl="0"/>
            <a:endParaRPr lang="en-US" sz="2000" b="1" baseline="0" dirty="0" smtClean="0">
              <a:latin typeface="Arial"/>
            </a:endParaRPr>
          </a:p>
          <a:p>
            <a:pPr marR="0" lvl="0" rtl="0"/>
            <a:r>
              <a:rPr lang="en-US" sz="2000" b="1" baseline="0" dirty="0" smtClean="0">
                <a:latin typeface="Arial"/>
              </a:rPr>
              <a:t>Requested Funding:  $15,000</a:t>
            </a:r>
          </a:p>
          <a:p>
            <a:pPr marR="0" lvl="0" rtl="0"/>
            <a:endParaRPr lang="en-US" sz="2000" b="1" baseline="0" dirty="0" smtClean="0">
              <a:latin typeface="Arial"/>
            </a:endParaRPr>
          </a:p>
          <a:p>
            <a:pPr marR="0" lvl="0" rtl="0"/>
            <a:r>
              <a:rPr lang="fr-FR" sz="2000" b="1" u="sng" baseline="0" dirty="0" smtClean="0">
                <a:latin typeface="Arial"/>
              </a:rPr>
              <a:t>Project Description</a:t>
            </a:r>
            <a:r>
              <a:rPr lang="fr-FR" sz="2000" b="1" baseline="0" dirty="0" smtClean="0">
                <a:latin typeface="Arial"/>
              </a:rPr>
              <a:t>: </a:t>
            </a:r>
            <a:r>
              <a:rPr lang="en-US" sz="2000" b="1" baseline="0" dirty="0" smtClean="0">
                <a:latin typeface="Arial"/>
              </a:rPr>
              <a:t>The program provides services to victims of domestic violence.  CDBG funds will be used for staff salaries/benefits (direct cost).  </a:t>
            </a:r>
          </a:p>
          <a:p>
            <a:pPr marR="0" lvl="0" rtl="0"/>
            <a:endParaRPr lang="en-US" sz="2000" b="1" baseline="0" dirty="0" smtClean="0">
              <a:latin typeface="Arial"/>
            </a:endParaRPr>
          </a:p>
          <a:p>
            <a:pPr marR="0" lvl="0" rtl="0"/>
            <a:r>
              <a:rPr lang="en-US" sz="2000" b="1" baseline="0" dirty="0" smtClean="0">
                <a:latin typeface="Arial"/>
              </a:rPr>
              <a:t>Site Location:  28910 Pujol Street, Temecula, CA 92590 and </a:t>
            </a:r>
            <a:r>
              <a:rPr lang="en-US" sz="2000" b="1" baseline="0" dirty="0" smtClean="0">
                <a:latin typeface="Arial"/>
              </a:rPr>
              <a:t>			</a:t>
            </a:r>
            <a:r>
              <a:rPr lang="en-US" sz="2000" b="1" dirty="0" smtClean="0">
                <a:latin typeface="Arial"/>
              </a:rPr>
              <a:t>     </a:t>
            </a:r>
            <a:r>
              <a:rPr lang="en-US" sz="2000" b="1" baseline="0" dirty="0" smtClean="0">
                <a:latin typeface="Arial"/>
              </a:rPr>
              <a:t>30045 </a:t>
            </a:r>
            <a:r>
              <a:rPr lang="en-US" sz="2000" b="1" baseline="0" dirty="0" smtClean="0">
                <a:latin typeface="Arial"/>
              </a:rPr>
              <a:t>Technology Dr., Suite 101, Murrieta, CA </a:t>
            </a:r>
            <a:r>
              <a:rPr lang="en-US" sz="2000" b="1" baseline="0" dirty="0" smtClean="0">
                <a:latin typeface="Arial"/>
              </a:rPr>
              <a:t>		</a:t>
            </a:r>
            <a:r>
              <a:rPr lang="en-US" sz="2000" b="1" dirty="0" smtClean="0">
                <a:latin typeface="Arial"/>
              </a:rPr>
              <a:t>     </a:t>
            </a:r>
            <a:r>
              <a:rPr lang="en-US" sz="2000" b="1" baseline="0" dirty="0" smtClean="0">
                <a:latin typeface="Arial"/>
              </a:rPr>
              <a:t>92563</a:t>
            </a:r>
            <a:endParaRPr lang="en-US" sz="2000" b="1" baseline="0" dirty="0" smtClean="0">
              <a:latin typeface="Arial"/>
            </a:endParaRPr>
          </a:p>
          <a:p>
            <a:pPr marR="0" lvl="0" rtl="0"/>
            <a:r>
              <a:rPr lang="en-US" sz="2000" b="1" baseline="0" dirty="0" smtClean="0">
                <a:latin typeface="Arial"/>
              </a:rPr>
              <a:t>Benefit:  Low Mod Limited Clientele Presumed</a:t>
            </a:r>
          </a:p>
          <a:p>
            <a:pPr marR="0" lvl="0" rtl="0"/>
            <a:r>
              <a:rPr lang="en-US" sz="2000" b="1" baseline="0" dirty="0" smtClean="0">
                <a:latin typeface="Arial"/>
              </a:rPr>
              <a:t>Number Served/Annual Units:  150</a:t>
            </a:r>
          </a:p>
          <a:p>
            <a:pPr marR="0" lvl="0" rtl="0"/>
            <a:r>
              <a:rPr lang="en-US" sz="2000" b="1" baseline="0" dirty="0" smtClean="0">
                <a:latin typeface="Arial"/>
              </a:rPr>
              <a:t>570.208 (a)(2)(i)(A)</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15</a:t>
            </a:r>
          </a:p>
        </p:txBody>
      </p:sp>
      <p:sp>
        <p:nvSpPr>
          <p:cNvPr id="3" name="Text Placeholder 2"/>
          <p:cNvSpPr>
            <a:spLocks noGrp="1"/>
          </p:cNvSpPr>
          <p:nvPr>
            <p:ph type="body" idx="1"/>
          </p:nvPr>
        </p:nvSpPr>
        <p:spPr>
          <a:xfrm>
            <a:off x="457200" y="762000"/>
            <a:ext cx="8229600" cy="5562600"/>
          </a:xfrm>
        </p:spPr>
        <p:txBody>
          <a:bodyPr>
            <a:noAutofit/>
          </a:bodyPr>
          <a:lstStyle/>
          <a:p>
            <a:pPr marR="0" lvl="0" rtl="0"/>
            <a:r>
              <a:rPr lang="en-US" sz="2000" b="1" baseline="0" dirty="0" smtClean="0">
                <a:latin typeface="Arial"/>
              </a:rPr>
              <a:t>Project:	La Vista Facility </a:t>
            </a:r>
            <a:r>
              <a:rPr lang="en-US" sz="2000" b="1" baseline="0" dirty="0" smtClean="0">
                <a:latin typeface="Arial"/>
              </a:rPr>
              <a:t>Improvement Project</a:t>
            </a:r>
            <a:r>
              <a:rPr lang="en-US" sz="2000" b="1" baseline="0" dirty="0" smtClean="0">
                <a:latin typeface="Arial"/>
              </a:rPr>
              <a:t>		</a:t>
            </a:r>
          </a:p>
          <a:p>
            <a:pPr marR="0" lvl="0" rtl="0"/>
            <a:r>
              <a:rPr lang="en-US" sz="2000" b="1" baseline="0" dirty="0" smtClean="0">
                <a:latin typeface="Arial"/>
              </a:rPr>
              <a:t>Eligibility	Public Facilities	570.201 (c)	03</a:t>
            </a:r>
          </a:p>
          <a:p>
            <a:pPr marR="0" lvl="0" rtl="0"/>
            <a:r>
              <a:rPr lang="en-US" sz="2000" b="1" baseline="0" dirty="0" smtClean="0">
                <a:latin typeface="Arial"/>
              </a:rPr>
              <a:t>Sponsor:	La Vista</a:t>
            </a:r>
          </a:p>
          <a:p>
            <a:pPr marR="0" lvl="0" rtl="0"/>
            <a:r>
              <a:rPr lang="en-US" sz="2000" b="1" baseline="0" dirty="0" smtClean="0">
                <a:latin typeface="Arial"/>
              </a:rPr>
              <a:t>Address:	P.O. Box 1411,, San Jacinto, CA  92583</a:t>
            </a:r>
          </a:p>
          <a:p>
            <a:pPr marR="0" lvl="0" rtl="0"/>
            <a:endParaRPr lang="en-US" sz="1800" b="1" baseline="0" dirty="0" smtClean="0">
              <a:latin typeface="Arial"/>
            </a:endParaRPr>
          </a:p>
          <a:p>
            <a:pPr marR="0" lvl="0" rtl="0"/>
            <a:r>
              <a:rPr lang="en-US" sz="2000" b="1" baseline="0" dirty="0" smtClean="0">
                <a:latin typeface="Arial"/>
              </a:rPr>
              <a:t>Requested Funding:  $78,000</a:t>
            </a:r>
          </a:p>
          <a:p>
            <a:pPr marR="0" lvl="0" rtl="0"/>
            <a:endParaRPr lang="en-US" sz="1800" b="1" baseline="0" dirty="0" smtClean="0">
              <a:latin typeface="Arial"/>
            </a:endParaRPr>
          </a:p>
          <a:p>
            <a:pPr marR="0" lvl="0" rtl="0"/>
            <a:r>
              <a:rPr lang="fr-FR" sz="2000" b="1" u="sng" baseline="0" dirty="0" smtClean="0">
                <a:latin typeface="Arial"/>
              </a:rPr>
              <a:t>Project Description</a:t>
            </a:r>
            <a:r>
              <a:rPr lang="fr-FR" sz="2000" b="1" baseline="0" dirty="0" smtClean="0">
                <a:latin typeface="Arial"/>
              </a:rPr>
              <a:t>: </a:t>
            </a:r>
            <a:r>
              <a:rPr lang="en-US" sz="2000" b="1" baseline="0" dirty="0" smtClean="0">
                <a:latin typeface="Arial"/>
              </a:rPr>
              <a:t>The center will use CDBG funds to repair and renovate a patio adjacent to their main facility and to widen the driveway to correct safety issues addressed during current state and county inspections.  </a:t>
            </a:r>
          </a:p>
          <a:p>
            <a:pPr marR="0" lvl="0" rtl="0"/>
            <a:endParaRPr lang="en-US" sz="1800" b="1" baseline="0" dirty="0" smtClean="0">
              <a:latin typeface="Arial"/>
            </a:endParaRPr>
          </a:p>
          <a:p>
            <a:pPr marR="0" lvl="0" rtl="0"/>
            <a:r>
              <a:rPr lang="en-US" sz="2000" b="1" baseline="0" dirty="0" smtClean="0">
                <a:latin typeface="Arial"/>
              </a:rPr>
              <a:t>Site Location:  2220 Girard Street, San Jacinto, CA 92583</a:t>
            </a:r>
          </a:p>
          <a:p>
            <a:pPr marR="0" lvl="0" rtl="0"/>
            <a:r>
              <a:rPr lang="en-US" sz="2000" b="1" baseline="0" dirty="0" smtClean="0">
                <a:latin typeface="Arial"/>
              </a:rPr>
              <a:t>Benefit:  Low Mod Limited Clientele Income Certification</a:t>
            </a:r>
          </a:p>
          <a:p>
            <a:pPr marR="0" lvl="0" rtl="0"/>
            <a:r>
              <a:rPr lang="en-US" sz="2000" b="1" baseline="0" dirty="0" smtClean="0">
                <a:latin typeface="Arial"/>
              </a:rPr>
              <a:t>Number Served/Annual Units:  150</a:t>
            </a:r>
          </a:p>
          <a:p>
            <a:pPr marR="0" lvl="0" rtl="0"/>
            <a:r>
              <a:rPr lang="en-US" sz="2000" b="1" baseline="0" dirty="0" smtClean="0">
                <a:latin typeface="Arial"/>
              </a:rPr>
              <a:t>570.208 (a)(2)(i)(B)</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16</a:t>
            </a:r>
          </a:p>
        </p:txBody>
      </p:sp>
      <p:sp>
        <p:nvSpPr>
          <p:cNvPr id="3" name="Text Placeholder 2"/>
          <p:cNvSpPr>
            <a:spLocks noGrp="1"/>
          </p:cNvSpPr>
          <p:nvPr>
            <p:ph type="body" idx="1"/>
          </p:nvPr>
        </p:nvSpPr>
        <p:spPr>
          <a:xfrm>
            <a:off x="457200" y="685800"/>
            <a:ext cx="8229600" cy="5638800"/>
          </a:xfrm>
        </p:spPr>
        <p:txBody>
          <a:bodyPr>
            <a:noAutofit/>
          </a:bodyPr>
          <a:lstStyle/>
          <a:p>
            <a:pPr marR="0" lvl="0" rtl="0"/>
            <a:r>
              <a:rPr lang="en-US" sz="2000" b="1" baseline="0" dirty="0" smtClean="0">
                <a:latin typeface="Arial"/>
              </a:rPr>
              <a:t>Project:	Community Food Pantry - Temecula/Murrieta</a:t>
            </a:r>
          </a:p>
          <a:p>
            <a:pPr marR="0" lvl="0" rtl="0"/>
            <a:r>
              <a:rPr lang="en-US" sz="2000" b="1" baseline="0" dirty="0" smtClean="0">
                <a:latin typeface="Arial"/>
              </a:rPr>
              <a:t>Eligibility	Public Services	570.201 (e)	05</a:t>
            </a:r>
          </a:p>
          <a:p>
            <a:pPr marR="0" lvl="0" rtl="0"/>
            <a:r>
              <a:rPr lang="en-US" sz="2000" b="1" baseline="0" dirty="0" smtClean="0">
                <a:latin typeface="Arial"/>
              </a:rPr>
              <a:t>Sponsor:	Team Evangelical Assistance Ministries </a:t>
            </a:r>
            <a:r>
              <a:rPr lang="en-US" sz="2000" b="1" baseline="0" dirty="0" err="1" smtClean="0">
                <a:latin typeface="Arial"/>
              </a:rPr>
              <a:t>dba</a:t>
            </a:r>
            <a:r>
              <a:rPr lang="en-US" sz="2000" b="1" baseline="0" dirty="0" smtClean="0">
                <a:latin typeface="Arial"/>
              </a:rPr>
              <a:t> 			Temecula/ Murrieta Community Pantry</a:t>
            </a:r>
          </a:p>
          <a:p>
            <a:pPr marR="0" lvl="0" rtl="0"/>
            <a:r>
              <a:rPr lang="en-US" sz="2000" b="1" baseline="0" dirty="0" smtClean="0">
                <a:latin typeface="Arial"/>
              </a:rPr>
              <a:t>Address:	28922 Pujol Street, Temecula, CA  92590</a:t>
            </a:r>
          </a:p>
          <a:p>
            <a:pPr marR="0" lvl="0" rtl="0"/>
            <a:endParaRPr lang="en-US" sz="1400" b="1" baseline="0" dirty="0" smtClean="0">
              <a:latin typeface="Arial"/>
            </a:endParaRPr>
          </a:p>
          <a:p>
            <a:pPr marR="0" lvl="0" rtl="0"/>
            <a:r>
              <a:rPr lang="en-US" sz="2000" b="1" baseline="0" dirty="0" smtClean="0">
                <a:latin typeface="Arial"/>
              </a:rPr>
              <a:t>Requested Funding:  $15,000</a:t>
            </a:r>
          </a:p>
          <a:p>
            <a:pPr marR="0" lvl="0" rtl="0"/>
            <a:endParaRPr lang="en-US" sz="1400" b="1" baseline="0" dirty="0" smtClean="0">
              <a:latin typeface="Arial"/>
            </a:endParaRPr>
          </a:p>
          <a:p>
            <a:pPr marR="0" lvl="0" rtl="0"/>
            <a:r>
              <a:rPr lang="fr-FR" sz="2000" b="1" u="sng" baseline="0" dirty="0" smtClean="0">
                <a:latin typeface="Arial"/>
              </a:rPr>
              <a:t>Project Description</a:t>
            </a:r>
            <a:r>
              <a:rPr lang="fr-FR" sz="2000" b="1" baseline="0" dirty="0" smtClean="0">
                <a:latin typeface="Arial"/>
              </a:rPr>
              <a:t>: </a:t>
            </a:r>
            <a:r>
              <a:rPr lang="en-US" sz="2000" b="1" baseline="0" dirty="0" smtClean="0">
                <a:latin typeface="Arial"/>
              </a:rPr>
              <a:t>The Pantry provides food, clothing, and counseling to homeless and low-income people in the Temecula/Murrieta area.  CDBG funds will be used to pay for salaries (direct cost) and other operating expenses.  </a:t>
            </a:r>
          </a:p>
          <a:p>
            <a:pPr marR="0" lvl="0" rtl="0"/>
            <a:endParaRPr lang="en-US" sz="1400" b="1" baseline="0" dirty="0" smtClean="0">
              <a:latin typeface="Arial"/>
            </a:endParaRPr>
          </a:p>
          <a:p>
            <a:pPr marR="0" lvl="0" rtl="0"/>
            <a:r>
              <a:rPr lang="en-US" sz="2000" b="1" baseline="0" dirty="0" smtClean="0">
                <a:latin typeface="Arial"/>
              </a:rPr>
              <a:t>Site Location:  28922 Pujol St., Temecula, CA 92590</a:t>
            </a:r>
          </a:p>
          <a:p>
            <a:pPr marR="0" lvl="0" rtl="0"/>
            <a:r>
              <a:rPr lang="en-US" sz="2000" b="1" baseline="0" dirty="0" smtClean="0">
                <a:latin typeface="Arial"/>
              </a:rPr>
              <a:t>Benefit:  Low Mod Limited Clientele Income Certification</a:t>
            </a:r>
          </a:p>
          <a:p>
            <a:pPr marR="0" lvl="0" rtl="0"/>
            <a:r>
              <a:rPr lang="en-US" sz="2000" b="1" baseline="0" dirty="0" smtClean="0">
                <a:latin typeface="Arial"/>
              </a:rPr>
              <a:t>Number Served/Annual Units:  1000</a:t>
            </a:r>
          </a:p>
          <a:p>
            <a:pPr marR="0" lvl="0" rtl="0"/>
            <a:r>
              <a:rPr lang="en-US" sz="2000" b="1" baseline="0" dirty="0" smtClean="0">
                <a:latin typeface="Arial"/>
              </a:rPr>
              <a:t>570.208 (a)(2)(i)(B)</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17</a:t>
            </a:r>
          </a:p>
        </p:txBody>
      </p:sp>
      <p:sp>
        <p:nvSpPr>
          <p:cNvPr id="3" name="Text Placeholder 2"/>
          <p:cNvSpPr>
            <a:spLocks noGrp="1"/>
          </p:cNvSpPr>
          <p:nvPr>
            <p:ph type="body" idx="1"/>
          </p:nvPr>
        </p:nvSpPr>
        <p:spPr>
          <a:xfrm>
            <a:off x="457200" y="685800"/>
            <a:ext cx="8229600" cy="5943600"/>
          </a:xfrm>
        </p:spPr>
        <p:txBody>
          <a:bodyPr>
            <a:noAutofit/>
          </a:bodyPr>
          <a:lstStyle/>
          <a:p>
            <a:pPr marR="0" lvl="0" rtl="0"/>
            <a:r>
              <a:rPr lang="en-US" sz="1900" b="1" baseline="0" dirty="0" smtClean="0">
                <a:latin typeface="Arial"/>
              </a:rPr>
              <a:t>Project:	New Vision Autism Advocacy Program	</a:t>
            </a:r>
          </a:p>
          <a:p>
            <a:pPr marR="0" lvl="0" rtl="0"/>
            <a:r>
              <a:rPr lang="en-US" sz="1900" b="1" baseline="0" dirty="0" smtClean="0">
                <a:latin typeface="Arial"/>
              </a:rPr>
              <a:t>Eligibility	Public Services	570.201 (e)	05B</a:t>
            </a:r>
          </a:p>
          <a:p>
            <a:pPr marR="0" lvl="0" rtl="0"/>
            <a:r>
              <a:rPr lang="en-US" sz="1900" b="1" baseline="0" dirty="0" smtClean="0">
                <a:latin typeface="Arial"/>
              </a:rPr>
              <a:t>Sponsor:	New Vision Children's Services</a:t>
            </a:r>
          </a:p>
          <a:p>
            <a:pPr marR="0" lvl="0" rtl="0"/>
            <a:r>
              <a:rPr lang="en-US" sz="1900" b="1" baseline="0" dirty="0" smtClean="0">
                <a:latin typeface="Arial"/>
              </a:rPr>
              <a:t>Address:	</a:t>
            </a:r>
            <a:r>
              <a:rPr lang="fr-FR" sz="1900" b="1" baseline="0" dirty="0" smtClean="0">
                <a:latin typeface="Arial"/>
              </a:rPr>
              <a:t>42075 Remington Ave., Suite 109</a:t>
            </a:r>
            <a:r>
              <a:rPr lang="en-US" sz="1900" b="1" baseline="0" dirty="0" smtClean="0">
                <a:latin typeface="Arial"/>
              </a:rPr>
              <a:t>, Temecula, CA  		92563</a:t>
            </a:r>
          </a:p>
          <a:p>
            <a:pPr marR="0" lvl="0" rtl="0"/>
            <a:endParaRPr lang="en-US" sz="1200" b="1" baseline="0" dirty="0" smtClean="0">
              <a:latin typeface="Arial"/>
            </a:endParaRPr>
          </a:p>
          <a:p>
            <a:pPr marR="0" lvl="0" rtl="0"/>
            <a:r>
              <a:rPr lang="en-US" sz="1900" b="1" baseline="0" dirty="0" smtClean="0">
                <a:latin typeface="Arial"/>
              </a:rPr>
              <a:t>Requested Funding:  $20,000</a:t>
            </a:r>
          </a:p>
          <a:p>
            <a:pPr marR="0" lvl="0" rtl="0"/>
            <a:endParaRPr lang="fr-FR" sz="1200" b="1" baseline="0" dirty="0" smtClean="0">
              <a:latin typeface="Arial"/>
            </a:endParaRPr>
          </a:p>
          <a:p>
            <a:pPr marR="0" lvl="0" rtl="0"/>
            <a:r>
              <a:rPr lang="fr-FR" sz="1900" b="1" u="sng" baseline="0" dirty="0" smtClean="0">
                <a:latin typeface="Arial"/>
              </a:rPr>
              <a:t>Project Description</a:t>
            </a:r>
            <a:r>
              <a:rPr lang="fr-FR" sz="1900" b="1" baseline="0" dirty="0" smtClean="0">
                <a:latin typeface="Arial"/>
              </a:rPr>
              <a:t>: </a:t>
            </a:r>
            <a:r>
              <a:rPr lang="en-US" sz="1900" b="1" baseline="0" dirty="0" smtClean="0">
                <a:latin typeface="Arial"/>
              </a:rPr>
              <a:t>The New Vision Program provides a wide range of services and support for families and professionals affected by autism and related disorders. CDBG funds will be used for salaries (direct costs), rent, utilities, supplies, and other program related expenses. </a:t>
            </a:r>
          </a:p>
          <a:p>
            <a:pPr marR="0" lvl="0" rtl="0"/>
            <a:endParaRPr lang="en-US" sz="1200" b="1" baseline="0" dirty="0" smtClean="0">
              <a:latin typeface="Arial"/>
            </a:endParaRPr>
          </a:p>
          <a:p>
            <a:pPr marR="0" lvl="0" rtl="0"/>
            <a:r>
              <a:rPr lang="en-US" sz="1900" b="1" baseline="0" dirty="0" smtClean="0">
                <a:latin typeface="Arial"/>
              </a:rPr>
              <a:t>Site Location:  </a:t>
            </a:r>
            <a:r>
              <a:rPr lang="fr-FR" sz="1900" b="1" baseline="0" dirty="0" smtClean="0">
                <a:latin typeface="Arial"/>
              </a:rPr>
              <a:t>42075 Remington Ave., Suite 109, Temecula, CA 		</a:t>
            </a:r>
            <a:r>
              <a:rPr lang="fr-FR" sz="1900" b="1" dirty="0" smtClean="0">
                <a:latin typeface="Arial"/>
              </a:rPr>
              <a:t>     </a:t>
            </a:r>
            <a:r>
              <a:rPr lang="fr-FR" sz="1900" b="1" baseline="0" dirty="0" smtClean="0">
                <a:latin typeface="Arial"/>
              </a:rPr>
              <a:t>92563</a:t>
            </a:r>
          </a:p>
          <a:p>
            <a:pPr marR="0" lvl="0" rtl="0"/>
            <a:r>
              <a:rPr lang="en-US" sz="1900" b="1" baseline="0" dirty="0" smtClean="0">
                <a:latin typeface="Arial"/>
              </a:rPr>
              <a:t>Benefit:  Low Mod Limited Clientele Income Certification</a:t>
            </a:r>
          </a:p>
          <a:p>
            <a:pPr marR="0" lvl="0" rtl="0"/>
            <a:r>
              <a:rPr lang="en-US" sz="1900" b="1" baseline="0" dirty="0" smtClean="0">
                <a:latin typeface="Arial"/>
              </a:rPr>
              <a:t>Number Served/Annual Units:  100</a:t>
            </a:r>
          </a:p>
          <a:p>
            <a:pPr marR="0" lvl="0" rtl="0"/>
            <a:r>
              <a:rPr lang="en-US" sz="1900" b="1" baseline="0" dirty="0" smtClean="0">
                <a:latin typeface="Arial"/>
              </a:rPr>
              <a:t>570.208 (a)(2)(i)(B)</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18</a:t>
            </a:r>
          </a:p>
        </p:txBody>
      </p:sp>
      <p:sp>
        <p:nvSpPr>
          <p:cNvPr id="3" name="Text Placeholder 2"/>
          <p:cNvSpPr>
            <a:spLocks noGrp="1"/>
          </p:cNvSpPr>
          <p:nvPr>
            <p:ph type="body" idx="1"/>
          </p:nvPr>
        </p:nvSpPr>
        <p:spPr>
          <a:xfrm>
            <a:off x="457200" y="685800"/>
            <a:ext cx="8229600" cy="5715000"/>
          </a:xfrm>
        </p:spPr>
        <p:txBody>
          <a:bodyPr>
            <a:noAutofit/>
          </a:bodyPr>
          <a:lstStyle/>
          <a:p>
            <a:pPr marR="0" lvl="0" rtl="0"/>
            <a:r>
              <a:rPr lang="en-US" sz="1900" b="1" baseline="0" dirty="0" smtClean="0">
                <a:latin typeface="Arial"/>
              </a:rPr>
              <a:t>Project:	Teen Center Scholarship Program - Home 			Gardens				</a:t>
            </a:r>
          </a:p>
          <a:p>
            <a:pPr marR="0" lvl="0" rtl="0"/>
            <a:r>
              <a:rPr lang="en-US" sz="1900" b="1" baseline="0" dirty="0" smtClean="0">
                <a:latin typeface="Arial"/>
              </a:rPr>
              <a:t>Eligibility	Public Services	570.201 (e)	05</a:t>
            </a:r>
          </a:p>
          <a:p>
            <a:pPr marR="0" lvl="0" rtl="0"/>
            <a:r>
              <a:rPr lang="en-US" sz="1900" b="1" baseline="0" dirty="0" smtClean="0">
                <a:latin typeface="Arial"/>
              </a:rPr>
              <a:t>Sponsor:	Corona-Norco Family YMCA</a:t>
            </a:r>
          </a:p>
          <a:p>
            <a:pPr marR="0" lvl="0" rtl="0"/>
            <a:r>
              <a:rPr lang="en-US" sz="1900" b="1" baseline="0" dirty="0" smtClean="0">
                <a:latin typeface="Arial"/>
              </a:rPr>
              <a:t>Address:	1331 River Rd., Corona, CA  92880</a:t>
            </a:r>
          </a:p>
          <a:p>
            <a:pPr marR="0" lvl="0" rtl="0"/>
            <a:endParaRPr lang="en-US" sz="1400" b="1" baseline="0" dirty="0" smtClean="0">
              <a:latin typeface="Arial"/>
            </a:endParaRPr>
          </a:p>
          <a:p>
            <a:pPr marR="0" lvl="0" rtl="0"/>
            <a:r>
              <a:rPr lang="en-US" sz="1900" b="1" baseline="0" dirty="0" smtClean="0">
                <a:latin typeface="Arial"/>
              </a:rPr>
              <a:t>Requested Funding:  $10,000</a:t>
            </a:r>
          </a:p>
          <a:p>
            <a:pPr marR="0" lvl="0" rtl="0"/>
            <a:endParaRPr lang="fr-FR" sz="1400" b="1" baseline="0" dirty="0" smtClean="0">
              <a:latin typeface="Arial"/>
            </a:endParaRPr>
          </a:p>
          <a:p>
            <a:pPr marR="0" lvl="0" rtl="0"/>
            <a:r>
              <a:rPr lang="fr-FR" sz="1900" b="1" u="sng" baseline="0" dirty="0" smtClean="0">
                <a:latin typeface="Arial"/>
              </a:rPr>
              <a:t>Project Description</a:t>
            </a:r>
            <a:r>
              <a:rPr lang="fr-FR" sz="1900" b="1" baseline="0" dirty="0" smtClean="0">
                <a:latin typeface="Arial"/>
              </a:rPr>
              <a:t>: </a:t>
            </a:r>
            <a:r>
              <a:rPr lang="en-US" sz="1900" b="1" baseline="0" dirty="0" smtClean="0">
                <a:latin typeface="Arial"/>
              </a:rPr>
              <a:t>The Home Gardens Community center will provide an after-school teen program that includes a computer lab, tutoring, and other activities.  CDBG funds will be used to provide financial "scholarships" to eligible youth who participate in the program.  </a:t>
            </a:r>
          </a:p>
          <a:p>
            <a:pPr marR="0" lvl="0" rtl="0"/>
            <a:endParaRPr lang="en-US" sz="1400" b="1" baseline="0" dirty="0" smtClean="0">
              <a:latin typeface="Arial"/>
            </a:endParaRPr>
          </a:p>
          <a:p>
            <a:pPr marR="0" lvl="0" rtl="0"/>
            <a:r>
              <a:rPr lang="en-US" sz="1900" b="1" baseline="0" dirty="0" smtClean="0">
                <a:latin typeface="Arial"/>
              </a:rPr>
              <a:t>Site Location:  3785 Neece St., Corona, CA 92879</a:t>
            </a:r>
          </a:p>
          <a:p>
            <a:pPr marR="0" lvl="0" rtl="0"/>
            <a:r>
              <a:rPr lang="en-US" sz="1900" b="1" baseline="0" dirty="0" smtClean="0">
                <a:latin typeface="Arial"/>
              </a:rPr>
              <a:t>Benefit:  Low Mod Limited Clientele Income Certification</a:t>
            </a:r>
          </a:p>
          <a:p>
            <a:pPr marR="0" lvl="0" rtl="0"/>
            <a:r>
              <a:rPr lang="en-US" sz="1900" b="1" baseline="0" dirty="0" smtClean="0">
                <a:latin typeface="Arial"/>
              </a:rPr>
              <a:t>Number Served/Annual Units:  30</a:t>
            </a:r>
          </a:p>
          <a:p>
            <a:pPr marR="0" lvl="0" rtl="0"/>
            <a:r>
              <a:rPr lang="en-US" sz="1900" b="1" baseline="0" dirty="0" smtClean="0">
                <a:latin typeface="Arial"/>
              </a:rPr>
              <a:t>570.208 (a)(2)(i)(B)</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pPr marR="0" algn="r" rtl="0"/>
            <a:r>
              <a:rPr lang="en-US" sz="2400" b="1" baseline="0" dirty="0" smtClean="0">
                <a:latin typeface="Arial"/>
              </a:rPr>
              <a:t>P 19</a:t>
            </a:r>
          </a:p>
        </p:txBody>
      </p:sp>
      <p:sp>
        <p:nvSpPr>
          <p:cNvPr id="3" name="Text Placeholder 2"/>
          <p:cNvSpPr>
            <a:spLocks noGrp="1"/>
          </p:cNvSpPr>
          <p:nvPr>
            <p:ph type="body" idx="1"/>
          </p:nvPr>
        </p:nvSpPr>
        <p:spPr>
          <a:xfrm>
            <a:off x="457200" y="685800"/>
            <a:ext cx="8229600" cy="5867400"/>
          </a:xfrm>
        </p:spPr>
        <p:txBody>
          <a:bodyPr>
            <a:noAutofit/>
          </a:bodyPr>
          <a:lstStyle/>
          <a:p>
            <a:pPr marR="0" lvl="0" rtl="0"/>
            <a:r>
              <a:rPr lang="en-US" sz="1900" b="1" baseline="0" dirty="0" smtClean="0">
                <a:latin typeface="Arial"/>
              </a:rPr>
              <a:t>Project:	Community Food Pantry of Murrieta	</a:t>
            </a:r>
          </a:p>
          <a:p>
            <a:pPr marR="0" lvl="0" rtl="0"/>
            <a:r>
              <a:rPr lang="en-US" sz="1900" b="1" baseline="0" dirty="0" smtClean="0">
                <a:latin typeface="Arial"/>
              </a:rPr>
              <a:t>Eligibility	Public Services	570.201 (e)	05</a:t>
            </a:r>
          </a:p>
          <a:p>
            <a:pPr marR="0" lvl="0" rtl="0"/>
            <a:r>
              <a:rPr lang="en-US" sz="1900" b="1" baseline="0" dirty="0" smtClean="0">
                <a:latin typeface="Arial"/>
              </a:rPr>
              <a:t>Sponsor:	Community Food Pantry of Murrieta</a:t>
            </a:r>
          </a:p>
          <a:p>
            <a:pPr marR="0" lvl="0" rtl="0"/>
            <a:r>
              <a:rPr lang="en-US" sz="1900" b="1" baseline="0" dirty="0" smtClean="0">
                <a:latin typeface="Arial"/>
              </a:rPr>
              <a:t>Address:	38444 Sky Canyon Dr., #170-190, Murrieta, CA  92563</a:t>
            </a:r>
          </a:p>
          <a:p>
            <a:pPr marR="0" lvl="0" rtl="0"/>
            <a:endParaRPr lang="en-US" sz="1600" b="1" baseline="0" dirty="0" smtClean="0">
              <a:latin typeface="Arial"/>
            </a:endParaRPr>
          </a:p>
          <a:p>
            <a:pPr marR="0" lvl="0" rtl="0"/>
            <a:r>
              <a:rPr lang="en-US" sz="1900" b="1" baseline="0" dirty="0" smtClean="0">
                <a:latin typeface="Arial"/>
              </a:rPr>
              <a:t>Requested Funding:  $45,000</a:t>
            </a:r>
          </a:p>
          <a:p>
            <a:pPr marR="0" lvl="0" rtl="0"/>
            <a:endParaRPr lang="fr-FR" sz="1600" b="1" baseline="0" dirty="0" smtClean="0">
              <a:latin typeface="Arial"/>
            </a:endParaRPr>
          </a:p>
          <a:p>
            <a:pPr marR="0" lvl="0" rtl="0"/>
            <a:r>
              <a:rPr lang="fr-FR" sz="1900" b="1" u="sng" baseline="0" dirty="0" smtClean="0">
                <a:latin typeface="Arial"/>
              </a:rPr>
              <a:t>Project Description</a:t>
            </a:r>
            <a:r>
              <a:rPr lang="fr-FR" sz="1900" b="1" baseline="0" dirty="0" smtClean="0">
                <a:latin typeface="Arial"/>
              </a:rPr>
              <a:t>: </a:t>
            </a:r>
            <a:r>
              <a:rPr lang="en-US" sz="1900" b="1" baseline="0" dirty="0" smtClean="0">
                <a:latin typeface="Arial"/>
              </a:rPr>
              <a:t>The Community Food Pantry provides emergency assistance to homeless and low-income clients.  Clients are provided assistance with clothing, food, and household items.  CDBG funds will be used for program related costs.  </a:t>
            </a:r>
          </a:p>
          <a:p>
            <a:pPr marR="0" lvl="0" rtl="0"/>
            <a:endParaRPr lang="en-US" sz="1600" b="1" baseline="0" dirty="0" smtClean="0">
              <a:latin typeface="Arial"/>
            </a:endParaRPr>
          </a:p>
          <a:p>
            <a:pPr marR="0" lvl="0" rtl="0"/>
            <a:r>
              <a:rPr lang="en-US" sz="1900" b="1" baseline="0" dirty="0" smtClean="0">
                <a:latin typeface="Arial"/>
              </a:rPr>
              <a:t>Site Location:  38444 Sky Canyon Dr., #170-190, Murrieta, CA 		     92563</a:t>
            </a:r>
          </a:p>
          <a:p>
            <a:pPr marR="0" lvl="0" rtl="0"/>
            <a:r>
              <a:rPr lang="en-US" sz="1900" b="1" baseline="0" dirty="0" smtClean="0">
                <a:latin typeface="Arial"/>
              </a:rPr>
              <a:t>Benefit:  Low Mod Limited Clientele Income Certification</a:t>
            </a:r>
          </a:p>
          <a:p>
            <a:pPr marR="0" lvl="0" rtl="0"/>
            <a:r>
              <a:rPr lang="en-US" sz="1900" b="1" baseline="0" dirty="0" smtClean="0">
                <a:latin typeface="Arial"/>
              </a:rPr>
              <a:t>Number Served/Annual Units:  1000</a:t>
            </a:r>
          </a:p>
          <a:p>
            <a:pPr marR="0" lvl="0" rtl="0"/>
            <a:r>
              <a:rPr lang="en-US" sz="1900" b="1" baseline="0" dirty="0" smtClean="0">
                <a:latin typeface="Arial"/>
              </a:rPr>
              <a:t>570.208 (a)(2)(i)(B)</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2</a:t>
            </a:r>
          </a:p>
        </p:txBody>
      </p:sp>
      <p:sp>
        <p:nvSpPr>
          <p:cNvPr id="3" name="Text Placeholder 2"/>
          <p:cNvSpPr>
            <a:spLocks noGrp="1"/>
          </p:cNvSpPr>
          <p:nvPr>
            <p:ph type="body" idx="1"/>
          </p:nvPr>
        </p:nvSpPr>
        <p:spPr>
          <a:xfrm>
            <a:off x="457200" y="685800"/>
            <a:ext cx="8229600" cy="5867400"/>
          </a:xfrm>
        </p:spPr>
        <p:txBody>
          <a:bodyPr>
            <a:normAutofit fontScale="62500" lnSpcReduction="20000"/>
          </a:bodyPr>
          <a:lstStyle/>
          <a:p>
            <a:pPr marR="0" lvl="0" rtl="0"/>
            <a:r>
              <a:rPr lang="en-US" b="1" baseline="0" dirty="0" smtClean="0">
                <a:latin typeface="Arial"/>
              </a:rPr>
              <a:t>Project:	The Learning Connection			</a:t>
            </a:r>
          </a:p>
          <a:p>
            <a:pPr marR="0" lvl="0" rtl="0"/>
            <a:r>
              <a:rPr lang="en-US" b="1" baseline="0" dirty="0" smtClean="0">
                <a:latin typeface="Arial"/>
              </a:rPr>
              <a:t>Eligibility	Public Services	570.201 (e)	05L</a:t>
            </a:r>
          </a:p>
          <a:p>
            <a:pPr marR="0" lvl="0" rtl="0"/>
            <a:r>
              <a:rPr lang="en-US" b="1" baseline="0" dirty="0" smtClean="0">
                <a:latin typeface="Arial"/>
              </a:rPr>
              <a:t>Sponsor:	Boys &amp; Girls Clubs of Southwest County</a:t>
            </a:r>
          </a:p>
          <a:p>
            <a:pPr marR="0" lvl="0" rtl="0"/>
            <a:r>
              <a:rPr lang="en-US" b="1" baseline="0" dirty="0" smtClean="0">
                <a:latin typeface="Arial"/>
              </a:rPr>
              <a:t>Address:	P.O. Box 892349, Temecula, CA  92589</a:t>
            </a:r>
          </a:p>
          <a:p>
            <a:pPr marR="0" lvl="0" rtl="0"/>
            <a:endParaRPr lang="en-US" b="1" baseline="0" dirty="0" smtClean="0">
              <a:latin typeface="Arial"/>
            </a:endParaRPr>
          </a:p>
          <a:p>
            <a:pPr marR="0" lvl="0" rtl="0"/>
            <a:r>
              <a:rPr lang="en-US" b="1" baseline="0" dirty="0" smtClean="0">
                <a:latin typeface="Arial"/>
              </a:rPr>
              <a:t>Requested Funding:  $50,000</a:t>
            </a:r>
          </a:p>
          <a:p>
            <a:pPr marR="0" lvl="0" rtl="0"/>
            <a:endParaRPr lang="en-US" b="1" baseline="0" dirty="0" smtClean="0">
              <a:latin typeface="Arial"/>
            </a:endParaRPr>
          </a:p>
          <a:p>
            <a:pPr marR="0" lvl="0" rtl="0"/>
            <a:r>
              <a:rPr lang="fr-FR" b="1" u="sng" baseline="0" dirty="0" smtClean="0">
                <a:latin typeface="Arial"/>
              </a:rPr>
              <a:t>Project Description</a:t>
            </a:r>
            <a:r>
              <a:rPr lang="fr-FR" b="1" baseline="0" dirty="0" smtClean="0">
                <a:latin typeface="Arial"/>
              </a:rPr>
              <a:t>: </a:t>
            </a:r>
            <a:r>
              <a:rPr lang="en-US" b="1" baseline="0" dirty="0" smtClean="0">
                <a:latin typeface="Arial"/>
              </a:rPr>
              <a:t>The Boys and Girls Club provides before and after-school programs such as recreational and academic activities, art, and life skills, to under-served youth in Southwest Riverside County.  CDBG funds will be used for program "scholarships" for eligible youth (grades 1-8). </a:t>
            </a:r>
          </a:p>
          <a:p>
            <a:pPr marR="0" lvl="0" rtl="0"/>
            <a:endParaRPr lang="en-US" b="1" baseline="0" dirty="0" smtClean="0">
              <a:latin typeface="Arial"/>
            </a:endParaRPr>
          </a:p>
          <a:p>
            <a:pPr marR="0" lvl="0" rtl="0"/>
            <a:r>
              <a:rPr lang="en-US" b="1" baseline="0" dirty="0" smtClean="0">
                <a:latin typeface="Arial"/>
              </a:rPr>
              <a:t>Site Location: 28790 Pujol Street, 31465 Via Cordoba, 			</a:t>
            </a:r>
            <a:r>
              <a:rPr lang="en-US" b="1" dirty="0" smtClean="0">
                <a:latin typeface="Arial"/>
              </a:rPr>
              <a:t>    </a:t>
            </a:r>
            <a:r>
              <a:rPr lang="en-US" b="1" baseline="0" dirty="0" smtClean="0">
                <a:latin typeface="Arial"/>
              </a:rPr>
              <a:t>Temecula, CA; and 3711 Nichols Road, Lake 		    	    Elsinore, CA</a:t>
            </a:r>
          </a:p>
          <a:p>
            <a:pPr marR="0" lvl="0" rtl="0"/>
            <a:r>
              <a:rPr lang="en-US" b="1" baseline="0" dirty="0" smtClean="0">
                <a:latin typeface="Arial"/>
              </a:rPr>
              <a:t>Benefit:  Low Mod Limited Clientele Income Certification</a:t>
            </a:r>
          </a:p>
          <a:p>
            <a:pPr marR="0" lvl="0" rtl="0"/>
            <a:r>
              <a:rPr lang="en-US" b="1" baseline="0" dirty="0" smtClean="0">
                <a:latin typeface="Arial"/>
              </a:rPr>
              <a:t>Number Served/Annual Units:  60</a:t>
            </a:r>
          </a:p>
          <a:p>
            <a:pPr marR="0" lvl="0" rtl="0"/>
            <a:r>
              <a:rPr lang="en-US" b="1" baseline="0" dirty="0" smtClean="0">
                <a:latin typeface="Arial"/>
              </a:rPr>
              <a:t>570.208 (a)(2)(i)(B)</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marR="0" algn="r" rtl="0"/>
            <a:r>
              <a:rPr lang="en-US" sz="2400" b="1" baseline="0" dirty="0" smtClean="0">
                <a:latin typeface="Arial"/>
              </a:rPr>
              <a:t>P 20</a:t>
            </a:r>
          </a:p>
        </p:txBody>
      </p:sp>
      <p:sp>
        <p:nvSpPr>
          <p:cNvPr id="3" name="Text Placeholder 2"/>
          <p:cNvSpPr>
            <a:spLocks noGrp="1"/>
          </p:cNvSpPr>
          <p:nvPr>
            <p:ph type="body" idx="1"/>
          </p:nvPr>
        </p:nvSpPr>
        <p:spPr>
          <a:xfrm>
            <a:off x="457200" y="685800"/>
            <a:ext cx="8229600" cy="5440363"/>
          </a:xfrm>
        </p:spPr>
        <p:txBody>
          <a:bodyPr>
            <a:normAutofit fontScale="92500" lnSpcReduction="10000"/>
          </a:bodyPr>
          <a:lstStyle/>
          <a:p>
            <a:pPr marR="0" lvl="0" rtl="0"/>
            <a:r>
              <a:rPr lang="en-US" sz="2000" b="1" baseline="0" dirty="0" smtClean="0">
                <a:latin typeface="Arial"/>
              </a:rPr>
              <a:t>Project:	DAP Energy Efficiency Retrofitting Project - 			Phase III				</a:t>
            </a:r>
          </a:p>
          <a:p>
            <a:pPr marR="0" lvl="0" rtl="0"/>
            <a:r>
              <a:rPr lang="en-US" sz="2000" b="1" baseline="0" dirty="0" smtClean="0">
                <a:latin typeface="Arial"/>
              </a:rPr>
              <a:t>Eligibility	Public Facilities	570.201 (c)	03S</a:t>
            </a:r>
          </a:p>
          <a:p>
            <a:pPr marR="0" lvl="0" rtl="0"/>
            <a:r>
              <a:rPr lang="en-US" sz="2000" b="1" baseline="0" dirty="0" smtClean="0">
                <a:latin typeface="Arial"/>
              </a:rPr>
              <a:t>Sponsor:	Desert AIDS Project (DAP)</a:t>
            </a:r>
          </a:p>
          <a:p>
            <a:pPr marR="0" lvl="0" rtl="0"/>
            <a:r>
              <a:rPr lang="en-US" sz="2000" b="1" baseline="0" dirty="0" smtClean="0">
                <a:latin typeface="Arial"/>
              </a:rPr>
              <a:t>Address:	1695 N. Sunrise Way, Palm Springs, CA  92262</a:t>
            </a:r>
          </a:p>
          <a:p>
            <a:pPr marR="0" lvl="0" rtl="0"/>
            <a:endParaRPr lang="en-US" sz="2000" b="1" baseline="0" dirty="0" smtClean="0">
              <a:latin typeface="Arial"/>
            </a:endParaRPr>
          </a:p>
          <a:p>
            <a:pPr marR="0" lvl="0" rtl="0"/>
            <a:r>
              <a:rPr lang="en-US" sz="2000" b="1" baseline="0" dirty="0" smtClean="0">
                <a:latin typeface="Arial"/>
              </a:rPr>
              <a:t>Requested Funding:  $79,695</a:t>
            </a:r>
          </a:p>
          <a:p>
            <a:pPr marR="0" lvl="0" rtl="0"/>
            <a:endParaRPr lang="fr-FR" sz="2000" b="1" baseline="0" dirty="0" smtClean="0">
              <a:latin typeface="Arial"/>
            </a:endParaRPr>
          </a:p>
          <a:p>
            <a:pPr marR="0" lvl="0" rtl="0"/>
            <a:r>
              <a:rPr lang="fr-FR" sz="2000" b="1" u="sng" baseline="0" dirty="0" smtClean="0">
                <a:latin typeface="Arial"/>
              </a:rPr>
              <a:t>Project Description</a:t>
            </a:r>
            <a:r>
              <a:rPr lang="fr-FR" sz="2000" b="1" baseline="0" dirty="0" smtClean="0">
                <a:latin typeface="Arial"/>
              </a:rPr>
              <a:t>: </a:t>
            </a:r>
            <a:r>
              <a:rPr lang="en-US" sz="2000" b="1" baseline="0" dirty="0" smtClean="0">
                <a:latin typeface="Arial"/>
              </a:rPr>
              <a:t>DAP provides assistance such as food, housing, case management, dental, and health care services to individuals living with HIV/AIDS. CDBG funds will be used for the continuation of upgrades to the HVAC system at the DAP facility.  </a:t>
            </a:r>
          </a:p>
          <a:p>
            <a:pPr marR="0" lvl="0" rtl="0"/>
            <a:endParaRPr lang="en-US" sz="2000" b="1" baseline="0" dirty="0" smtClean="0">
              <a:latin typeface="Arial"/>
            </a:endParaRPr>
          </a:p>
          <a:p>
            <a:pPr marR="0" lvl="0" rtl="0"/>
            <a:r>
              <a:rPr lang="en-US" sz="2000" b="1" baseline="0" dirty="0" smtClean="0">
                <a:latin typeface="Arial"/>
              </a:rPr>
              <a:t>Site Location:  1695 N. Sunrise Way, Palm Springs, CA 92262</a:t>
            </a:r>
          </a:p>
          <a:p>
            <a:pPr marR="0" lvl="0" rtl="0"/>
            <a:r>
              <a:rPr lang="en-US" sz="2000" b="1" baseline="0" dirty="0" smtClean="0">
                <a:latin typeface="Arial"/>
              </a:rPr>
              <a:t>Benefit:  Low Mod Limited Clientele Presumed</a:t>
            </a:r>
          </a:p>
          <a:p>
            <a:pPr marR="0" lvl="0" rtl="0"/>
            <a:r>
              <a:rPr lang="en-US" sz="2000" b="1" baseline="0" dirty="0" smtClean="0">
                <a:latin typeface="Arial"/>
              </a:rPr>
              <a:t>Number Served/Annual Units:  2300</a:t>
            </a:r>
          </a:p>
          <a:p>
            <a:pPr marR="0" lvl="0" rtl="0"/>
            <a:r>
              <a:rPr lang="en-US" sz="2000" b="1" baseline="0" dirty="0" smtClean="0">
                <a:latin typeface="Arial"/>
              </a:rPr>
              <a:t>570.208 (a)(2)(i)(A)</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marR="0" algn="r" rtl="0"/>
            <a:r>
              <a:rPr lang="en-US" sz="2400" b="1" baseline="0" dirty="0" smtClean="0">
                <a:latin typeface="Arial"/>
              </a:rPr>
              <a:t>P 21</a:t>
            </a:r>
          </a:p>
        </p:txBody>
      </p:sp>
      <p:sp>
        <p:nvSpPr>
          <p:cNvPr id="3" name="Text Placeholder 2"/>
          <p:cNvSpPr>
            <a:spLocks noGrp="1"/>
          </p:cNvSpPr>
          <p:nvPr>
            <p:ph type="body" idx="1"/>
          </p:nvPr>
        </p:nvSpPr>
        <p:spPr>
          <a:xfrm>
            <a:off x="457200" y="685800"/>
            <a:ext cx="8229600" cy="5638800"/>
          </a:xfrm>
        </p:spPr>
        <p:txBody>
          <a:bodyPr>
            <a:noAutofit/>
          </a:bodyPr>
          <a:lstStyle/>
          <a:p>
            <a:pPr marR="0" lvl="0" rtl="0"/>
            <a:r>
              <a:rPr lang="en-US" sz="2000" b="1" baseline="0" dirty="0" smtClean="0">
                <a:latin typeface="Arial"/>
              </a:rPr>
              <a:t>Project:	FISH Food Bank				</a:t>
            </a:r>
          </a:p>
          <a:p>
            <a:pPr marR="0" lvl="0" rtl="0"/>
            <a:r>
              <a:rPr lang="en-US" sz="2000" b="1" baseline="0" dirty="0" smtClean="0">
                <a:latin typeface="Arial"/>
              </a:rPr>
              <a:t>Eligibility	Public Services	570.201 (e)	05</a:t>
            </a:r>
          </a:p>
          <a:p>
            <a:pPr marR="0" lvl="0" rtl="0"/>
            <a:r>
              <a:rPr lang="en-US" sz="2000" b="1" baseline="0" dirty="0" smtClean="0">
                <a:latin typeface="Arial"/>
              </a:rPr>
              <a:t>Sponsor:	FISH of the Lower Coachella Valley</a:t>
            </a:r>
          </a:p>
          <a:p>
            <a:pPr marR="0" lvl="0" rtl="0"/>
            <a:r>
              <a:rPr lang="en-US" sz="2000" b="1" baseline="0" dirty="0" smtClean="0">
                <a:latin typeface="Arial"/>
              </a:rPr>
              <a:t>Address:	P.O. Box 116, Coachella, CA  92236</a:t>
            </a:r>
          </a:p>
          <a:p>
            <a:pPr marR="0" lvl="0" rtl="0"/>
            <a:endParaRPr lang="en-US" sz="1400" b="1" baseline="0" dirty="0" smtClean="0">
              <a:latin typeface="Arial"/>
            </a:endParaRPr>
          </a:p>
          <a:p>
            <a:pPr marR="0" lvl="0" rtl="0"/>
            <a:r>
              <a:rPr lang="en-US" sz="2000" b="1" baseline="0" dirty="0" smtClean="0">
                <a:latin typeface="Arial"/>
              </a:rPr>
              <a:t>Requested Funding:  $25,000</a:t>
            </a:r>
          </a:p>
          <a:p>
            <a:pPr marR="0" lvl="0" rtl="0"/>
            <a:endParaRPr lang="fr-FR" sz="1400" b="1" baseline="0" dirty="0" smtClean="0">
              <a:latin typeface="Arial"/>
            </a:endParaRPr>
          </a:p>
          <a:p>
            <a:pPr marR="0" lvl="0" rtl="0"/>
            <a:r>
              <a:rPr lang="fr-FR" sz="2000" b="1" u="sng" baseline="0" dirty="0" smtClean="0">
                <a:latin typeface="Arial"/>
              </a:rPr>
              <a:t>Project Description</a:t>
            </a:r>
            <a:r>
              <a:rPr lang="fr-FR" sz="2000" b="1" baseline="0" dirty="0" smtClean="0">
                <a:latin typeface="Arial"/>
              </a:rPr>
              <a:t>: </a:t>
            </a:r>
            <a:r>
              <a:rPr lang="en-US" sz="2000" b="1" baseline="0" dirty="0" smtClean="0">
                <a:latin typeface="Arial"/>
              </a:rPr>
              <a:t>FISH provides supplemental food assistance to low-income families residing in the Eastern Coachella Valley. CDBG funds will be used to pay for operational expenses such as the purchase of food, utilities, and program staff salaries (direct cost).  </a:t>
            </a:r>
          </a:p>
          <a:p>
            <a:pPr marR="0" lvl="0" rtl="0"/>
            <a:endParaRPr lang="en-US" sz="1400" b="1" baseline="0" dirty="0" smtClean="0">
              <a:latin typeface="Arial"/>
            </a:endParaRPr>
          </a:p>
          <a:p>
            <a:pPr marR="0" lvl="0" rtl="0"/>
            <a:r>
              <a:rPr lang="en-US" sz="2000" b="1" baseline="0" dirty="0" smtClean="0">
                <a:latin typeface="Arial"/>
              </a:rPr>
              <a:t>Site Location:  52555 Oasis Palm, Coachella, CA 92236</a:t>
            </a:r>
          </a:p>
          <a:p>
            <a:pPr marR="0" lvl="0" rtl="0"/>
            <a:r>
              <a:rPr lang="en-US" sz="2000" b="1" baseline="0" dirty="0" smtClean="0">
                <a:latin typeface="Arial"/>
              </a:rPr>
              <a:t>Benefit:  Low Mod Limited Clientele Income Certification</a:t>
            </a:r>
          </a:p>
          <a:p>
            <a:pPr marR="0" lvl="0" rtl="0"/>
            <a:r>
              <a:rPr lang="en-US" sz="2000" b="1" baseline="0" dirty="0" smtClean="0">
                <a:latin typeface="Arial"/>
              </a:rPr>
              <a:t>Number Served/Annual Units:  3583</a:t>
            </a:r>
          </a:p>
          <a:p>
            <a:pPr marR="0" lvl="0" rtl="0"/>
            <a:r>
              <a:rPr lang="en-US" sz="2000" b="1" baseline="0" dirty="0" smtClean="0">
                <a:latin typeface="Arial"/>
              </a:rPr>
              <a:t>570.208 (a)(2)(i)(B)</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Text Placeholder 2"/>
          <p:cNvSpPr>
            <a:spLocks noGrp="1"/>
          </p:cNvSpPr>
          <p:nvPr>
            <p:ph type="body" idx="1"/>
          </p:nvPr>
        </p:nvSpPr>
        <p:spPr/>
        <p:txBody>
          <a:bodyPr/>
          <a:lstStyle/>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Text Placeholder 2"/>
          <p:cNvSpPr>
            <a:spLocks noGrp="1"/>
          </p:cNvSpPr>
          <p:nvPr>
            <p:ph type="body" idx="1"/>
          </p:nvPr>
        </p:nvSpPr>
        <p:spPr/>
        <p:txBody>
          <a:bodyPr/>
          <a:lstStyle/>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24</a:t>
            </a:r>
          </a:p>
        </p:txBody>
      </p:sp>
      <p:sp>
        <p:nvSpPr>
          <p:cNvPr id="3" name="Text Placeholder 2"/>
          <p:cNvSpPr>
            <a:spLocks noGrp="1"/>
          </p:cNvSpPr>
          <p:nvPr>
            <p:ph type="body" idx="1"/>
          </p:nvPr>
        </p:nvSpPr>
        <p:spPr>
          <a:xfrm>
            <a:off x="457200" y="685800"/>
            <a:ext cx="8229600" cy="5715000"/>
          </a:xfrm>
        </p:spPr>
        <p:txBody>
          <a:bodyPr>
            <a:noAutofit/>
          </a:bodyPr>
          <a:lstStyle/>
          <a:p>
            <a:pPr marR="0" lvl="0" rtl="0"/>
            <a:r>
              <a:rPr lang="en-US" sz="1800" b="1" baseline="0" dirty="0" smtClean="0">
                <a:latin typeface="Arial"/>
              </a:rPr>
              <a:t>Project:	Las Mananitas I and II Migrant Farmworker 			Housing				</a:t>
            </a:r>
          </a:p>
          <a:p>
            <a:pPr marR="0" lvl="0" rtl="0"/>
            <a:r>
              <a:rPr lang="en-US" sz="1800" b="1" baseline="0" dirty="0" smtClean="0">
                <a:latin typeface="Arial"/>
              </a:rPr>
              <a:t>Eligibility	Public Services	570.201 (e)	03T</a:t>
            </a:r>
          </a:p>
          <a:p>
            <a:pPr marR="0" lvl="0" rtl="0"/>
            <a:r>
              <a:rPr lang="en-US" sz="1800" b="1" baseline="0" dirty="0" smtClean="0">
                <a:latin typeface="Arial"/>
              </a:rPr>
              <a:t>Sponsor:	Coachella Valley Housing Coalition (CVHC)</a:t>
            </a:r>
          </a:p>
          <a:p>
            <a:pPr marR="0" lvl="0" rtl="0"/>
            <a:r>
              <a:rPr lang="en-US" sz="1800" b="1" baseline="0" dirty="0" smtClean="0">
                <a:latin typeface="Arial"/>
              </a:rPr>
              <a:t>Address:	45-701 Monroe St., Suite G, Indio, CA  92201</a:t>
            </a:r>
          </a:p>
          <a:p>
            <a:pPr marR="0" lvl="0" rtl="0"/>
            <a:endParaRPr lang="en-US" sz="1400" b="1" baseline="0" dirty="0" smtClean="0">
              <a:latin typeface="Arial"/>
            </a:endParaRPr>
          </a:p>
          <a:p>
            <a:pPr marR="0" lvl="0" rtl="0"/>
            <a:r>
              <a:rPr lang="en-US" sz="1800" b="1" baseline="0" dirty="0" smtClean="0">
                <a:latin typeface="Arial"/>
              </a:rPr>
              <a:t>Requested Funding:  $20,000</a:t>
            </a:r>
          </a:p>
          <a:p>
            <a:pPr marR="0" lvl="0" rtl="0"/>
            <a:endParaRPr lang="fr-FR" sz="1400" b="1" baseline="0" dirty="0" smtClean="0">
              <a:latin typeface="Arial"/>
            </a:endParaRPr>
          </a:p>
          <a:p>
            <a:pPr marR="0" lvl="0" rtl="0"/>
            <a:r>
              <a:rPr lang="fr-FR" sz="1800" b="1" u="sng" baseline="0" dirty="0" smtClean="0">
                <a:latin typeface="Arial"/>
              </a:rPr>
              <a:t>Project Description</a:t>
            </a:r>
            <a:r>
              <a:rPr lang="fr-FR" sz="1800" b="1" baseline="0" dirty="0" smtClean="0">
                <a:latin typeface="Arial"/>
              </a:rPr>
              <a:t>: </a:t>
            </a:r>
            <a:r>
              <a:rPr lang="en-US" sz="1800" b="1" baseline="0" dirty="0" smtClean="0">
                <a:latin typeface="Arial"/>
              </a:rPr>
              <a:t>CVHC provides affordable, decent, and sanitary housing for homeless migrant farm workers in the Coachella Valley. The project helps to mitigate the severe housing shortage for migrant farm workers during peak harvest seasons. CDBG funds will be used for operational costs of the facility including salaries (direct cost), supplies, and other program related expenses. </a:t>
            </a:r>
          </a:p>
          <a:p>
            <a:pPr marR="0" lvl="0" rtl="0"/>
            <a:endParaRPr lang="en-US" sz="1400" b="1" baseline="0" dirty="0" smtClean="0">
              <a:latin typeface="Arial"/>
            </a:endParaRPr>
          </a:p>
          <a:p>
            <a:pPr marR="0" lvl="0" rtl="0"/>
            <a:r>
              <a:rPr lang="en-US" sz="1800" b="1" baseline="0" dirty="0" smtClean="0">
                <a:latin typeface="Arial"/>
              </a:rPr>
              <a:t>Site Location:  </a:t>
            </a:r>
            <a:r>
              <a:rPr lang="it-IT" sz="1800" b="1" baseline="0" dirty="0" smtClean="0">
                <a:latin typeface="Arial"/>
              </a:rPr>
              <a:t>91-200 Avenue 63, Mecca, CA 92274</a:t>
            </a:r>
          </a:p>
          <a:p>
            <a:pPr marR="0" lvl="0" rtl="0"/>
            <a:r>
              <a:rPr lang="en-US" sz="1800" b="1" baseline="0" dirty="0" smtClean="0">
                <a:latin typeface="Arial"/>
              </a:rPr>
              <a:t>Benefit:  Low Mod Limited Clientele Presumed</a:t>
            </a:r>
          </a:p>
          <a:p>
            <a:pPr marR="0" lvl="0" rtl="0"/>
            <a:r>
              <a:rPr lang="en-US" sz="1800" b="1" baseline="0" dirty="0" smtClean="0">
                <a:latin typeface="Arial"/>
              </a:rPr>
              <a:t>Number Served/Annual Units:  264</a:t>
            </a:r>
          </a:p>
          <a:p>
            <a:pPr marR="0" lvl="0" rtl="0"/>
            <a:r>
              <a:rPr lang="en-US" sz="1800" b="1" baseline="0" dirty="0" smtClean="0">
                <a:latin typeface="Arial"/>
              </a:rPr>
              <a:t>570.208 (a)(2)(i)(A)</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pPr marR="0" algn="r" rtl="0"/>
            <a:r>
              <a:rPr lang="en-US" sz="2400" b="1" baseline="0" dirty="0" smtClean="0">
                <a:latin typeface="Arial"/>
              </a:rPr>
              <a:t>P 25</a:t>
            </a:r>
          </a:p>
        </p:txBody>
      </p:sp>
      <p:sp>
        <p:nvSpPr>
          <p:cNvPr id="3" name="Text Placeholder 2"/>
          <p:cNvSpPr>
            <a:spLocks noGrp="1"/>
          </p:cNvSpPr>
          <p:nvPr>
            <p:ph type="body" idx="1"/>
          </p:nvPr>
        </p:nvSpPr>
        <p:spPr>
          <a:xfrm>
            <a:off x="457200" y="685800"/>
            <a:ext cx="8229600" cy="5638800"/>
          </a:xfrm>
        </p:spPr>
        <p:txBody>
          <a:bodyPr>
            <a:noAutofit/>
          </a:bodyPr>
          <a:lstStyle/>
          <a:p>
            <a:pPr marR="0" lvl="0" rtl="0"/>
            <a:r>
              <a:rPr lang="en-US" sz="1900" b="1" baseline="0" dirty="0" smtClean="0">
                <a:latin typeface="Arial"/>
              </a:rPr>
              <a:t>Project:	Idyllwild HELP Center			</a:t>
            </a:r>
          </a:p>
          <a:p>
            <a:pPr marR="0" lvl="0" rtl="0"/>
            <a:r>
              <a:rPr lang="en-US" sz="1900" b="1" baseline="0" dirty="0" smtClean="0">
                <a:latin typeface="Arial"/>
              </a:rPr>
              <a:t>Eligibility	Public Services	570.201 (e)	05</a:t>
            </a:r>
          </a:p>
          <a:p>
            <a:pPr marR="0" lvl="0" rtl="0"/>
            <a:r>
              <a:rPr lang="en-US" sz="1900" b="1" baseline="0" dirty="0" smtClean="0">
                <a:latin typeface="Arial"/>
              </a:rPr>
              <a:t>Sponsor:	Idyllwild Help Center</a:t>
            </a:r>
          </a:p>
          <a:p>
            <a:pPr marR="0" lvl="0" rtl="0"/>
            <a:r>
              <a:rPr lang="en-US" sz="1900" b="1" baseline="0" dirty="0" smtClean="0">
                <a:latin typeface="Arial"/>
              </a:rPr>
              <a:t>Address:	P.O. Box 660, Idyllwild, CA  92549</a:t>
            </a:r>
          </a:p>
          <a:p>
            <a:pPr marR="0" lvl="0" rtl="0"/>
            <a:endParaRPr lang="en-US" sz="1800" b="1" baseline="0" dirty="0" smtClean="0">
              <a:latin typeface="Arial"/>
            </a:endParaRPr>
          </a:p>
          <a:p>
            <a:pPr marR="0" lvl="0" rtl="0"/>
            <a:r>
              <a:rPr lang="en-US" sz="1900" b="1" baseline="0" dirty="0" smtClean="0">
                <a:latin typeface="Arial"/>
              </a:rPr>
              <a:t>Requested Funding:  $30,000</a:t>
            </a:r>
          </a:p>
          <a:p>
            <a:pPr marR="0" lvl="0" rtl="0"/>
            <a:endParaRPr lang="fr-FR" sz="1800" b="1" baseline="0" dirty="0" smtClean="0">
              <a:latin typeface="Arial"/>
            </a:endParaRPr>
          </a:p>
          <a:p>
            <a:pPr marR="0" lvl="0" rtl="0"/>
            <a:r>
              <a:rPr lang="fr-FR" sz="1900" b="1" u="sng" baseline="0" dirty="0" smtClean="0">
                <a:latin typeface="Arial"/>
              </a:rPr>
              <a:t>Project Description</a:t>
            </a:r>
            <a:r>
              <a:rPr lang="fr-FR" sz="1900" b="1" baseline="0" dirty="0" smtClean="0">
                <a:latin typeface="Arial"/>
              </a:rPr>
              <a:t>: </a:t>
            </a:r>
            <a:r>
              <a:rPr lang="en-US" sz="1900" b="1" baseline="0" dirty="0" smtClean="0">
                <a:latin typeface="Arial"/>
              </a:rPr>
              <a:t>The center provides food, medical assistance, transportation, housing assistance, utility vouchers, and counseling to low-income individuals, families, and homeless persons. CDBG funds will be used for staff salaries (direct cost).  </a:t>
            </a:r>
          </a:p>
          <a:p>
            <a:pPr marR="0" lvl="0" rtl="0"/>
            <a:endParaRPr lang="en-US" sz="1800" b="1" baseline="0" dirty="0" smtClean="0">
              <a:latin typeface="Arial"/>
            </a:endParaRPr>
          </a:p>
          <a:p>
            <a:pPr marR="0" lvl="0" rtl="0"/>
            <a:r>
              <a:rPr lang="en-US" sz="1900" b="1" baseline="0" dirty="0" smtClean="0">
                <a:latin typeface="Arial"/>
              </a:rPr>
              <a:t>Site Location:  26330 and 26340 Highway 243, Idyllwild, CA 		</a:t>
            </a:r>
            <a:r>
              <a:rPr lang="en-US" sz="1900" b="1" dirty="0" smtClean="0">
                <a:latin typeface="Arial"/>
              </a:rPr>
              <a:t>                   </a:t>
            </a:r>
            <a:r>
              <a:rPr lang="en-US" sz="1900" b="1" baseline="0" dirty="0" smtClean="0">
                <a:latin typeface="Arial"/>
              </a:rPr>
              <a:t>92549</a:t>
            </a:r>
          </a:p>
          <a:p>
            <a:pPr marR="0" lvl="0" rtl="0"/>
            <a:r>
              <a:rPr lang="en-US" sz="1900" b="1" baseline="0" dirty="0" smtClean="0">
                <a:latin typeface="Arial"/>
              </a:rPr>
              <a:t>Benefit:  Low Mod Limited Clientele Income Certification</a:t>
            </a:r>
          </a:p>
          <a:p>
            <a:pPr marR="0" lvl="0" rtl="0"/>
            <a:r>
              <a:rPr lang="en-US" sz="1900" b="1" baseline="0" dirty="0" smtClean="0">
                <a:latin typeface="Arial"/>
              </a:rPr>
              <a:t>Number Served/Annual Units:  400</a:t>
            </a:r>
          </a:p>
          <a:p>
            <a:pPr marR="0" lvl="0" rtl="0"/>
            <a:r>
              <a:rPr lang="en-US" sz="1900" b="1" baseline="0" dirty="0" smtClean="0">
                <a:latin typeface="Arial"/>
              </a:rPr>
              <a:t>570.208 (a)(2)(i)(B)</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pPr marR="0" algn="r" rtl="0"/>
            <a:r>
              <a:rPr lang="en-US" sz="2400" b="1" baseline="0" dirty="0" smtClean="0">
                <a:latin typeface="Arial"/>
              </a:rPr>
              <a:t>P 26</a:t>
            </a:r>
          </a:p>
        </p:txBody>
      </p:sp>
      <p:sp>
        <p:nvSpPr>
          <p:cNvPr id="3" name="Text Placeholder 2"/>
          <p:cNvSpPr>
            <a:spLocks noGrp="1"/>
          </p:cNvSpPr>
          <p:nvPr>
            <p:ph type="body" idx="1"/>
          </p:nvPr>
        </p:nvSpPr>
        <p:spPr>
          <a:xfrm>
            <a:off x="457200" y="685800"/>
            <a:ext cx="8229600" cy="5638800"/>
          </a:xfrm>
        </p:spPr>
        <p:txBody>
          <a:bodyPr>
            <a:noAutofit/>
          </a:bodyPr>
          <a:lstStyle/>
          <a:p>
            <a:pPr marR="0" lvl="0" rtl="0"/>
            <a:r>
              <a:rPr lang="en-US" sz="2000" b="1" baseline="0" dirty="0" smtClean="0">
                <a:latin typeface="Arial"/>
              </a:rPr>
              <a:t>Project:	Hospice of the Valleys Senior Assistance Program</a:t>
            </a:r>
          </a:p>
          <a:p>
            <a:pPr marR="0" lvl="0" rtl="0"/>
            <a:r>
              <a:rPr lang="en-US" sz="2000" b="1" baseline="0" dirty="0" smtClean="0">
                <a:latin typeface="Arial"/>
              </a:rPr>
              <a:t>Eligibility	Public Services	570.201 (e)	05A</a:t>
            </a:r>
          </a:p>
          <a:p>
            <a:pPr marR="0" lvl="0" rtl="0"/>
            <a:r>
              <a:rPr lang="en-US" sz="2000" b="1" baseline="0" dirty="0" smtClean="0">
                <a:latin typeface="Arial"/>
              </a:rPr>
              <a:t>Sponsor:	Hospice of the Valleys</a:t>
            </a:r>
          </a:p>
          <a:p>
            <a:pPr marR="0" lvl="0" rtl="0"/>
            <a:r>
              <a:rPr lang="en-US" sz="2000" b="1" baseline="0" dirty="0" smtClean="0">
                <a:latin typeface="Arial"/>
              </a:rPr>
              <a:t>Address:	</a:t>
            </a:r>
            <a:r>
              <a:rPr lang="fr-FR" sz="2000" b="1" baseline="0" dirty="0" smtClean="0">
                <a:latin typeface="Arial"/>
              </a:rPr>
              <a:t>25240 Hancock Avenue, Suite 120</a:t>
            </a:r>
            <a:r>
              <a:rPr lang="en-US" sz="2000" b="1" baseline="0" dirty="0" smtClean="0">
                <a:latin typeface="Arial"/>
              </a:rPr>
              <a:t>, Murrieta, CA  		92562</a:t>
            </a:r>
          </a:p>
          <a:p>
            <a:pPr marR="0" lvl="0" rtl="0"/>
            <a:endParaRPr lang="en-US" sz="1400" b="1" baseline="0" dirty="0" smtClean="0">
              <a:latin typeface="Arial"/>
            </a:endParaRPr>
          </a:p>
          <a:p>
            <a:pPr marR="0" lvl="0" rtl="0"/>
            <a:r>
              <a:rPr lang="en-US" sz="2000" b="1" baseline="0" dirty="0" smtClean="0">
                <a:latin typeface="Arial"/>
              </a:rPr>
              <a:t>Requested Funding:  $10,000</a:t>
            </a:r>
          </a:p>
          <a:p>
            <a:pPr marR="0" lvl="0" rtl="0"/>
            <a:endParaRPr lang="fr-FR" sz="1400" b="1" baseline="0" dirty="0" smtClean="0">
              <a:latin typeface="Arial"/>
            </a:endParaRPr>
          </a:p>
          <a:p>
            <a:pPr marR="0" lvl="0" rtl="0"/>
            <a:r>
              <a:rPr lang="fr-FR" sz="2000" b="1" u="sng" baseline="0" dirty="0" smtClean="0">
                <a:latin typeface="Arial"/>
              </a:rPr>
              <a:t>Project Description</a:t>
            </a:r>
            <a:r>
              <a:rPr lang="fr-FR" sz="2000" b="1" baseline="0" dirty="0" smtClean="0">
                <a:latin typeface="Arial"/>
              </a:rPr>
              <a:t>: </a:t>
            </a:r>
            <a:r>
              <a:rPr lang="en-US" sz="2000" b="1" baseline="0" dirty="0" smtClean="0">
                <a:latin typeface="Arial"/>
              </a:rPr>
              <a:t>The program provides terminally-ill seniors in the Murrieta area with companionship and volunteer assistants.  CDBG funds will be used to pay for staff (direct cost) and other essential program related expenses.  </a:t>
            </a:r>
          </a:p>
          <a:p>
            <a:pPr marR="0" lvl="0" rtl="0"/>
            <a:endParaRPr lang="en-US" sz="1400" b="1" baseline="0" dirty="0" smtClean="0">
              <a:latin typeface="Arial"/>
            </a:endParaRPr>
          </a:p>
          <a:p>
            <a:pPr marR="0" lvl="0" rtl="0"/>
            <a:r>
              <a:rPr lang="en-US" sz="2000" b="1" baseline="0" dirty="0" smtClean="0">
                <a:latin typeface="Arial"/>
              </a:rPr>
              <a:t>Site Location:  </a:t>
            </a:r>
            <a:r>
              <a:rPr lang="fr-FR" sz="2000" b="1" baseline="0" dirty="0" smtClean="0">
                <a:latin typeface="Arial"/>
              </a:rPr>
              <a:t>25240 Hancock Avenue, Suite 120, Murrieta, CA 		</a:t>
            </a:r>
            <a:r>
              <a:rPr lang="fr-FR" sz="2000" b="1" dirty="0" smtClean="0">
                <a:latin typeface="Arial"/>
              </a:rPr>
              <a:t>      </a:t>
            </a:r>
            <a:r>
              <a:rPr lang="fr-FR" sz="2000" b="1" baseline="0" dirty="0" smtClean="0">
                <a:latin typeface="Arial"/>
              </a:rPr>
              <a:t>92562</a:t>
            </a:r>
          </a:p>
          <a:p>
            <a:pPr marR="0" lvl="0" rtl="0"/>
            <a:r>
              <a:rPr lang="en-US" sz="2000" b="1" baseline="0" dirty="0" smtClean="0">
                <a:latin typeface="Arial"/>
              </a:rPr>
              <a:t>Benefit:  Low Mod Limited Clientele Presumed</a:t>
            </a:r>
          </a:p>
          <a:p>
            <a:pPr marR="0" lvl="0" rtl="0"/>
            <a:r>
              <a:rPr lang="en-US" sz="2000" b="1" baseline="0" dirty="0" smtClean="0">
                <a:latin typeface="Arial"/>
              </a:rPr>
              <a:t>Number Served/Annual Units:  200</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marR="0" algn="r" rtl="0"/>
            <a:r>
              <a:rPr lang="en-US" sz="2400" b="1" baseline="0" dirty="0" smtClean="0">
                <a:latin typeface="Arial"/>
              </a:rPr>
              <a:t>P 27</a:t>
            </a:r>
          </a:p>
        </p:txBody>
      </p:sp>
      <p:sp>
        <p:nvSpPr>
          <p:cNvPr id="3" name="Text Placeholder 2"/>
          <p:cNvSpPr>
            <a:spLocks noGrp="1"/>
          </p:cNvSpPr>
          <p:nvPr>
            <p:ph type="body" idx="1"/>
          </p:nvPr>
        </p:nvSpPr>
        <p:spPr>
          <a:xfrm>
            <a:off x="381000" y="685800"/>
            <a:ext cx="8229600" cy="5867400"/>
          </a:xfrm>
        </p:spPr>
        <p:txBody>
          <a:bodyPr>
            <a:noAutofit/>
          </a:bodyPr>
          <a:lstStyle/>
          <a:p>
            <a:pPr marR="0" lvl="0" rtl="0"/>
            <a:r>
              <a:rPr lang="en-US" sz="1900" b="1" baseline="0" dirty="0" smtClean="0">
                <a:latin typeface="Arial"/>
              </a:rPr>
              <a:t>Project:	Arlanza Community Learning Center		</a:t>
            </a:r>
          </a:p>
          <a:p>
            <a:pPr marR="0" lvl="0" rtl="0"/>
            <a:r>
              <a:rPr lang="en-US" sz="1900" b="1" baseline="0" dirty="0" smtClean="0">
                <a:latin typeface="Arial"/>
              </a:rPr>
              <a:t>Eligibility	Public Services	570.201 (e)	05</a:t>
            </a:r>
          </a:p>
          <a:p>
            <a:pPr marR="0" lvl="0" rtl="0"/>
            <a:r>
              <a:rPr lang="en-US" sz="1900" b="1" baseline="0" dirty="0" smtClean="0">
                <a:latin typeface="Arial"/>
              </a:rPr>
              <a:t>Sponsor:	City of Riverside - Parks, Recreation &amp; Community 		Services</a:t>
            </a:r>
          </a:p>
          <a:p>
            <a:pPr marR="0" lvl="0" rtl="0"/>
            <a:r>
              <a:rPr lang="en-US" sz="1900" b="1" baseline="0" dirty="0" smtClean="0">
                <a:latin typeface="Arial"/>
              </a:rPr>
              <a:t>Address:	3900 Main Street, Riverside, CA  92522</a:t>
            </a:r>
          </a:p>
          <a:p>
            <a:pPr marR="0" lvl="0" rtl="0"/>
            <a:endParaRPr lang="en-US" sz="1200" b="1" baseline="0" dirty="0" smtClean="0">
              <a:latin typeface="Arial"/>
            </a:endParaRPr>
          </a:p>
          <a:p>
            <a:pPr marR="0" lvl="0" rtl="0"/>
            <a:r>
              <a:rPr lang="en-US" sz="1900" b="1" baseline="0" dirty="0" smtClean="0">
                <a:latin typeface="Arial"/>
              </a:rPr>
              <a:t>Requested Funding:  $15,000</a:t>
            </a:r>
          </a:p>
          <a:p>
            <a:pPr marR="0" lvl="0" rtl="0"/>
            <a:endParaRPr lang="fr-FR" sz="1200" b="1" baseline="0" dirty="0" smtClean="0">
              <a:latin typeface="Arial"/>
            </a:endParaRPr>
          </a:p>
          <a:p>
            <a:pPr marR="0" lvl="0" rtl="0"/>
            <a:r>
              <a:rPr lang="fr-FR" sz="1900" b="1" u="sng" baseline="0" dirty="0" smtClean="0">
                <a:latin typeface="Arial"/>
              </a:rPr>
              <a:t>Project Description</a:t>
            </a:r>
            <a:r>
              <a:rPr lang="fr-FR" sz="1900" b="1" baseline="0" dirty="0" smtClean="0">
                <a:latin typeface="Arial"/>
              </a:rPr>
              <a:t>: </a:t>
            </a:r>
            <a:r>
              <a:rPr lang="en-US" sz="1900" b="1" baseline="0" dirty="0" smtClean="0">
                <a:latin typeface="Arial"/>
              </a:rPr>
              <a:t>The Arlanza Community Learning Center provides after-school homework assistance, computer development instruction, and tutorial services utilizing the computer lab. CDBG funds will be used for consumable </a:t>
            </a:r>
            <a:r>
              <a:rPr lang="en-US" sz="1900" b="1" baseline="0" dirty="0" smtClean="0">
                <a:latin typeface="Arial"/>
              </a:rPr>
              <a:t>supplies including </a:t>
            </a:r>
            <a:r>
              <a:rPr lang="en-US" sz="1900" b="1" baseline="0" dirty="0" smtClean="0">
                <a:latin typeface="Arial"/>
              </a:rPr>
              <a:t>blank disks, paper, ink cartridges, flash drives, and necessary software upgrades. </a:t>
            </a:r>
          </a:p>
          <a:p>
            <a:pPr marR="0" lvl="0" rtl="0"/>
            <a:endParaRPr lang="fr-FR" sz="1200" b="1" baseline="0" dirty="0" smtClean="0">
              <a:latin typeface="Arial"/>
            </a:endParaRPr>
          </a:p>
          <a:p>
            <a:pPr marR="0" lvl="0" rtl="0"/>
            <a:r>
              <a:rPr lang="fr-FR" sz="1900" b="1" baseline="0" dirty="0" smtClean="0">
                <a:latin typeface="Arial"/>
              </a:rPr>
              <a:t>Site Location:  7950 Philbin Ave., Riverside, CA 92503</a:t>
            </a:r>
          </a:p>
          <a:p>
            <a:pPr marR="0" lvl="0" rtl="0"/>
            <a:r>
              <a:rPr lang="en-US" sz="1900" b="1" baseline="0" dirty="0" smtClean="0">
                <a:latin typeface="Arial"/>
              </a:rPr>
              <a:t>Benefit:  Low Mod Limited Clientele Income Certification</a:t>
            </a:r>
          </a:p>
          <a:p>
            <a:pPr marR="0" lvl="0" rtl="0"/>
            <a:r>
              <a:rPr lang="en-US" sz="1900" b="1" baseline="0" dirty="0" smtClean="0">
                <a:latin typeface="Arial"/>
              </a:rPr>
              <a:t>Number Served/Annual Units:  100</a:t>
            </a:r>
          </a:p>
          <a:p>
            <a:pPr marR="0" lvl="0" rtl="0"/>
            <a:r>
              <a:rPr lang="en-US" sz="1900" b="1" baseline="0" dirty="0" smtClean="0">
                <a:latin typeface="Arial"/>
              </a:rPr>
              <a:t>570.208 (a)(2)(i)(B)</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pPr marR="0" algn="r" rtl="0"/>
            <a:r>
              <a:rPr lang="en-US" sz="2400" b="1" baseline="0" dirty="0" smtClean="0">
                <a:latin typeface="Arial"/>
              </a:rPr>
              <a:t>P 28</a:t>
            </a:r>
          </a:p>
        </p:txBody>
      </p:sp>
      <p:sp>
        <p:nvSpPr>
          <p:cNvPr id="3" name="Text Placeholder 2"/>
          <p:cNvSpPr>
            <a:spLocks noGrp="1"/>
          </p:cNvSpPr>
          <p:nvPr>
            <p:ph type="body" idx="1"/>
          </p:nvPr>
        </p:nvSpPr>
        <p:spPr>
          <a:xfrm>
            <a:off x="457200" y="685800"/>
            <a:ext cx="8229600" cy="5791200"/>
          </a:xfrm>
        </p:spPr>
        <p:txBody>
          <a:bodyPr>
            <a:noAutofit/>
          </a:bodyPr>
          <a:lstStyle/>
          <a:p>
            <a:pPr marR="0" lvl="0" rtl="0"/>
            <a:r>
              <a:rPr lang="en-US" sz="1900" b="1" baseline="0" dirty="0" smtClean="0">
                <a:latin typeface="Arial"/>
              </a:rPr>
              <a:t>Project:	H.O.P.E. Commodities Program		</a:t>
            </a:r>
          </a:p>
          <a:p>
            <a:pPr marR="0" lvl="0" rtl="0"/>
            <a:r>
              <a:rPr lang="en-US" sz="1900" b="1" baseline="0" dirty="0" smtClean="0">
                <a:latin typeface="Arial"/>
              </a:rPr>
              <a:t>Eligibility	Public Services	570.201 (e)	05</a:t>
            </a:r>
          </a:p>
          <a:p>
            <a:pPr marR="0" lvl="0" rtl="0"/>
            <a:r>
              <a:rPr lang="en-US" sz="1900" b="1" baseline="0" dirty="0" smtClean="0">
                <a:latin typeface="Arial"/>
              </a:rPr>
              <a:t>Sponsor:	Helping our People in Elsinore, Inc. (H.O.P.E.)</a:t>
            </a:r>
          </a:p>
          <a:p>
            <a:pPr marR="0" lvl="0" rtl="0"/>
            <a:r>
              <a:rPr lang="en-US" sz="1900" b="1" baseline="0" dirty="0" smtClean="0">
                <a:latin typeface="Arial"/>
              </a:rPr>
              <a:t>Address:	29885 2nd Street, Units R &amp; S, Lake Elsinore, CA  		92532</a:t>
            </a:r>
          </a:p>
          <a:p>
            <a:pPr marR="0" lvl="0" rtl="0"/>
            <a:endParaRPr lang="en-US" sz="1400" b="1" baseline="0" dirty="0" smtClean="0">
              <a:latin typeface="Arial"/>
            </a:endParaRPr>
          </a:p>
          <a:p>
            <a:pPr marR="0" lvl="0" rtl="0"/>
            <a:r>
              <a:rPr lang="en-US" sz="1900" b="1" baseline="0" dirty="0" smtClean="0">
                <a:latin typeface="Arial"/>
              </a:rPr>
              <a:t>Requested Funding:  $50,000</a:t>
            </a:r>
          </a:p>
          <a:p>
            <a:pPr marR="0" lvl="0" rtl="0"/>
            <a:endParaRPr lang="fr-FR" sz="1400" b="1" baseline="0" dirty="0" smtClean="0">
              <a:latin typeface="Arial"/>
            </a:endParaRPr>
          </a:p>
          <a:p>
            <a:pPr marR="0" lvl="0" rtl="0"/>
            <a:r>
              <a:rPr lang="fr-FR" sz="1900" b="1" u="sng" baseline="0" dirty="0" smtClean="0">
                <a:latin typeface="Arial"/>
              </a:rPr>
              <a:t>Project Description</a:t>
            </a:r>
            <a:r>
              <a:rPr lang="fr-FR" sz="1900" b="1" baseline="0" dirty="0" smtClean="0">
                <a:latin typeface="Arial"/>
              </a:rPr>
              <a:t>: </a:t>
            </a:r>
            <a:r>
              <a:rPr lang="en-US" sz="1900" b="1" baseline="0" dirty="0" smtClean="0">
                <a:latin typeface="Arial"/>
              </a:rPr>
              <a:t>H.O.P.E. provides meals and clothing to needy families and seniors in the Lake Elsinore area. CDBG funds will be used for food, supplies, freezer replacement, commodities, space cost, and transportation costs.  </a:t>
            </a:r>
          </a:p>
          <a:p>
            <a:pPr marR="0" lvl="0" rtl="0"/>
            <a:endParaRPr lang="en-US" sz="1400" b="1" baseline="0" dirty="0" smtClean="0">
              <a:latin typeface="Arial"/>
            </a:endParaRPr>
          </a:p>
          <a:p>
            <a:pPr marR="0" lvl="0" rtl="0"/>
            <a:r>
              <a:rPr lang="en-US" sz="1900" b="1" baseline="0" dirty="0" smtClean="0">
                <a:latin typeface="Arial"/>
              </a:rPr>
              <a:t>Site Location:  29885 2nd Street, Units R &amp; S, Lake Elsinore, CA 		</a:t>
            </a:r>
            <a:r>
              <a:rPr lang="en-US" sz="1900" b="1" dirty="0" smtClean="0">
                <a:latin typeface="Arial"/>
              </a:rPr>
              <a:t>     </a:t>
            </a:r>
            <a:r>
              <a:rPr lang="en-US" sz="1900" b="1" baseline="0" dirty="0" smtClean="0">
                <a:latin typeface="Arial"/>
              </a:rPr>
              <a:t>92532</a:t>
            </a:r>
          </a:p>
          <a:p>
            <a:pPr marR="0" lvl="0" rtl="0"/>
            <a:r>
              <a:rPr lang="en-US" sz="1900" b="1" baseline="0" dirty="0" smtClean="0">
                <a:latin typeface="Arial"/>
              </a:rPr>
              <a:t>Benefit:  Low Mod Limited Clientele Income Certification</a:t>
            </a:r>
          </a:p>
          <a:p>
            <a:pPr marR="0" lvl="0" rtl="0"/>
            <a:r>
              <a:rPr lang="en-US" sz="1900" b="1" baseline="0" dirty="0" smtClean="0">
                <a:latin typeface="Arial"/>
              </a:rPr>
              <a:t>Number Served/Annual Units:  430</a:t>
            </a:r>
          </a:p>
          <a:p>
            <a:pPr marR="0" lvl="0" rtl="0"/>
            <a:r>
              <a:rPr lang="en-US" sz="1900" b="1" baseline="0" dirty="0" smtClean="0">
                <a:latin typeface="Arial"/>
              </a:rPr>
              <a:t>570.208 (a)(2)(i)(B)</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Text Placeholder 2"/>
          <p:cNvSpPr>
            <a:spLocks noGrp="1"/>
          </p:cNvSpPr>
          <p:nvPr>
            <p:ph type="body" idx="1"/>
          </p:nvPr>
        </p:nvSpPr>
        <p:spPr/>
        <p:txBody>
          <a:bodyPr/>
          <a:lstStyle/>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Text Placeholder 2"/>
          <p:cNvSpPr>
            <a:spLocks noGrp="1"/>
          </p:cNvSpPr>
          <p:nvPr>
            <p:ph type="body" idx="1"/>
          </p:nvPr>
        </p:nvSpPr>
        <p:spPr/>
        <p:txBody>
          <a:bodyPr/>
          <a:lstStyle/>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pPr marR="0" algn="r" rtl="0"/>
            <a:r>
              <a:rPr lang="en-US" sz="2400" b="1" baseline="0" dirty="0" smtClean="0">
                <a:latin typeface="Arial"/>
              </a:rPr>
              <a:t>P 30</a:t>
            </a:r>
          </a:p>
        </p:txBody>
      </p:sp>
      <p:sp>
        <p:nvSpPr>
          <p:cNvPr id="3" name="Text Placeholder 2"/>
          <p:cNvSpPr>
            <a:spLocks noGrp="1"/>
          </p:cNvSpPr>
          <p:nvPr>
            <p:ph type="body" idx="1"/>
          </p:nvPr>
        </p:nvSpPr>
        <p:spPr>
          <a:xfrm>
            <a:off x="457200" y="685800"/>
            <a:ext cx="8229600" cy="5486400"/>
          </a:xfrm>
        </p:spPr>
        <p:txBody>
          <a:bodyPr>
            <a:noAutofit/>
          </a:bodyPr>
          <a:lstStyle/>
          <a:p>
            <a:pPr marR="0" lvl="0" rtl="0"/>
            <a:r>
              <a:rPr lang="en-US" sz="1900" b="1" baseline="0" dirty="0" smtClean="0">
                <a:latin typeface="Arial"/>
              </a:rPr>
              <a:t>Project:	Highgrove Community Outreach Program (Norton 		Younglove Community Center)		</a:t>
            </a:r>
          </a:p>
          <a:p>
            <a:pPr marR="0" lvl="0" rtl="0"/>
            <a:r>
              <a:rPr lang="en-US" sz="1900" b="1" baseline="0" dirty="0" smtClean="0">
                <a:latin typeface="Arial"/>
              </a:rPr>
              <a:t>Eligibility	Public Services	570.201 (e)	05</a:t>
            </a:r>
          </a:p>
          <a:p>
            <a:pPr marR="0" lvl="0" rtl="0"/>
            <a:r>
              <a:rPr lang="en-US" sz="1900" b="1" baseline="0" dirty="0" smtClean="0">
                <a:latin typeface="Arial"/>
              </a:rPr>
              <a:t>Sponsor:	Family Service Association of Western Riverside 		County  (FSA)</a:t>
            </a:r>
          </a:p>
          <a:p>
            <a:pPr marR="0" lvl="0" rtl="0"/>
            <a:r>
              <a:rPr lang="en-US" sz="1900" b="1" baseline="0" dirty="0" smtClean="0">
                <a:latin typeface="Arial"/>
              </a:rPr>
              <a:t>Address:	21250 Box Springs Rd., Moreno Valley, CA  92557</a:t>
            </a:r>
          </a:p>
          <a:p>
            <a:pPr marR="0" lvl="0" rtl="0"/>
            <a:endParaRPr lang="en-US" sz="1600" b="1" baseline="0" dirty="0" smtClean="0">
              <a:latin typeface="Arial"/>
            </a:endParaRPr>
          </a:p>
          <a:p>
            <a:pPr marR="0" lvl="0" rtl="0"/>
            <a:r>
              <a:rPr lang="en-US" sz="1900" b="1" baseline="0" dirty="0" smtClean="0">
                <a:latin typeface="Arial"/>
              </a:rPr>
              <a:t>Requested Funding:  $75,000</a:t>
            </a:r>
          </a:p>
          <a:p>
            <a:pPr marR="0" lvl="0" rtl="0"/>
            <a:endParaRPr lang="fr-FR" sz="1600" b="1" baseline="0" dirty="0" smtClean="0">
              <a:latin typeface="Arial"/>
            </a:endParaRPr>
          </a:p>
          <a:p>
            <a:pPr marR="0" lvl="0" rtl="0"/>
            <a:r>
              <a:rPr lang="fr-FR" sz="1900" b="1" u="sng" baseline="0" dirty="0" smtClean="0">
                <a:latin typeface="Arial"/>
              </a:rPr>
              <a:t>Project Description</a:t>
            </a:r>
            <a:r>
              <a:rPr lang="fr-FR" sz="1900" b="1" baseline="0" dirty="0" smtClean="0">
                <a:latin typeface="Arial"/>
              </a:rPr>
              <a:t>: </a:t>
            </a:r>
            <a:r>
              <a:rPr lang="en-US" sz="1900" b="1" baseline="0" dirty="0" smtClean="0">
                <a:latin typeface="Arial"/>
              </a:rPr>
              <a:t>The center offers recreational activities, nutrition, and outreach programs to the Highgrove community.  CDBG funds will be used for salaries (direct cost) and supplies.  </a:t>
            </a:r>
          </a:p>
          <a:p>
            <a:pPr marR="0" lvl="0" rtl="0"/>
            <a:endParaRPr lang="en-US" sz="1600" b="1" baseline="0" dirty="0" smtClean="0">
              <a:latin typeface="Arial"/>
            </a:endParaRPr>
          </a:p>
          <a:p>
            <a:pPr marR="0" lvl="0" rtl="0"/>
            <a:r>
              <a:rPr lang="en-US" sz="1900" b="1" baseline="0" dirty="0" smtClean="0">
                <a:latin typeface="Arial"/>
              </a:rPr>
              <a:t>Site Location:  459 Center St., Riverside, CA 92507</a:t>
            </a:r>
          </a:p>
          <a:p>
            <a:pPr marR="0" lvl="0" rtl="0"/>
            <a:r>
              <a:rPr lang="en-US" sz="1900" b="1" baseline="0" dirty="0" smtClean="0">
                <a:latin typeface="Arial"/>
              </a:rPr>
              <a:t>Benefit:  Low Mod Area</a:t>
            </a:r>
          </a:p>
          <a:p>
            <a:pPr marR="0" lvl="0" rtl="0"/>
            <a:r>
              <a:rPr lang="en-US" sz="1900" b="1" baseline="0" dirty="0" smtClean="0">
                <a:latin typeface="Arial"/>
              </a:rPr>
              <a:t>Number Served/Annual Units:  </a:t>
            </a:r>
          </a:p>
          <a:p>
            <a:pPr marR="0" lvl="0" rtl="0"/>
            <a:r>
              <a:rPr lang="en-US" sz="1900" b="1" baseline="0" dirty="0" smtClean="0">
                <a:latin typeface="Arial"/>
              </a:rPr>
              <a:t>570.208 (a)(1)(i)</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31</a:t>
            </a:r>
          </a:p>
        </p:txBody>
      </p:sp>
      <p:sp>
        <p:nvSpPr>
          <p:cNvPr id="3" name="Text Placeholder 2"/>
          <p:cNvSpPr>
            <a:spLocks noGrp="1"/>
          </p:cNvSpPr>
          <p:nvPr>
            <p:ph type="body" idx="1"/>
          </p:nvPr>
        </p:nvSpPr>
        <p:spPr>
          <a:xfrm>
            <a:off x="457200" y="685800"/>
            <a:ext cx="8229600" cy="5715000"/>
          </a:xfrm>
        </p:spPr>
        <p:txBody>
          <a:bodyPr>
            <a:noAutofit/>
          </a:bodyPr>
          <a:lstStyle/>
          <a:p>
            <a:pPr marR="0" lvl="0" rtl="0"/>
            <a:r>
              <a:rPr lang="en-US" sz="1900" b="1" baseline="0" dirty="0" smtClean="0">
                <a:latin typeface="Arial"/>
              </a:rPr>
              <a:t>Project:	Kay Ceniceros - FSA Senior Food Share Program</a:t>
            </a:r>
          </a:p>
          <a:p>
            <a:pPr marR="0" lvl="0" rtl="0"/>
            <a:r>
              <a:rPr lang="en-US" sz="1900" b="1" baseline="0" dirty="0" smtClean="0">
                <a:latin typeface="Arial"/>
              </a:rPr>
              <a:t>Eligibility	Public Services	570.201 (e)	05A</a:t>
            </a:r>
          </a:p>
          <a:p>
            <a:pPr marR="0" lvl="0" rtl="0"/>
            <a:r>
              <a:rPr lang="en-US" sz="1900" b="1" baseline="0" dirty="0" smtClean="0">
                <a:latin typeface="Arial"/>
              </a:rPr>
              <a:t>Sponsor:	Family Service Association of Western Riverside 		County (FSA)</a:t>
            </a:r>
          </a:p>
          <a:p>
            <a:pPr marR="0" lvl="0" rtl="0"/>
            <a:r>
              <a:rPr lang="en-US" sz="1900" b="1" baseline="0" dirty="0" smtClean="0">
                <a:latin typeface="Arial"/>
              </a:rPr>
              <a:t>Address:	21250 Box Springs Rd., Moreno Valley, CA  92557</a:t>
            </a:r>
          </a:p>
          <a:p>
            <a:pPr marR="0" lvl="0" rtl="0"/>
            <a:endParaRPr lang="en-US" sz="1400" b="1" baseline="0" dirty="0" smtClean="0">
              <a:latin typeface="Arial"/>
            </a:endParaRPr>
          </a:p>
          <a:p>
            <a:pPr marR="0" lvl="0" rtl="0"/>
            <a:r>
              <a:rPr lang="en-US" sz="1900" b="1" baseline="0" dirty="0" smtClean="0">
                <a:latin typeface="Arial"/>
              </a:rPr>
              <a:t>Requested Funding:  $60,000</a:t>
            </a:r>
          </a:p>
          <a:p>
            <a:pPr marR="0" lvl="0" rtl="0"/>
            <a:endParaRPr lang="fr-FR" sz="1400" b="1" baseline="0" dirty="0" smtClean="0">
              <a:latin typeface="Arial"/>
            </a:endParaRPr>
          </a:p>
          <a:p>
            <a:pPr marR="0" lvl="0" rtl="0"/>
            <a:r>
              <a:rPr lang="fr-FR" sz="1900" b="1" u="sng" baseline="0" dirty="0" smtClean="0">
                <a:latin typeface="Arial"/>
              </a:rPr>
              <a:t>Project Description</a:t>
            </a:r>
            <a:r>
              <a:rPr lang="fr-FR" sz="1900" b="1" baseline="0" dirty="0" smtClean="0">
                <a:latin typeface="Arial"/>
              </a:rPr>
              <a:t>: </a:t>
            </a:r>
            <a:r>
              <a:rPr lang="en-US" sz="1900" b="1" baseline="0" dirty="0" smtClean="0">
                <a:latin typeface="Arial"/>
              </a:rPr>
              <a:t>The Food Share Program distributes free non-perishable food items to low-income seniors. The program is offered to seniors through Family Service Association and the Kay Ceniceros Community/Senior Center. CDBG funds will be used for staff salaries (direct cost). </a:t>
            </a:r>
          </a:p>
          <a:p>
            <a:pPr marR="0" lvl="0" rtl="0"/>
            <a:endParaRPr lang="en-US" sz="1400" b="1" baseline="0" dirty="0" smtClean="0">
              <a:latin typeface="Arial"/>
            </a:endParaRPr>
          </a:p>
          <a:p>
            <a:pPr marR="0" lvl="0" rtl="0"/>
            <a:r>
              <a:rPr lang="en-US" sz="1900" b="1" baseline="0" dirty="0" smtClean="0">
                <a:latin typeface="Arial"/>
              </a:rPr>
              <a:t>Site Location:  29995 Evans Road, Sun City, CA 92586</a:t>
            </a:r>
          </a:p>
          <a:p>
            <a:pPr marR="0" lvl="0" rtl="0"/>
            <a:r>
              <a:rPr lang="en-US" sz="1900" b="1" baseline="0" dirty="0" smtClean="0">
                <a:latin typeface="Arial"/>
              </a:rPr>
              <a:t>Benefit:  Low Mod Limited Clientele Presumed</a:t>
            </a:r>
          </a:p>
          <a:p>
            <a:pPr marR="0" lvl="0" rtl="0"/>
            <a:r>
              <a:rPr lang="en-US" sz="1900" b="1" baseline="0" dirty="0" smtClean="0">
                <a:latin typeface="Arial"/>
              </a:rPr>
              <a:t>Number Served/Annual Units:  518</a:t>
            </a:r>
          </a:p>
          <a:p>
            <a:pPr marR="0" lvl="0" rtl="0"/>
            <a:r>
              <a:rPr lang="en-US" sz="1900" b="1" baseline="0" dirty="0" smtClean="0">
                <a:latin typeface="Arial"/>
              </a:rPr>
              <a:t>570.208 (a)(2)(i)(A)</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32</a:t>
            </a:r>
          </a:p>
        </p:txBody>
      </p:sp>
      <p:sp>
        <p:nvSpPr>
          <p:cNvPr id="3" name="Text Placeholder 2"/>
          <p:cNvSpPr>
            <a:spLocks noGrp="1"/>
          </p:cNvSpPr>
          <p:nvPr>
            <p:ph type="body" idx="1"/>
          </p:nvPr>
        </p:nvSpPr>
        <p:spPr>
          <a:xfrm>
            <a:off x="457200" y="685800"/>
            <a:ext cx="8229600" cy="5440363"/>
          </a:xfrm>
        </p:spPr>
        <p:txBody>
          <a:bodyPr>
            <a:normAutofit/>
          </a:bodyPr>
          <a:lstStyle/>
          <a:p>
            <a:pPr marR="0" lvl="0" rtl="0"/>
            <a:r>
              <a:rPr lang="en-US" sz="1900" b="1" baseline="0" dirty="0" smtClean="0">
                <a:latin typeface="Arial"/>
              </a:rPr>
              <a:t>Project:	James Venable After School Program	</a:t>
            </a:r>
          </a:p>
          <a:p>
            <a:pPr marR="0" lvl="0" rtl="0"/>
            <a:r>
              <a:rPr lang="en-US" sz="1900" b="1" baseline="0" dirty="0" smtClean="0">
                <a:latin typeface="Arial"/>
              </a:rPr>
              <a:t>Eligibility	Public Services	570.201 (e)	05</a:t>
            </a:r>
          </a:p>
          <a:p>
            <a:pPr marR="0" lvl="0" rtl="0"/>
            <a:r>
              <a:rPr lang="en-US" sz="1900" b="1" baseline="0" dirty="0" smtClean="0">
                <a:latin typeface="Arial"/>
              </a:rPr>
              <a:t>Sponsor:	Family Service Association of Western Riverside 		County (FSA)</a:t>
            </a:r>
          </a:p>
          <a:p>
            <a:pPr marR="0" lvl="0" rtl="0"/>
            <a:r>
              <a:rPr lang="en-US" sz="1900" b="1" baseline="0" dirty="0" smtClean="0">
                <a:latin typeface="Arial"/>
              </a:rPr>
              <a:t>Address:	21250 Box Springs Rd., Moreno Valley, CA  92557</a:t>
            </a:r>
          </a:p>
          <a:p>
            <a:pPr marR="0" lvl="0" rtl="0"/>
            <a:endParaRPr lang="en-US" sz="1900" b="1" baseline="0" dirty="0" smtClean="0">
              <a:latin typeface="Arial"/>
            </a:endParaRPr>
          </a:p>
          <a:p>
            <a:pPr marR="0" lvl="0" rtl="0"/>
            <a:r>
              <a:rPr lang="en-US" sz="1900" b="1" baseline="0" dirty="0" smtClean="0">
                <a:latin typeface="Arial"/>
              </a:rPr>
              <a:t>Requested Funding:  $60,000</a:t>
            </a:r>
          </a:p>
          <a:p>
            <a:pPr marR="0" lvl="0" rtl="0"/>
            <a:endParaRPr lang="fr-FR" sz="1900" b="1" baseline="0" dirty="0" smtClean="0">
              <a:latin typeface="Arial"/>
            </a:endParaRPr>
          </a:p>
          <a:p>
            <a:pPr marR="0" lvl="0" rtl="0"/>
            <a:r>
              <a:rPr lang="fr-FR" sz="1900" b="1" u="sng" baseline="0" dirty="0" smtClean="0">
                <a:latin typeface="Arial"/>
              </a:rPr>
              <a:t>Project Description</a:t>
            </a:r>
            <a:r>
              <a:rPr lang="fr-FR" sz="1900" b="1" baseline="0" dirty="0" smtClean="0">
                <a:latin typeface="Arial"/>
              </a:rPr>
              <a:t>: </a:t>
            </a:r>
            <a:r>
              <a:rPr lang="en-US" sz="1900" b="1" baseline="0" dirty="0" smtClean="0">
                <a:latin typeface="Arial"/>
              </a:rPr>
              <a:t>The center offers recreational activities, arts and crafts, and an after-school homework program.  CDBG funds will be used for salaries (direct cost) and supplies.  </a:t>
            </a:r>
          </a:p>
          <a:p>
            <a:pPr marR="0" lvl="0" rtl="0"/>
            <a:endParaRPr lang="fr-FR" sz="1900" b="1" baseline="0" dirty="0" smtClean="0">
              <a:latin typeface="Arial"/>
            </a:endParaRPr>
          </a:p>
          <a:p>
            <a:pPr marR="0" lvl="0" rtl="0"/>
            <a:r>
              <a:rPr lang="fr-FR" sz="1900" b="1" baseline="0" dirty="0" smtClean="0">
                <a:latin typeface="Arial"/>
              </a:rPr>
              <a:t>Site Location:  50390 Carmen Ave., Cabazon, CA 92230</a:t>
            </a:r>
          </a:p>
          <a:p>
            <a:pPr marR="0" lvl="0" rtl="0"/>
            <a:r>
              <a:rPr lang="en-US" sz="1900" b="1" baseline="0" dirty="0" smtClean="0">
                <a:latin typeface="Arial"/>
              </a:rPr>
              <a:t>Benefit:  Low Mod Limited Clientele Income Certification</a:t>
            </a:r>
          </a:p>
          <a:p>
            <a:pPr marR="0" lvl="0" rtl="0"/>
            <a:r>
              <a:rPr lang="en-US" sz="1900" b="1" baseline="0" dirty="0" smtClean="0">
                <a:latin typeface="Arial"/>
              </a:rPr>
              <a:t>Number Served/Annual Units:  60</a:t>
            </a:r>
          </a:p>
          <a:p>
            <a:pPr marR="0" lvl="0" rtl="0"/>
            <a:r>
              <a:rPr lang="en-US" sz="1900" b="1" baseline="0" dirty="0" smtClean="0">
                <a:latin typeface="Arial"/>
              </a:rPr>
              <a:t>570.208 (a)(2)(i)(B)</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pPr marR="0" algn="r" rtl="0"/>
            <a:r>
              <a:rPr lang="en-US" sz="2400" b="1" baseline="0" dirty="0" smtClean="0">
                <a:latin typeface="Arial"/>
              </a:rPr>
              <a:t>P 33</a:t>
            </a:r>
          </a:p>
        </p:txBody>
      </p:sp>
      <p:sp>
        <p:nvSpPr>
          <p:cNvPr id="3" name="Text Placeholder 2"/>
          <p:cNvSpPr>
            <a:spLocks noGrp="1"/>
          </p:cNvSpPr>
          <p:nvPr>
            <p:ph type="body" idx="1"/>
          </p:nvPr>
        </p:nvSpPr>
        <p:spPr>
          <a:xfrm>
            <a:off x="457200" y="685800"/>
            <a:ext cx="8229600" cy="5715000"/>
          </a:xfrm>
        </p:spPr>
        <p:txBody>
          <a:bodyPr>
            <a:noAutofit/>
          </a:bodyPr>
          <a:lstStyle/>
          <a:p>
            <a:pPr marR="0" lvl="0" rtl="0"/>
            <a:r>
              <a:rPr lang="en-US" sz="1900" b="1" baseline="0" dirty="0" smtClean="0">
                <a:latin typeface="Arial"/>
              </a:rPr>
              <a:t>Project:	Mead Valley Youth Programs			</a:t>
            </a:r>
          </a:p>
          <a:p>
            <a:pPr marR="0" lvl="0" rtl="0"/>
            <a:r>
              <a:rPr lang="en-US" sz="1900" b="1" baseline="0" dirty="0" smtClean="0">
                <a:latin typeface="Arial"/>
              </a:rPr>
              <a:t>Eligibility	Public Services	570.201 (e)	05</a:t>
            </a:r>
          </a:p>
          <a:p>
            <a:pPr marR="0" lvl="0" rtl="0"/>
            <a:r>
              <a:rPr lang="en-US" sz="1900" b="1" baseline="0" dirty="0" smtClean="0">
                <a:latin typeface="Arial"/>
              </a:rPr>
              <a:t>Sponsor:	Family Service Association of Western Riverside 		County (FSA)</a:t>
            </a:r>
          </a:p>
          <a:p>
            <a:pPr marR="0" lvl="0" rtl="0"/>
            <a:r>
              <a:rPr lang="en-US" sz="1900" b="1" baseline="0" dirty="0" smtClean="0">
                <a:latin typeface="Arial"/>
              </a:rPr>
              <a:t>Address:	21250 Box Springs Rd., Moreno Valley, CA  92557</a:t>
            </a:r>
          </a:p>
          <a:p>
            <a:pPr marR="0" lvl="0" rtl="0"/>
            <a:endParaRPr lang="en-US" sz="1400" b="1" baseline="0" dirty="0" smtClean="0">
              <a:latin typeface="Arial"/>
            </a:endParaRPr>
          </a:p>
          <a:p>
            <a:pPr marR="0" lvl="0" rtl="0"/>
            <a:r>
              <a:rPr lang="en-US" sz="1900" b="1" baseline="0" dirty="0" smtClean="0">
                <a:latin typeface="Arial"/>
              </a:rPr>
              <a:t>Requested Funding:  $56,000</a:t>
            </a:r>
          </a:p>
          <a:p>
            <a:pPr marR="0" lvl="0" rtl="0"/>
            <a:endParaRPr lang="fr-FR" sz="1400" b="1" baseline="0" dirty="0" smtClean="0">
              <a:latin typeface="Arial"/>
            </a:endParaRPr>
          </a:p>
          <a:p>
            <a:pPr marR="0" lvl="0" rtl="0"/>
            <a:r>
              <a:rPr lang="fr-FR" sz="1900" b="1" u="sng" baseline="0" dirty="0" smtClean="0">
                <a:latin typeface="Arial"/>
              </a:rPr>
              <a:t>Project Description</a:t>
            </a:r>
            <a:r>
              <a:rPr lang="fr-FR" sz="1900" b="1" baseline="0" dirty="0" smtClean="0">
                <a:latin typeface="Arial"/>
              </a:rPr>
              <a:t>: </a:t>
            </a:r>
            <a:r>
              <a:rPr lang="en-US" sz="1900" b="1" baseline="0" dirty="0" smtClean="0">
                <a:latin typeface="Arial"/>
              </a:rPr>
              <a:t>The program offers after-school, leadership, and summer programs to eligible low-income youth.  Activities include tutoring, computer skills, ballet, youth leadership, and sports activities.  CDBG funds will be used for staff salaries/benefits (direct cost) and supplies. </a:t>
            </a:r>
          </a:p>
          <a:p>
            <a:pPr marR="0" lvl="0" rtl="0"/>
            <a:endParaRPr lang="en-US" sz="1400" b="1" baseline="0" dirty="0" smtClean="0">
              <a:latin typeface="Arial"/>
            </a:endParaRPr>
          </a:p>
          <a:p>
            <a:pPr marR="0" lvl="0" rtl="0"/>
            <a:r>
              <a:rPr lang="en-US" sz="1900" b="1" baseline="0" dirty="0" smtClean="0">
                <a:latin typeface="Arial"/>
              </a:rPr>
              <a:t>Site Location:  21091 Ryder St., Perris, CA 92570</a:t>
            </a:r>
          </a:p>
          <a:p>
            <a:pPr marR="0" lvl="0" rtl="0"/>
            <a:r>
              <a:rPr lang="en-US" sz="1900" b="1" baseline="0" dirty="0" smtClean="0">
                <a:latin typeface="Arial"/>
              </a:rPr>
              <a:t>Benefit:  Low Mod Limited Clientele Income Certification</a:t>
            </a:r>
          </a:p>
          <a:p>
            <a:pPr marR="0" lvl="0" rtl="0"/>
            <a:r>
              <a:rPr lang="en-US" sz="1900" b="1" baseline="0" dirty="0" smtClean="0">
                <a:latin typeface="Arial"/>
              </a:rPr>
              <a:t>Number Served/Annual Units:  140</a:t>
            </a:r>
          </a:p>
          <a:p>
            <a:pPr marR="0" lvl="0" rtl="0"/>
            <a:r>
              <a:rPr lang="en-US" sz="1900" b="1" baseline="0" dirty="0" smtClean="0">
                <a:latin typeface="Arial"/>
              </a:rPr>
              <a:t>570.208 (a)(2)(i)(B)</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pPr marR="0" algn="r" rtl="0"/>
            <a:r>
              <a:rPr lang="en-US" sz="2400" b="1" baseline="0" dirty="0" smtClean="0">
                <a:latin typeface="Arial"/>
              </a:rPr>
              <a:t>P 34</a:t>
            </a:r>
          </a:p>
        </p:txBody>
      </p:sp>
      <p:sp>
        <p:nvSpPr>
          <p:cNvPr id="3" name="Text Placeholder 2"/>
          <p:cNvSpPr>
            <a:spLocks noGrp="1"/>
          </p:cNvSpPr>
          <p:nvPr>
            <p:ph type="body" idx="1"/>
          </p:nvPr>
        </p:nvSpPr>
        <p:spPr>
          <a:xfrm>
            <a:off x="457200" y="685800"/>
            <a:ext cx="8229600" cy="5791200"/>
          </a:xfrm>
        </p:spPr>
        <p:txBody>
          <a:bodyPr>
            <a:noAutofit/>
          </a:bodyPr>
          <a:lstStyle/>
          <a:p>
            <a:pPr marR="0" lvl="0" rtl="0"/>
            <a:r>
              <a:rPr lang="en-US" sz="1900" b="1" baseline="0" dirty="0" smtClean="0">
                <a:latin typeface="Arial"/>
              </a:rPr>
              <a:t>Project:	Riverside Area Rape Crisis Center		</a:t>
            </a:r>
          </a:p>
          <a:p>
            <a:pPr marR="0" lvl="0" rtl="0"/>
            <a:r>
              <a:rPr lang="en-US" sz="1900" b="1" baseline="0" dirty="0" smtClean="0">
                <a:latin typeface="Arial"/>
              </a:rPr>
              <a:t>Eligibility	Public Services	570.201 (e)	05</a:t>
            </a:r>
          </a:p>
          <a:p>
            <a:pPr marR="0" lvl="0" rtl="0"/>
            <a:r>
              <a:rPr lang="en-US" sz="1900" b="1" baseline="0" dirty="0" smtClean="0">
                <a:latin typeface="Arial"/>
              </a:rPr>
              <a:t>Sponsor:	Riverside Area Rape Crisis Center</a:t>
            </a:r>
          </a:p>
          <a:p>
            <a:pPr marR="0" lvl="0" rtl="0"/>
            <a:r>
              <a:rPr lang="en-US" sz="1900" b="1" baseline="0" dirty="0" smtClean="0">
                <a:latin typeface="Arial"/>
              </a:rPr>
              <a:t>Address:	1845 Chicago Ave., Riverside, CA  92507</a:t>
            </a:r>
          </a:p>
          <a:p>
            <a:pPr marR="0" lvl="0" rtl="0"/>
            <a:endParaRPr lang="en-US" sz="1400" b="1" baseline="0" dirty="0" smtClean="0">
              <a:latin typeface="Arial"/>
            </a:endParaRPr>
          </a:p>
          <a:p>
            <a:pPr marR="0" lvl="0" rtl="0"/>
            <a:r>
              <a:rPr lang="en-US" sz="1900" b="1" baseline="0" dirty="0" smtClean="0">
                <a:latin typeface="Arial"/>
              </a:rPr>
              <a:t>Requested Funding:  $16,500</a:t>
            </a:r>
          </a:p>
          <a:p>
            <a:pPr marR="0" lvl="0" rtl="0"/>
            <a:endParaRPr lang="fr-FR" sz="1400" b="1" baseline="0" dirty="0" smtClean="0">
              <a:latin typeface="Arial"/>
            </a:endParaRPr>
          </a:p>
          <a:p>
            <a:pPr marR="0" lvl="0" rtl="0"/>
            <a:r>
              <a:rPr lang="fr-FR" sz="1900" b="1" u="sng" baseline="0" dirty="0" smtClean="0">
                <a:latin typeface="Arial"/>
              </a:rPr>
              <a:t>Project Description</a:t>
            </a:r>
            <a:r>
              <a:rPr lang="fr-FR" sz="1900" b="1" baseline="0" dirty="0" smtClean="0">
                <a:latin typeface="Arial"/>
              </a:rPr>
              <a:t>: </a:t>
            </a:r>
            <a:r>
              <a:rPr lang="en-US" sz="1900" b="1" baseline="0" dirty="0" smtClean="0">
                <a:latin typeface="Arial"/>
              </a:rPr>
              <a:t>The Riverside Area Rape Crisis Center provides direct services to rape survivors and their families. Services include counseling, medical care, advocacy, and legal services. CDBG funds will be used for "scholarships" to assist clients with covering</a:t>
            </a:r>
            <a:r>
              <a:rPr lang="en-US" sz="1900" b="1" dirty="0" smtClean="0">
                <a:latin typeface="Arial"/>
              </a:rPr>
              <a:t> </a:t>
            </a:r>
            <a:r>
              <a:rPr lang="en-US" sz="1900" b="1" baseline="0" dirty="0" smtClean="0">
                <a:latin typeface="Arial"/>
              </a:rPr>
              <a:t>the cost of counseling services and other associated program fees and expenses. </a:t>
            </a:r>
          </a:p>
          <a:p>
            <a:pPr marR="0" lvl="0" rtl="0"/>
            <a:endParaRPr lang="en-US" sz="1400" b="1" baseline="0" dirty="0" smtClean="0">
              <a:latin typeface="Arial"/>
            </a:endParaRPr>
          </a:p>
          <a:p>
            <a:pPr marR="0" lvl="0" rtl="0"/>
            <a:r>
              <a:rPr lang="en-US" sz="1900" b="1" baseline="0" dirty="0" smtClean="0">
                <a:latin typeface="Arial"/>
              </a:rPr>
              <a:t>Site Location:  1845 Chicago Ave., Riverside, CA 92507</a:t>
            </a:r>
          </a:p>
          <a:p>
            <a:pPr marR="0" lvl="0" rtl="0"/>
            <a:r>
              <a:rPr lang="en-US" sz="1900" b="1" baseline="0" dirty="0" smtClean="0">
                <a:latin typeface="Arial"/>
              </a:rPr>
              <a:t>Benefit:  Low Mod Limited Clientele Income Certification</a:t>
            </a:r>
          </a:p>
          <a:p>
            <a:pPr marR="0" lvl="0" rtl="0"/>
            <a:r>
              <a:rPr lang="en-US" sz="1900" b="1" baseline="0" dirty="0" smtClean="0">
                <a:latin typeface="Arial"/>
              </a:rPr>
              <a:t>Number Served/Annual Units:  30</a:t>
            </a:r>
          </a:p>
          <a:p>
            <a:pPr marR="0" lvl="0" rtl="0"/>
            <a:r>
              <a:rPr lang="en-US" sz="1900" b="1" baseline="0" dirty="0" smtClean="0">
                <a:latin typeface="Arial"/>
              </a:rPr>
              <a:t>570.208 (a)(2)(i)(B)</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pPr marR="0" algn="r" rtl="0"/>
            <a:r>
              <a:rPr lang="en-US" sz="2400" b="1" baseline="0" dirty="0" smtClean="0">
                <a:latin typeface="Arial"/>
              </a:rPr>
              <a:t>P 35</a:t>
            </a:r>
          </a:p>
        </p:txBody>
      </p:sp>
      <p:sp>
        <p:nvSpPr>
          <p:cNvPr id="3" name="Text Placeholder 2"/>
          <p:cNvSpPr>
            <a:spLocks noGrp="1"/>
          </p:cNvSpPr>
          <p:nvPr>
            <p:ph type="body" idx="1"/>
          </p:nvPr>
        </p:nvSpPr>
        <p:spPr>
          <a:xfrm>
            <a:off x="457200" y="685800"/>
            <a:ext cx="8229600" cy="5440363"/>
          </a:xfrm>
        </p:spPr>
        <p:txBody>
          <a:bodyPr>
            <a:noAutofit/>
          </a:bodyPr>
          <a:lstStyle/>
          <a:p>
            <a:pPr marR="0" lvl="0" rtl="0"/>
            <a:r>
              <a:rPr lang="en-US" sz="1900" b="1" baseline="0" dirty="0" smtClean="0">
                <a:latin typeface="Arial"/>
              </a:rPr>
              <a:t>Project:	Shelter From the Storm Domestic Violence Program</a:t>
            </a:r>
          </a:p>
          <a:p>
            <a:pPr marR="0" lvl="0" rtl="0"/>
            <a:r>
              <a:rPr lang="en-US" sz="1900" b="1" baseline="0" dirty="0" smtClean="0">
                <a:latin typeface="Arial"/>
              </a:rPr>
              <a:t>Eligibility	Public Services	570.201 (e)	05G</a:t>
            </a:r>
          </a:p>
          <a:p>
            <a:pPr marR="0" lvl="0" rtl="0"/>
            <a:r>
              <a:rPr lang="en-US" sz="1900" b="1" baseline="0" dirty="0" smtClean="0">
                <a:latin typeface="Arial"/>
              </a:rPr>
              <a:t>Sponsor:	Shelter From The Storm</a:t>
            </a:r>
          </a:p>
          <a:p>
            <a:pPr marR="0" lvl="0" rtl="0"/>
            <a:r>
              <a:rPr lang="en-US" sz="1900" b="1" baseline="0" dirty="0" smtClean="0">
                <a:latin typeface="Arial"/>
              </a:rPr>
              <a:t>Address:	73555 Alessandro, Palm Desert, CA  92260</a:t>
            </a:r>
          </a:p>
          <a:p>
            <a:pPr marR="0" lvl="0" rtl="0"/>
            <a:endParaRPr lang="en-US" sz="1400" b="1" baseline="0" dirty="0" smtClean="0">
              <a:latin typeface="Arial"/>
            </a:endParaRPr>
          </a:p>
          <a:p>
            <a:pPr marR="0" lvl="0" rtl="0"/>
            <a:r>
              <a:rPr lang="en-US" sz="1900" b="1" baseline="0" dirty="0" smtClean="0">
                <a:latin typeface="Arial"/>
              </a:rPr>
              <a:t>Requested Funding:  $30,000</a:t>
            </a:r>
          </a:p>
          <a:p>
            <a:pPr marR="0" lvl="0" rtl="0"/>
            <a:endParaRPr lang="fr-FR" sz="1400" b="1" baseline="0" dirty="0" smtClean="0">
              <a:latin typeface="Arial"/>
            </a:endParaRPr>
          </a:p>
          <a:p>
            <a:pPr marR="0" lvl="0" rtl="0"/>
            <a:r>
              <a:rPr lang="fr-FR" sz="1900" b="1" u="sng" baseline="0" dirty="0" smtClean="0">
                <a:latin typeface="Arial"/>
              </a:rPr>
              <a:t>Project Description</a:t>
            </a:r>
            <a:r>
              <a:rPr lang="fr-FR" sz="1900" b="1" baseline="0" dirty="0" smtClean="0">
                <a:latin typeface="Arial"/>
              </a:rPr>
              <a:t>: </a:t>
            </a:r>
            <a:r>
              <a:rPr lang="en-US" sz="1900" b="1" baseline="0" dirty="0" smtClean="0">
                <a:latin typeface="Arial"/>
              </a:rPr>
              <a:t>Shelter From the Storm provides women and children who have been victims of domestic violence with assessments and treatment of post-traumatic stress disorder and other mental illnesses. CDBG funds will be used for a board-certified psychiatrist. </a:t>
            </a:r>
          </a:p>
          <a:p>
            <a:pPr marR="0" lvl="0" rtl="0"/>
            <a:endParaRPr lang="en-US" sz="1400" b="1" baseline="0" dirty="0" smtClean="0">
              <a:latin typeface="Arial"/>
            </a:endParaRPr>
          </a:p>
          <a:p>
            <a:pPr marR="0" lvl="0" rtl="0"/>
            <a:r>
              <a:rPr lang="en-US" sz="1900" b="1" baseline="0" dirty="0" smtClean="0">
                <a:latin typeface="Arial"/>
              </a:rPr>
              <a:t>Site Location:  73555 Alessandro, Palm Desert, CA 92260</a:t>
            </a:r>
          </a:p>
          <a:p>
            <a:pPr marR="0" lvl="0" rtl="0"/>
            <a:r>
              <a:rPr lang="en-US" sz="1900" b="1" baseline="0" dirty="0" smtClean="0">
                <a:latin typeface="Arial"/>
              </a:rPr>
              <a:t>Benefit:  Low Mod Limited Clientele Presumed</a:t>
            </a:r>
          </a:p>
          <a:p>
            <a:pPr marR="0" lvl="0" rtl="0"/>
            <a:r>
              <a:rPr lang="en-US" sz="1900" b="1" baseline="0" dirty="0" smtClean="0">
                <a:latin typeface="Arial"/>
              </a:rPr>
              <a:t>Number Served/Annual Units:  55</a:t>
            </a:r>
          </a:p>
          <a:p>
            <a:pPr marR="0" lvl="0" rtl="0"/>
            <a:r>
              <a:rPr lang="en-US" sz="1900" b="1" baseline="0" dirty="0" smtClean="0">
                <a:latin typeface="Arial"/>
              </a:rPr>
              <a:t>570.208 (a)(2)(i)(A)</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pPr marR="0" algn="r" rtl="0"/>
            <a:r>
              <a:rPr lang="en-US" sz="2400" b="1" baseline="0" dirty="0" smtClean="0">
                <a:latin typeface="Arial"/>
              </a:rPr>
              <a:t>P 36</a:t>
            </a:r>
          </a:p>
        </p:txBody>
      </p:sp>
      <p:sp>
        <p:nvSpPr>
          <p:cNvPr id="3" name="Text Placeholder 2"/>
          <p:cNvSpPr>
            <a:spLocks noGrp="1"/>
          </p:cNvSpPr>
          <p:nvPr>
            <p:ph type="body" idx="1"/>
          </p:nvPr>
        </p:nvSpPr>
        <p:spPr>
          <a:xfrm>
            <a:off x="457200" y="685800"/>
            <a:ext cx="8229600" cy="5715000"/>
          </a:xfrm>
        </p:spPr>
        <p:txBody>
          <a:bodyPr>
            <a:noAutofit/>
          </a:bodyPr>
          <a:lstStyle/>
          <a:p>
            <a:pPr marR="0" lvl="0" rtl="0"/>
            <a:r>
              <a:rPr lang="en-US" sz="1900" b="1" baseline="0" dirty="0" smtClean="0">
                <a:latin typeface="Arial"/>
              </a:rPr>
              <a:t>Project:	Homebuyer Education and Counseling</a:t>
            </a:r>
            <a:r>
              <a:rPr lang="en-US" sz="1900" b="1" dirty="0" smtClean="0">
                <a:latin typeface="Arial"/>
              </a:rPr>
              <a:t> Program</a:t>
            </a:r>
            <a:endParaRPr lang="en-US" sz="1900" b="1" baseline="0" dirty="0" smtClean="0">
              <a:latin typeface="Arial"/>
            </a:endParaRPr>
          </a:p>
          <a:p>
            <a:pPr marR="0" lvl="0" rtl="0"/>
            <a:r>
              <a:rPr lang="en-US" sz="1900" b="1" baseline="0" dirty="0" smtClean="0">
                <a:latin typeface="Arial"/>
              </a:rPr>
              <a:t>Eligibility	Public Services	570.201 (e)	05J</a:t>
            </a:r>
          </a:p>
          <a:p>
            <a:pPr marR="0" lvl="0" rtl="0"/>
            <a:r>
              <a:rPr lang="en-US" sz="1900" b="1" baseline="0" dirty="0" smtClean="0">
                <a:latin typeface="Arial"/>
              </a:rPr>
              <a:t>Sponsor:	Fair Housing Council of Riverside County, Inc.</a:t>
            </a:r>
          </a:p>
          <a:p>
            <a:pPr marR="0" lvl="0" rtl="0"/>
            <a:r>
              <a:rPr lang="en-US" sz="1900" b="1" baseline="0" dirty="0" smtClean="0">
                <a:latin typeface="Arial"/>
              </a:rPr>
              <a:t>Address:	P.O. Box 1068, Riverside, CA  92501</a:t>
            </a:r>
          </a:p>
          <a:p>
            <a:pPr marR="0" lvl="0" rtl="0"/>
            <a:endParaRPr lang="en-US" sz="1400" b="1" baseline="0" dirty="0" smtClean="0">
              <a:latin typeface="Arial"/>
            </a:endParaRPr>
          </a:p>
          <a:p>
            <a:pPr marR="0" lvl="0" rtl="0"/>
            <a:r>
              <a:rPr lang="en-US" sz="1900" b="1" baseline="0" dirty="0" smtClean="0">
                <a:latin typeface="Arial"/>
              </a:rPr>
              <a:t>Requested Funding:  $100,028</a:t>
            </a:r>
          </a:p>
          <a:p>
            <a:pPr marR="0" lvl="0" rtl="0"/>
            <a:endParaRPr lang="fr-FR" sz="1400" b="1" baseline="0" dirty="0" smtClean="0">
              <a:latin typeface="Arial"/>
            </a:endParaRPr>
          </a:p>
          <a:p>
            <a:pPr marR="0" lvl="0" rtl="0"/>
            <a:r>
              <a:rPr lang="fr-FR" sz="1900" b="1" u="sng" baseline="0" dirty="0" smtClean="0">
                <a:latin typeface="Arial"/>
              </a:rPr>
              <a:t>Project Description</a:t>
            </a:r>
            <a:r>
              <a:rPr lang="fr-FR" sz="1900" b="1" baseline="0" dirty="0" smtClean="0">
                <a:latin typeface="Arial"/>
              </a:rPr>
              <a:t>: </a:t>
            </a:r>
            <a:r>
              <a:rPr lang="en-US" sz="1900" b="1" baseline="0" dirty="0" smtClean="0">
                <a:latin typeface="Arial"/>
              </a:rPr>
              <a:t>Fair Housing Council of Riverside County, Inc., provides education and home buying assistance to low-income home buyers. Services include First Time Homebuyers Program, counseling workshops, and Foreclosure Prevention Services. CDBG funds will be used for salaries (direct cost), consultant services, space costs, and operating expenses. </a:t>
            </a:r>
          </a:p>
          <a:p>
            <a:pPr marR="0" lvl="0" rtl="0"/>
            <a:endParaRPr lang="en-US" sz="1400" b="1" baseline="0" dirty="0" smtClean="0">
              <a:latin typeface="Arial"/>
            </a:endParaRPr>
          </a:p>
          <a:p>
            <a:pPr marR="0" lvl="0" rtl="0"/>
            <a:r>
              <a:rPr lang="en-US" sz="1900" b="1" baseline="0" dirty="0" smtClean="0">
                <a:latin typeface="Arial"/>
              </a:rPr>
              <a:t>Site Location:  3933 Mission Inn Ave., Riverside, CA 92501</a:t>
            </a:r>
          </a:p>
          <a:p>
            <a:pPr marR="0" lvl="0" rtl="0"/>
            <a:r>
              <a:rPr lang="en-US" sz="1900" b="1" baseline="0" dirty="0" smtClean="0">
                <a:latin typeface="Arial"/>
              </a:rPr>
              <a:t>Benefit:  Low Mod Limited Clientele Income Certification</a:t>
            </a:r>
          </a:p>
          <a:p>
            <a:pPr marR="0" lvl="0" rtl="0"/>
            <a:r>
              <a:rPr lang="en-US" sz="1900" b="1" baseline="0" dirty="0" smtClean="0">
                <a:latin typeface="Arial"/>
              </a:rPr>
              <a:t>Number Served/Annual Units:  100</a:t>
            </a:r>
          </a:p>
          <a:p>
            <a:pPr marR="0" lvl="0" rtl="0"/>
            <a:r>
              <a:rPr lang="en-US" sz="1900" b="1" baseline="0" dirty="0" smtClean="0">
                <a:latin typeface="Arial"/>
              </a:rPr>
              <a:t>570.208 (a)(2)(i)(B)</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pPr marR="0" algn="r" rtl="0"/>
            <a:r>
              <a:rPr lang="en-US" sz="2400" b="1" baseline="0" dirty="0" smtClean="0">
                <a:latin typeface="Arial"/>
              </a:rPr>
              <a:t>P 37</a:t>
            </a:r>
          </a:p>
        </p:txBody>
      </p:sp>
      <p:sp>
        <p:nvSpPr>
          <p:cNvPr id="3" name="Text Placeholder 2"/>
          <p:cNvSpPr>
            <a:spLocks noGrp="1"/>
          </p:cNvSpPr>
          <p:nvPr>
            <p:ph type="body" idx="1"/>
          </p:nvPr>
        </p:nvSpPr>
        <p:spPr>
          <a:xfrm>
            <a:off x="457200" y="685800"/>
            <a:ext cx="8229600" cy="5562600"/>
          </a:xfrm>
        </p:spPr>
        <p:txBody>
          <a:bodyPr>
            <a:noAutofit/>
          </a:bodyPr>
          <a:lstStyle/>
          <a:p>
            <a:pPr marR="0" lvl="0" rtl="0"/>
            <a:r>
              <a:rPr lang="en-US" sz="1900" b="1" baseline="0" dirty="0" smtClean="0">
                <a:latin typeface="Arial"/>
              </a:rPr>
              <a:t>Project:	Fair Housing (anti-discrimination) and 				Landlord/Tenant Counseling			</a:t>
            </a:r>
          </a:p>
          <a:p>
            <a:pPr marR="0" lvl="0" rtl="0"/>
            <a:r>
              <a:rPr lang="en-US" sz="1900" b="1" baseline="0" dirty="0" smtClean="0">
                <a:latin typeface="Arial"/>
              </a:rPr>
              <a:t>Eligibility	Public Facilities	570.201 (c)	03</a:t>
            </a:r>
          </a:p>
          <a:p>
            <a:pPr marR="0" lvl="0" rtl="0"/>
            <a:r>
              <a:rPr lang="en-US" sz="1900" b="1" baseline="0" dirty="0" smtClean="0">
                <a:latin typeface="Arial"/>
              </a:rPr>
              <a:t>Sponsor:	Fair Housing Council of Riverside County, Inc.</a:t>
            </a:r>
          </a:p>
          <a:p>
            <a:pPr marR="0" lvl="0" rtl="0"/>
            <a:r>
              <a:rPr lang="en-US" sz="1900" b="1" baseline="0" dirty="0" smtClean="0">
                <a:latin typeface="Arial"/>
              </a:rPr>
              <a:t>Address:	P.O. Box 1068, Riverside, CA  92501</a:t>
            </a:r>
          </a:p>
          <a:p>
            <a:pPr marR="0" lvl="0" rtl="0"/>
            <a:endParaRPr lang="en-US" sz="1400" b="1" baseline="0" dirty="0" smtClean="0">
              <a:latin typeface="Arial"/>
            </a:endParaRPr>
          </a:p>
          <a:p>
            <a:pPr marR="0" lvl="0" rtl="0"/>
            <a:r>
              <a:rPr lang="en-US" sz="1900" b="1" baseline="0" dirty="0" smtClean="0">
                <a:latin typeface="Arial"/>
              </a:rPr>
              <a:t>Requested Funding:  $18,675</a:t>
            </a:r>
          </a:p>
          <a:p>
            <a:pPr marR="0" lvl="0" rtl="0"/>
            <a:endParaRPr lang="fr-FR" sz="1400" b="1" baseline="0" dirty="0" smtClean="0">
              <a:latin typeface="Arial"/>
            </a:endParaRPr>
          </a:p>
          <a:p>
            <a:pPr marR="0" lvl="0" rtl="0"/>
            <a:r>
              <a:rPr lang="fr-FR" sz="1900" b="1" u="sng" baseline="0" dirty="0" smtClean="0">
                <a:latin typeface="Arial"/>
              </a:rPr>
              <a:t>Project Description</a:t>
            </a:r>
            <a:r>
              <a:rPr lang="fr-FR" sz="1900" b="1" baseline="0" dirty="0" smtClean="0">
                <a:latin typeface="Arial"/>
              </a:rPr>
              <a:t>: </a:t>
            </a:r>
            <a:r>
              <a:rPr lang="en-US" sz="1900" b="1" baseline="0" dirty="0" smtClean="0">
                <a:latin typeface="Arial"/>
              </a:rPr>
              <a:t>The program provides a vital range of no cost fair housing services to eligible clientele throughout Riverside County that are victimized and affected by illegal housing practices.  CDBG funds will be used for facility expenses. expense. </a:t>
            </a:r>
          </a:p>
          <a:p>
            <a:pPr marR="0" lvl="0" rtl="0"/>
            <a:endParaRPr lang="en-US" sz="1900" b="1" baseline="0" dirty="0" smtClean="0">
              <a:latin typeface="Arial"/>
            </a:endParaRPr>
          </a:p>
          <a:p>
            <a:pPr marR="0" lvl="0" rtl="0"/>
            <a:r>
              <a:rPr lang="en-US" sz="1900" b="1" baseline="0" dirty="0" smtClean="0">
                <a:latin typeface="Arial"/>
              </a:rPr>
              <a:t>Site Location:  3933 Mission Inn Ave., Riverside, CA 92501</a:t>
            </a:r>
          </a:p>
          <a:p>
            <a:pPr marR="0" lvl="0" rtl="0"/>
            <a:r>
              <a:rPr lang="en-US" sz="1900" b="1" baseline="0" dirty="0" smtClean="0">
                <a:latin typeface="Arial"/>
              </a:rPr>
              <a:t>Benefit:  Low Mod Limited Clientele Income Certification</a:t>
            </a:r>
          </a:p>
          <a:p>
            <a:pPr marR="0" lvl="0" rtl="0"/>
            <a:r>
              <a:rPr lang="en-US" sz="1900" b="1" baseline="0" dirty="0" smtClean="0">
                <a:latin typeface="Arial"/>
              </a:rPr>
              <a:t>Number Served/Annual Units:  6200</a:t>
            </a:r>
          </a:p>
          <a:p>
            <a:pPr marR="0" lvl="0" rtl="0"/>
            <a:r>
              <a:rPr lang="en-US" sz="1900" b="1" baseline="0" dirty="0" smtClean="0">
                <a:latin typeface="Arial"/>
              </a:rPr>
              <a:t>570.208 (a)(2)(i)(B)</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pPr marR="0" algn="r" rtl="0"/>
            <a:r>
              <a:rPr lang="en-US" sz="2400" b="1" baseline="0" dirty="0" smtClean="0">
                <a:latin typeface="Arial"/>
              </a:rPr>
              <a:t>P 38</a:t>
            </a:r>
          </a:p>
        </p:txBody>
      </p:sp>
      <p:sp>
        <p:nvSpPr>
          <p:cNvPr id="3" name="Text Placeholder 2"/>
          <p:cNvSpPr>
            <a:spLocks noGrp="1"/>
          </p:cNvSpPr>
          <p:nvPr>
            <p:ph type="body" idx="1"/>
          </p:nvPr>
        </p:nvSpPr>
        <p:spPr>
          <a:xfrm>
            <a:off x="457200" y="685800"/>
            <a:ext cx="8229600" cy="5486400"/>
          </a:xfrm>
        </p:spPr>
        <p:txBody>
          <a:bodyPr>
            <a:noAutofit/>
          </a:bodyPr>
          <a:lstStyle/>
          <a:p>
            <a:pPr marR="0" lvl="0" rtl="0"/>
            <a:r>
              <a:rPr lang="en-US" sz="1900" b="1" baseline="0" dirty="0" smtClean="0">
                <a:latin typeface="Arial"/>
              </a:rPr>
              <a:t>Project:	Fair Housing </a:t>
            </a:r>
            <a:r>
              <a:rPr lang="en-US" sz="1900" b="1" dirty="0" smtClean="0">
                <a:latin typeface="Arial"/>
              </a:rPr>
              <a:t>Program Administration</a:t>
            </a:r>
            <a:r>
              <a:rPr lang="en-US" sz="1900" b="1" baseline="0" dirty="0" smtClean="0">
                <a:latin typeface="Arial"/>
              </a:rPr>
              <a:t>		</a:t>
            </a:r>
          </a:p>
          <a:p>
            <a:pPr marR="0" lvl="0" rtl="0"/>
            <a:r>
              <a:rPr lang="en-US" sz="1900" b="1" baseline="0" dirty="0" smtClean="0">
                <a:latin typeface="Arial"/>
              </a:rPr>
              <a:t>Eligibility	Fair Housing Activities-Admin	570.206	21D</a:t>
            </a:r>
          </a:p>
          <a:p>
            <a:pPr marR="0" lvl="0" rtl="0"/>
            <a:r>
              <a:rPr lang="en-US" sz="1900" b="1" baseline="0" dirty="0" smtClean="0">
                <a:latin typeface="Arial"/>
              </a:rPr>
              <a:t>Sponsor:	Fair Housing Council of Riverside County, Inc.</a:t>
            </a:r>
          </a:p>
          <a:p>
            <a:pPr marR="0" lvl="0" rtl="0"/>
            <a:r>
              <a:rPr lang="en-US" sz="1900" b="1" baseline="0" dirty="0" smtClean="0">
                <a:latin typeface="Arial"/>
              </a:rPr>
              <a:t>Address:	P.O. Box 1068, Riverside, CA  92501</a:t>
            </a:r>
          </a:p>
          <a:p>
            <a:pPr marR="0" lvl="0" rtl="0"/>
            <a:endParaRPr lang="en-US" sz="1600" b="1" baseline="0" dirty="0" smtClean="0">
              <a:latin typeface="Arial"/>
            </a:endParaRPr>
          </a:p>
          <a:p>
            <a:pPr marR="0" lvl="0" rtl="0"/>
            <a:r>
              <a:rPr lang="en-US" sz="1900" b="1" baseline="0" dirty="0" smtClean="0">
                <a:latin typeface="Arial"/>
              </a:rPr>
              <a:t>Requested Funding:  $111,555</a:t>
            </a:r>
          </a:p>
          <a:p>
            <a:pPr marR="0" lvl="0" rtl="0"/>
            <a:endParaRPr lang="fr-FR" sz="1600" b="1" baseline="0" dirty="0" smtClean="0">
              <a:latin typeface="Arial"/>
            </a:endParaRPr>
          </a:p>
          <a:p>
            <a:pPr marR="0" lvl="0" rtl="0"/>
            <a:r>
              <a:rPr lang="fr-FR" sz="1900" b="1" u="sng" baseline="0" dirty="0" smtClean="0">
                <a:latin typeface="Arial"/>
              </a:rPr>
              <a:t>Project Description</a:t>
            </a:r>
            <a:r>
              <a:rPr lang="fr-FR" sz="1900" b="1" baseline="0" dirty="0" smtClean="0">
                <a:latin typeface="Arial"/>
              </a:rPr>
              <a:t>: </a:t>
            </a:r>
            <a:r>
              <a:rPr lang="en-US" sz="1900" b="1" baseline="0" dirty="0" smtClean="0">
                <a:latin typeface="Arial"/>
              </a:rPr>
              <a:t>The program provides a vital range of no cost fair housing services to eligible clientele throughout Riverside County that are victimized and affected by illegal housing practices. CDBG funds will be used for administrative costs to promote open, inclusive, and cooperative community living. </a:t>
            </a:r>
          </a:p>
          <a:p>
            <a:pPr marR="0" lvl="0" rtl="0"/>
            <a:endParaRPr lang="en-US" sz="1600" b="1" baseline="0" dirty="0" smtClean="0">
              <a:latin typeface="Arial"/>
            </a:endParaRPr>
          </a:p>
          <a:p>
            <a:pPr marR="0" lvl="0" rtl="0"/>
            <a:r>
              <a:rPr lang="en-US" sz="1900" b="1" baseline="0" dirty="0" smtClean="0">
                <a:latin typeface="Arial"/>
              </a:rPr>
              <a:t>Site Location:  3933 Mission Inn Ave., Riverside, CA 92501</a:t>
            </a:r>
          </a:p>
          <a:p>
            <a:pPr marR="0" lvl="0" rtl="0"/>
            <a:r>
              <a:rPr lang="en-US" sz="1900" b="1" baseline="0" dirty="0" smtClean="0">
                <a:latin typeface="Arial"/>
              </a:rPr>
              <a:t>Benefit:  </a:t>
            </a:r>
          </a:p>
          <a:p>
            <a:pPr marR="0" lvl="0" rtl="0"/>
            <a:r>
              <a:rPr lang="en-US" sz="1900" b="1" baseline="0" dirty="0" smtClean="0">
                <a:latin typeface="Arial"/>
              </a:rPr>
              <a:t>Number Served/Annual Units:  </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pPr marR="0" algn="r" rtl="0"/>
            <a:r>
              <a:rPr lang="en-US" sz="2400" b="1" baseline="0" dirty="0" smtClean="0">
                <a:latin typeface="Arial"/>
              </a:rPr>
              <a:t>P 39</a:t>
            </a:r>
          </a:p>
        </p:txBody>
      </p:sp>
      <p:sp>
        <p:nvSpPr>
          <p:cNvPr id="3" name="Text Placeholder 2"/>
          <p:cNvSpPr>
            <a:spLocks noGrp="1"/>
          </p:cNvSpPr>
          <p:nvPr>
            <p:ph type="body" idx="1"/>
          </p:nvPr>
        </p:nvSpPr>
        <p:spPr>
          <a:xfrm>
            <a:off x="457200" y="685800"/>
            <a:ext cx="8229600" cy="5715000"/>
          </a:xfrm>
        </p:spPr>
        <p:txBody>
          <a:bodyPr>
            <a:noAutofit/>
          </a:bodyPr>
          <a:lstStyle/>
          <a:p>
            <a:pPr marR="0" lvl="0" rtl="0"/>
            <a:r>
              <a:rPr lang="en-US" sz="1900" b="1" baseline="0" dirty="0" smtClean="0">
                <a:latin typeface="Arial"/>
              </a:rPr>
              <a:t>Project:	Fair Housing (anti-discrimination) and 				Landlord/Tenant Counseling			</a:t>
            </a:r>
          </a:p>
          <a:p>
            <a:pPr marR="0" lvl="0" rtl="0"/>
            <a:r>
              <a:rPr lang="en-US" sz="1900" b="1" baseline="0" dirty="0" smtClean="0">
                <a:latin typeface="Arial"/>
              </a:rPr>
              <a:t>Eligibility	Public Services	570.201 (e)	05J</a:t>
            </a:r>
          </a:p>
          <a:p>
            <a:pPr marR="0" lvl="0" rtl="0"/>
            <a:r>
              <a:rPr lang="en-US" sz="1900" b="1" baseline="0" dirty="0" smtClean="0">
                <a:latin typeface="Arial"/>
              </a:rPr>
              <a:t>Sponsor:	Fair Housing Council of Riverside County, Inc.</a:t>
            </a:r>
          </a:p>
          <a:p>
            <a:pPr marR="0" lvl="0" rtl="0"/>
            <a:r>
              <a:rPr lang="en-US" sz="1900" b="1" baseline="0" dirty="0" smtClean="0">
                <a:latin typeface="Arial"/>
              </a:rPr>
              <a:t>Address:	P.O. Box 1068, Riverside, CA  92501</a:t>
            </a:r>
          </a:p>
          <a:p>
            <a:pPr marR="0" lvl="0" rtl="0"/>
            <a:endParaRPr lang="en-US" sz="1400" b="1" baseline="0" dirty="0" smtClean="0">
              <a:latin typeface="Arial"/>
            </a:endParaRPr>
          </a:p>
          <a:p>
            <a:pPr marR="0" lvl="0" rtl="0"/>
            <a:r>
              <a:rPr lang="en-US" sz="1900" b="1" baseline="0" dirty="0" smtClean="0">
                <a:latin typeface="Arial"/>
              </a:rPr>
              <a:t>Requested Funding:  $111,555</a:t>
            </a:r>
          </a:p>
          <a:p>
            <a:pPr marR="0" lvl="0" rtl="0"/>
            <a:endParaRPr lang="fr-FR" sz="1400" b="1" baseline="0" dirty="0" smtClean="0">
              <a:latin typeface="Arial"/>
            </a:endParaRPr>
          </a:p>
          <a:p>
            <a:pPr marR="0" lvl="0" rtl="0"/>
            <a:r>
              <a:rPr lang="fr-FR" sz="1900" b="1" u="sng" baseline="0" dirty="0" smtClean="0">
                <a:latin typeface="Arial"/>
              </a:rPr>
              <a:t>Project Description</a:t>
            </a:r>
            <a:r>
              <a:rPr lang="fr-FR" sz="1900" b="1" baseline="0" dirty="0" smtClean="0">
                <a:latin typeface="Arial"/>
              </a:rPr>
              <a:t>: </a:t>
            </a:r>
            <a:r>
              <a:rPr lang="en-US" sz="1900" b="1" baseline="0" dirty="0" smtClean="0">
                <a:latin typeface="Arial"/>
              </a:rPr>
              <a:t>The program provides a vital range of no cost fair housing services to eligible clientele throughout Riverside County that are victimized and affected by illegal housing practices. CDBG funds will be used for costs associated</a:t>
            </a:r>
            <a:r>
              <a:rPr lang="en-US" sz="1900" b="1" dirty="0" smtClean="0">
                <a:latin typeface="Arial"/>
              </a:rPr>
              <a:t> with promoting</a:t>
            </a:r>
            <a:r>
              <a:rPr lang="en-US" sz="1900" b="1" baseline="0" dirty="0" smtClean="0">
                <a:latin typeface="Arial"/>
              </a:rPr>
              <a:t> open, inclusive, and cooperative community living. </a:t>
            </a:r>
          </a:p>
          <a:p>
            <a:pPr marR="0" lvl="0" rtl="0"/>
            <a:endParaRPr lang="en-US" sz="1400" b="1" baseline="0" dirty="0" smtClean="0">
              <a:latin typeface="Arial"/>
            </a:endParaRPr>
          </a:p>
          <a:p>
            <a:pPr marR="0" lvl="0" rtl="0"/>
            <a:r>
              <a:rPr lang="en-US" sz="1900" b="1" baseline="0" dirty="0" smtClean="0">
                <a:latin typeface="Arial"/>
              </a:rPr>
              <a:t>Site Location:  3933 Mission Inn Ave., Riverside, CA 92501</a:t>
            </a:r>
          </a:p>
          <a:p>
            <a:pPr marR="0" lvl="0" rtl="0"/>
            <a:r>
              <a:rPr lang="en-US" sz="1900" b="1" baseline="0" dirty="0" smtClean="0">
                <a:latin typeface="Arial"/>
              </a:rPr>
              <a:t>Benefit:  Low Mod Limited Clientele Income Certification</a:t>
            </a:r>
          </a:p>
          <a:p>
            <a:pPr marR="0" lvl="0" rtl="0"/>
            <a:r>
              <a:rPr lang="en-US" sz="1900" b="1" baseline="0" dirty="0" smtClean="0">
                <a:latin typeface="Arial"/>
              </a:rPr>
              <a:t>Number Served/Annual Units:  6200</a:t>
            </a:r>
          </a:p>
          <a:p>
            <a:pPr marR="0" lvl="0" rtl="0"/>
            <a:r>
              <a:rPr lang="en-US" sz="1900" b="1" baseline="0" dirty="0" smtClean="0">
                <a:latin typeface="Arial"/>
              </a:rPr>
              <a:t>570.208 (a)(2)(i)(B)</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4</a:t>
            </a:r>
          </a:p>
        </p:txBody>
      </p:sp>
      <p:sp>
        <p:nvSpPr>
          <p:cNvPr id="3" name="Text Placeholder 2"/>
          <p:cNvSpPr>
            <a:spLocks noGrp="1"/>
          </p:cNvSpPr>
          <p:nvPr>
            <p:ph type="body" idx="1"/>
          </p:nvPr>
        </p:nvSpPr>
        <p:spPr>
          <a:xfrm>
            <a:off x="457200" y="685800"/>
            <a:ext cx="8229600" cy="5562600"/>
          </a:xfrm>
        </p:spPr>
        <p:txBody>
          <a:bodyPr>
            <a:normAutofit fontScale="62500" lnSpcReduction="20000"/>
          </a:bodyPr>
          <a:lstStyle/>
          <a:p>
            <a:pPr marR="0" lvl="0" rtl="0"/>
            <a:r>
              <a:rPr lang="en-US" b="1" baseline="0" dirty="0" smtClean="0">
                <a:latin typeface="Arial"/>
              </a:rPr>
              <a:t>Project:	Whiteside Manor Men's Residential Treatment  			Program				</a:t>
            </a:r>
          </a:p>
          <a:p>
            <a:pPr marR="0" lvl="0" rtl="0"/>
            <a:r>
              <a:rPr lang="en-US" b="1" baseline="0" dirty="0" smtClean="0">
                <a:latin typeface="Arial"/>
              </a:rPr>
              <a:t>Eligibility	Public Services	570.201 (e)	03T</a:t>
            </a:r>
          </a:p>
          <a:p>
            <a:pPr marR="0" lvl="0" rtl="0"/>
            <a:r>
              <a:rPr lang="en-US" b="1" baseline="0" dirty="0" smtClean="0">
                <a:latin typeface="Arial"/>
              </a:rPr>
              <a:t>Sponsor:	Whiteside Manor, Inc.</a:t>
            </a:r>
          </a:p>
          <a:p>
            <a:pPr marR="0" lvl="0" rtl="0"/>
            <a:r>
              <a:rPr lang="en-US" b="1" baseline="0" dirty="0" smtClean="0">
                <a:latin typeface="Arial"/>
              </a:rPr>
              <a:t>Address:	2743 Orange Street, Riverside, CA  92501</a:t>
            </a:r>
          </a:p>
          <a:p>
            <a:pPr marR="0" lvl="0" rtl="0"/>
            <a:endParaRPr lang="en-US" b="1" baseline="0" dirty="0" smtClean="0">
              <a:latin typeface="Arial"/>
            </a:endParaRPr>
          </a:p>
          <a:p>
            <a:pPr marR="0" lvl="0" rtl="0"/>
            <a:r>
              <a:rPr lang="en-US" b="1" baseline="0" dirty="0" smtClean="0">
                <a:latin typeface="Arial"/>
              </a:rPr>
              <a:t>Requested Funding:  $130,000</a:t>
            </a:r>
          </a:p>
          <a:p>
            <a:pPr marR="0" lvl="0" rtl="0"/>
            <a:endParaRPr lang="en-US" b="1" baseline="0" dirty="0" smtClean="0">
              <a:latin typeface="Arial"/>
            </a:endParaRPr>
          </a:p>
          <a:p>
            <a:pPr marR="0" lvl="0" rtl="0"/>
            <a:r>
              <a:rPr lang="fr-FR" b="1" u="sng" baseline="0" dirty="0" smtClean="0">
                <a:latin typeface="Arial"/>
              </a:rPr>
              <a:t>Project Description</a:t>
            </a:r>
            <a:r>
              <a:rPr lang="fr-FR" b="1" baseline="0" dirty="0" smtClean="0">
                <a:latin typeface="Arial"/>
              </a:rPr>
              <a:t>: </a:t>
            </a:r>
            <a:r>
              <a:rPr lang="en-US" b="1" baseline="0" dirty="0" smtClean="0">
                <a:latin typeface="Arial"/>
              </a:rPr>
              <a:t>Whiteside Manor provides a transitional living and supportive service program for men and women suffering from mental illness and substance abuse. CDBG funds will be used for professional staff salaries including counselors and case </a:t>
            </a:r>
            <a:r>
              <a:rPr lang="en-US" b="1" baseline="0" dirty="0" smtClean="0">
                <a:latin typeface="Arial"/>
              </a:rPr>
              <a:t>managers (direct</a:t>
            </a:r>
            <a:r>
              <a:rPr lang="en-US" b="1" dirty="0" smtClean="0">
                <a:latin typeface="Arial"/>
              </a:rPr>
              <a:t> cost)</a:t>
            </a:r>
            <a:r>
              <a:rPr lang="en-US" b="1" baseline="0" dirty="0" smtClean="0">
                <a:latin typeface="Arial"/>
              </a:rPr>
              <a:t>, </a:t>
            </a:r>
            <a:r>
              <a:rPr lang="en-US" b="1" baseline="0" dirty="0" smtClean="0">
                <a:latin typeface="Arial"/>
              </a:rPr>
              <a:t>food, </a:t>
            </a:r>
            <a:r>
              <a:rPr lang="en-US" b="1" baseline="0" dirty="0" smtClean="0">
                <a:latin typeface="Arial"/>
              </a:rPr>
              <a:t>maintenance/operating costs, </a:t>
            </a:r>
            <a:r>
              <a:rPr lang="en-US" b="1" baseline="0" dirty="0" smtClean="0">
                <a:latin typeface="Arial"/>
              </a:rPr>
              <a:t>and consumable supplies. </a:t>
            </a:r>
          </a:p>
          <a:p>
            <a:pPr marR="0" lvl="0" rtl="0"/>
            <a:endParaRPr lang="en-US" b="1" baseline="0" dirty="0" smtClean="0">
              <a:latin typeface="Arial"/>
            </a:endParaRPr>
          </a:p>
          <a:p>
            <a:pPr marR="0" lvl="0" rtl="0"/>
            <a:r>
              <a:rPr lang="en-US" b="1" baseline="0" dirty="0" smtClean="0">
                <a:latin typeface="Arial"/>
              </a:rPr>
              <a:t>Site Location:  2743 Orange Street, Riverside, CA 92501</a:t>
            </a:r>
          </a:p>
          <a:p>
            <a:pPr marR="0" lvl="0" rtl="0"/>
            <a:r>
              <a:rPr lang="en-US" b="1" baseline="0" dirty="0" smtClean="0">
                <a:latin typeface="Arial"/>
              </a:rPr>
              <a:t>Benefit:  Low Mod Limited Clientele Income Certification</a:t>
            </a:r>
          </a:p>
          <a:p>
            <a:pPr marR="0" lvl="0" rtl="0"/>
            <a:r>
              <a:rPr lang="en-US" b="1" baseline="0" dirty="0" smtClean="0">
                <a:latin typeface="Arial"/>
              </a:rPr>
              <a:t>Number Served/Annual Units:  540</a:t>
            </a:r>
          </a:p>
          <a:p>
            <a:pPr marR="0" lvl="0" rtl="0"/>
            <a:r>
              <a:rPr lang="en-US" b="1" baseline="0" dirty="0" smtClean="0">
                <a:latin typeface="Arial"/>
              </a:rPr>
              <a:t>570.208 (a)(2)(i)(B)</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Text Placeholder 2"/>
          <p:cNvSpPr>
            <a:spLocks noGrp="1"/>
          </p:cNvSpPr>
          <p:nvPr>
            <p:ph type="body" idx="1"/>
          </p:nvPr>
        </p:nvSpPr>
        <p:spPr/>
        <p:txBody>
          <a:bodyPr/>
          <a:lstStyle/>
          <a:p>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Text Placeholder 2"/>
          <p:cNvSpPr>
            <a:spLocks noGrp="1"/>
          </p:cNvSpPr>
          <p:nvPr>
            <p:ph type="body" idx="1"/>
          </p:nvPr>
        </p:nvSpPr>
        <p:spPr/>
        <p:txBody>
          <a:bodyPr/>
          <a:lstStyle/>
          <a:p>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Text Placeholder 2"/>
          <p:cNvSpPr>
            <a:spLocks noGrp="1"/>
          </p:cNvSpPr>
          <p:nvPr>
            <p:ph type="body" idx="1"/>
          </p:nvPr>
        </p:nvSpPr>
        <p:spPr/>
        <p:txBody>
          <a:bodyPr/>
          <a:lstStyle/>
          <a:p>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43</a:t>
            </a:r>
          </a:p>
        </p:txBody>
      </p:sp>
      <p:sp>
        <p:nvSpPr>
          <p:cNvPr id="3" name="Text Placeholder 2"/>
          <p:cNvSpPr>
            <a:spLocks noGrp="1"/>
          </p:cNvSpPr>
          <p:nvPr>
            <p:ph type="body" idx="1"/>
          </p:nvPr>
        </p:nvSpPr>
        <p:spPr>
          <a:xfrm>
            <a:off x="457200" y="685800"/>
            <a:ext cx="8229600" cy="5791200"/>
          </a:xfrm>
        </p:spPr>
        <p:txBody>
          <a:bodyPr>
            <a:noAutofit/>
          </a:bodyPr>
          <a:lstStyle/>
          <a:p>
            <a:pPr marR="0" lvl="0" rtl="0"/>
            <a:r>
              <a:rPr lang="en-US" sz="1900" b="1" baseline="0" dirty="0" smtClean="0">
                <a:latin typeface="Arial"/>
              </a:rPr>
              <a:t>Project:	Nature School Summer Program		</a:t>
            </a:r>
          </a:p>
          <a:p>
            <a:pPr marR="0" lvl="0" rtl="0"/>
            <a:r>
              <a:rPr lang="en-US" sz="1900" b="1" baseline="0" dirty="0" smtClean="0">
                <a:latin typeface="Arial"/>
              </a:rPr>
              <a:t>Eligibility	Public Services	570.201 (e)	05L</a:t>
            </a:r>
          </a:p>
          <a:p>
            <a:pPr marR="0" lvl="0" rtl="0"/>
            <a:r>
              <a:rPr lang="en-US" sz="1900" b="1" baseline="0" dirty="0" smtClean="0">
                <a:latin typeface="Arial"/>
              </a:rPr>
              <a:t>Sponsor:	Jurupa Mountains Cultural Center dba Jurupa 			Mountains Discovery Center</a:t>
            </a:r>
          </a:p>
          <a:p>
            <a:pPr marR="0" lvl="0" rtl="0"/>
            <a:r>
              <a:rPr lang="en-US" sz="1900" b="1" baseline="0" dirty="0" smtClean="0">
                <a:latin typeface="Arial"/>
              </a:rPr>
              <a:t>Address:	7621 Granite Hill Drive, Riverside, CA  92509</a:t>
            </a:r>
          </a:p>
          <a:p>
            <a:pPr marR="0" lvl="0" rtl="0"/>
            <a:endParaRPr lang="en-US" sz="1900" b="1" baseline="0" dirty="0" smtClean="0">
              <a:latin typeface="Arial"/>
            </a:endParaRPr>
          </a:p>
          <a:p>
            <a:pPr marR="0" lvl="0" rtl="0"/>
            <a:r>
              <a:rPr lang="en-US" sz="1900" b="1" baseline="0" dirty="0" smtClean="0">
                <a:latin typeface="Arial"/>
              </a:rPr>
              <a:t>Requested Funding:  $10,000</a:t>
            </a:r>
          </a:p>
          <a:p>
            <a:pPr marR="0" lvl="0" rtl="0"/>
            <a:endParaRPr lang="fr-FR" sz="1900" b="1" baseline="0" dirty="0" smtClean="0">
              <a:latin typeface="Arial"/>
            </a:endParaRPr>
          </a:p>
          <a:p>
            <a:pPr marR="0" lvl="0" rtl="0"/>
            <a:r>
              <a:rPr lang="fr-FR" sz="1900" b="1" u="sng" baseline="0" dirty="0" smtClean="0">
                <a:latin typeface="Arial"/>
              </a:rPr>
              <a:t>Project Description</a:t>
            </a:r>
            <a:r>
              <a:rPr lang="fr-FR" sz="1900" b="1" baseline="0" dirty="0" smtClean="0">
                <a:latin typeface="Arial"/>
              </a:rPr>
              <a:t>: </a:t>
            </a:r>
            <a:r>
              <a:rPr lang="en-US" sz="1900" b="1" baseline="0" dirty="0" smtClean="0">
                <a:latin typeface="Arial"/>
              </a:rPr>
              <a:t>The center provides a five-week Summer Nature School Program which includes hands-on Earth Science Education for children ages six to twelve. CDBG funds will be used for operational expenses.  </a:t>
            </a:r>
          </a:p>
          <a:p>
            <a:pPr marR="0" lvl="0" rtl="0"/>
            <a:endParaRPr lang="en-US" sz="1900" b="1" baseline="0" dirty="0" smtClean="0">
              <a:latin typeface="Arial"/>
            </a:endParaRPr>
          </a:p>
          <a:p>
            <a:pPr marR="0" lvl="0" rtl="0"/>
            <a:r>
              <a:rPr lang="en-US" sz="1900" b="1" baseline="0" dirty="0" smtClean="0">
                <a:latin typeface="Arial"/>
              </a:rPr>
              <a:t>Site Location:  7621 Granite Hill Drive, Riverside, CA 92509</a:t>
            </a:r>
          </a:p>
          <a:p>
            <a:pPr marR="0" lvl="0" rtl="0"/>
            <a:r>
              <a:rPr lang="en-US" sz="1900" b="1" baseline="0" dirty="0" smtClean="0">
                <a:latin typeface="Arial"/>
              </a:rPr>
              <a:t>Benefit:  Low Mod Limited Clientele Income Certification</a:t>
            </a:r>
          </a:p>
          <a:p>
            <a:pPr marR="0" lvl="0" rtl="0"/>
            <a:r>
              <a:rPr lang="en-US" sz="1900" b="1" baseline="0" dirty="0" smtClean="0">
                <a:latin typeface="Arial"/>
              </a:rPr>
              <a:t>Number Served/Annual Units:  100</a:t>
            </a:r>
          </a:p>
          <a:p>
            <a:pPr marR="0" lvl="0" rtl="0"/>
            <a:r>
              <a:rPr lang="en-US" sz="1900" b="1" baseline="0" dirty="0" smtClean="0">
                <a:latin typeface="Arial"/>
              </a:rPr>
              <a:t>570.208 (a)(2)(i)(B)</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44</a:t>
            </a:r>
          </a:p>
        </p:txBody>
      </p:sp>
      <p:sp>
        <p:nvSpPr>
          <p:cNvPr id="3" name="Text Placeholder 2"/>
          <p:cNvSpPr>
            <a:spLocks noGrp="1"/>
          </p:cNvSpPr>
          <p:nvPr>
            <p:ph type="body" idx="1"/>
          </p:nvPr>
        </p:nvSpPr>
        <p:spPr>
          <a:xfrm>
            <a:off x="457200" y="762000"/>
            <a:ext cx="8229600" cy="5715000"/>
          </a:xfrm>
        </p:spPr>
        <p:txBody>
          <a:bodyPr>
            <a:noAutofit/>
          </a:bodyPr>
          <a:lstStyle/>
          <a:p>
            <a:pPr marR="0" lvl="0" rtl="0"/>
            <a:r>
              <a:rPr lang="en-US" sz="1900" b="1" baseline="0" dirty="0" smtClean="0">
                <a:latin typeface="Arial"/>
              </a:rPr>
              <a:t>Project:	Soroptimist House of Hope, Substance Abuse 			Program</a:t>
            </a:r>
          </a:p>
          <a:p>
            <a:pPr marR="0" lvl="0" rtl="0"/>
            <a:r>
              <a:rPr lang="en-US" sz="1900" b="1" baseline="0" dirty="0" smtClean="0">
                <a:latin typeface="Arial"/>
              </a:rPr>
              <a:t>Eligibility	Public Services	570.201 (e)	05F</a:t>
            </a:r>
          </a:p>
          <a:p>
            <a:pPr marR="0" lvl="0" rtl="0"/>
            <a:r>
              <a:rPr lang="en-US" sz="1900" b="1" baseline="0" dirty="0" smtClean="0">
                <a:latin typeface="Arial"/>
              </a:rPr>
              <a:t>Sponsor:	Soroptimist House of Hope, Inc.</a:t>
            </a:r>
          </a:p>
          <a:p>
            <a:pPr marR="0" lvl="0" rtl="0"/>
            <a:r>
              <a:rPr lang="en-US" sz="1900" b="1" baseline="0" dirty="0" smtClean="0">
                <a:latin typeface="Arial"/>
              </a:rPr>
              <a:t>Address:	628 So. 8th St., Banning, CA  92220</a:t>
            </a:r>
          </a:p>
          <a:p>
            <a:pPr marR="0" lvl="0" rtl="0"/>
            <a:endParaRPr lang="en-US" sz="1400" b="1" baseline="0" dirty="0" smtClean="0">
              <a:latin typeface="Arial"/>
            </a:endParaRPr>
          </a:p>
          <a:p>
            <a:pPr marR="0" lvl="0" rtl="0"/>
            <a:r>
              <a:rPr lang="en-US" sz="1900" b="1" baseline="0" dirty="0" smtClean="0">
                <a:latin typeface="Arial"/>
              </a:rPr>
              <a:t>Requested Funding:  $24,000</a:t>
            </a:r>
          </a:p>
          <a:p>
            <a:pPr marR="0" lvl="0" rtl="0"/>
            <a:endParaRPr lang="fr-FR" sz="1400" b="1" baseline="0" dirty="0" smtClean="0">
              <a:latin typeface="Arial"/>
            </a:endParaRPr>
          </a:p>
          <a:p>
            <a:pPr marR="0" lvl="0" rtl="0"/>
            <a:r>
              <a:rPr lang="fr-FR" sz="1900" b="1" u="sng" baseline="0" dirty="0" smtClean="0">
                <a:latin typeface="Arial"/>
              </a:rPr>
              <a:t>Project Description</a:t>
            </a:r>
            <a:r>
              <a:rPr lang="fr-FR" sz="1900" b="1" baseline="0" dirty="0" smtClean="0">
                <a:latin typeface="Arial"/>
              </a:rPr>
              <a:t>: </a:t>
            </a:r>
            <a:r>
              <a:rPr lang="en-US" sz="1900" b="1" baseline="0" dirty="0" smtClean="0">
                <a:latin typeface="Arial"/>
              </a:rPr>
              <a:t>The Soroptimist House of Hope provides a 90-day, 12-step recovery residential substance abuse treatment program for women in Banning and Desert Hot Springs. CDBG funds will be used for staff salaries (direct cost).  </a:t>
            </a:r>
          </a:p>
          <a:p>
            <a:pPr marR="0" lvl="0" rtl="0"/>
            <a:endParaRPr lang="en-US" sz="1400" b="1" baseline="0" dirty="0" smtClean="0">
              <a:latin typeface="Arial"/>
            </a:endParaRPr>
          </a:p>
          <a:p>
            <a:pPr marR="0" lvl="0" rtl="0"/>
            <a:r>
              <a:rPr lang="en-US" sz="1900" b="1" baseline="0" dirty="0" smtClean="0">
                <a:latin typeface="Arial"/>
              </a:rPr>
              <a:t>Site Location:  628 S. 8th St., Banning, CA 92220 and 13525 			</a:t>
            </a:r>
            <a:r>
              <a:rPr lang="en-US" sz="1900" b="1" dirty="0" smtClean="0">
                <a:latin typeface="Arial"/>
              </a:rPr>
              <a:t>  </a:t>
            </a:r>
            <a:r>
              <a:rPr lang="en-US" sz="1900" b="1" dirty="0" smtClean="0">
                <a:latin typeface="Arial"/>
              </a:rPr>
              <a:t>   </a:t>
            </a:r>
            <a:r>
              <a:rPr lang="en-US" sz="1900" b="1" baseline="0" dirty="0" err="1" smtClean="0">
                <a:latin typeface="Arial"/>
              </a:rPr>
              <a:t>Cielo</a:t>
            </a:r>
            <a:r>
              <a:rPr lang="en-US" sz="1900" b="1" baseline="0" dirty="0" smtClean="0">
                <a:latin typeface="Arial"/>
              </a:rPr>
              <a:t> </a:t>
            </a:r>
            <a:r>
              <a:rPr lang="en-US" sz="1900" b="1" baseline="0" dirty="0" smtClean="0">
                <a:latin typeface="Arial"/>
              </a:rPr>
              <a:t>Azul Way, Desert Hot Springs, CA 92240</a:t>
            </a:r>
          </a:p>
          <a:p>
            <a:pPr marR="0" lvl="0" rtl="0"/>
            <a:r>
              <a:rPr lang="en-US" sz="1900" b="1" baseline="0" dirty="0" smtClean="0">
                <a:latin typeface="Arial"/>
              </a:rPr>
              <a:t>Benefit:  Low Mod Limited Clientele Income Certification</a:t>
            </a:r>
          </a:p>
          <a:p>
            <a:pPr marR="0" lvl="0" rtl="0"/>
            <a:r>
              <a:rPr lang="en-US" sz="1900" b="1" baseline="0" dirty="0" smtClean="0">
                <a:latin typeface="Arial"/>
              </a:rPr>
              <a:t>Number Served/Annual Units:  8</a:t>
            </a:r>
          </a:p>
          <a:p>
            <a:pPr marR="0" lvl="0" rtl="0"/>
            <a:r>
              <a:rPr lang="en-US" sz="1900" b="1" baseline="0" dirty="0" smtClean="0">
                <a:latin typeface="Arial"/>
              </a:rPr>
              <a:t>570.208 (a)(2)(i)(B)</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45</a:t>
            </a:r>
          </a:p>
        </p:txBody>
      </p:sp>
      <p:sp>
        <p:nvSpPr>
          <p:cNvPr id="3" name="Text Placeholder 2"/>
          <p:cNvSpPr>
            <a:spLocks noGrp="1"/>
          </p:cNvSpPr>
          <p:nvPr>
            <p:ph type="body" idx="1"/>
          </p:nvPr>
        </p:nvSpPr>
        <p:spPr>
          <a:xfrm>
            <a:off x="457200" y="685800"/>
            <a:ext cx="8229600" cy="5943600"/>
          </a:xfrm>
        </p:spPr>
        <p:txBody>
          <a:bodyPr>
            <a:noAutofit/>
          </a:bodyPr>
          <a:lstStyle/>
          <a:p>
            <a:pPr marR="0" lvl="0" rtl="0"/>
            <a:r>
              <a:rPr lang="en-US" sz="1900" b="1" baseline="0" dirty="0" smtClean="0">
                <a:latin typeface="Arial"/>
              </a:rPr>
              <a:t>Project:	Youth Development Services			</a:t>
            </a:r>
          </a:p>
          <a:p>
            <a:pPr marR="0" lvl="0" rtl="0"/>
            <a:r>
              <a:rPr lang="en-US" sz="1900" b="1" baseline="0" dirty="0" smtClean="0">
                <a:latin typeface="Arial"/>
              </a:rPr>
              <a:t>Eligibility	Public Services	570.201 (e)	05D</a:t>
            </a:r>
          </a:p>
          <a:p>
            <a:pPr marR="0" lvl="0" rtl="0"/>
            <a:r>
              <a:rPr lang="en-US" sz="1900" b="1" baseline="0" dirty="0" smtClean="0">
                <a:latin typeface="Arial"/>
              </a:rPr>
              <a:t>Sponsor:	Boys &amp; Girls Clubs of the San Gorgonio Pass</a:t>
            </a:r>
          </a:p>
          <a:p>
            <a:pPr marR="0" lvl="0" rtl="0"/>
            <a:r>
              <a:rPr lang="en-US" sz="1900" b="1" baseline="0" dirty="0" smtClean="0">
                <a:latin typeface="Arial"/>
              </a:rPr>
              <a:t>Address:	P.O. Box 655, Beaumont, CA  92223</a:t>
            </a:r>
          </a:p>
          <a:p>
            <a:pPr marR="0" lvl="0" rtl="0"/>
            <a:endParaRPr lang="en-US" sz="1200" b="1" baseline="0" dirty="0" smtClean="0">
              <a:latin typeface="Arial"/>
            </a:endParaRPr>
          </a:p>
          <a:p>
            <a:pPr marR="0" lvl="0" rtl="0"/>
            <a:r>
              <a:rPr lang="en-US" sz="1900" b="1" baseline="0" dirty="0" smtClean="0">
                <a:latin typeface="Arial"/>
              </a:rPr>
              <a:t>Requested Funding:  $30,000</a:t>
            </a:r>
          </a:p>
          <a:p>
            <a:pPr marR="0" lvl="0" rtl="0"/>
            <a:endParaRPr lang="fr-FR" sz="1200" b="1" baseline="0" dirty="0" smtClean="0">
              <a:latin typeface="Arial"/>
            </a:endParaRPr>
          </a:p>
          <a:p>
            <a:pPr marR="0" lvl="0" rtl="0"/>
            <a:r>
              <a:rPr lang="fr-FR" sz="1900" b="1" u="sng" baseline="0" dirty="0" smtClean="0">
                <a:latin typeface="Arial"/>
              </a:rPr>
              <a:t>Project Description</a:t>
            </a:r>
            <a:r>
              <a:rPr lang="fr-FR" sz="1900" b="1" baseline="0" dirty="0" smtClean="0">
                <a:latin typeface="Arial"/>
              </a:rPr>
              <a:t>: </a:t>
            </a:r>
            <a:r>
              <a:rPr lang="en-US" sz="1900" b="1" baseline="0" dirty="0" smtClean="0">
                <a:latin typeface="Arial"/>
              </a:rPr>
              <a:t>The Boys and Girls Club of the San Gorgonio Pass offers an after-school program to low-income youth in the community. The center offers a teen town club program to provide character building, substance avoidance, and other related activities. CDBG funds will be used for staff salaries (direct cost), program related consumable supplies, transportation of teens, and rental equipment. </a:t>
            </a:r>
          </a:p>
          <a:p>
            <a:pPr marR="0" lvl="0" rtl="0"/>
            <a:endParaRPr lang="en-US" sz="1200" b="1" baseline="0" dirty="0" smtClean="0">
              <a:latin typeface="Arial"/>
            </a:endParaRPr>
          </a:p>
          <a:p>
            <a:pPr marR="0" lvl="0" rtl="0"/>
            <a:r>
              <a:rPr lang="en-US" sz="1900" b="1" baseline="0" dirty="0" smtClean="0">
                <a:latin typeface="Arial"/>
              </a:rPr>
              <a:t>Site Location:  1101 E. George St., Banning, CA 92220</a:t>
            </a:r>
          </a:p>
          <a:p>
            <a:pPr marR="0" lvl="0" rtl="0"/>
            <a:r>
              <a:rPr lang="en-US" sz="1900" b="1" baseline="0" dirty="0" smtClean="0">
                <a:latin typeface="Arial"/>
              </a:rPr>
              <a:t>Benefit:  Low Mod Limited Clientele Income Certification</a:t>
            </a:r>
          </a:p>
          <a:p>
            <a:pPr marR="0" lvl="0" rtl="0"/>
            <a:r>
              <a:rPr lang="en-US" sz="1900" b="1" baseline="0" dirty="0" smtClean="0">
                <a:latin typeface="Arial"/>
              </a:rPr>
              <a:t>Number Served/Annual Units:  100</a:t>
            </a:r>
          </a:p>
          <a:p>
            <a:pPr marR="0" lvl="0" rtl="0"/>
            <a:r>
              <a:rPr lang="en-US" sz="1900" b="1" baseline="0" dirty="0" smtClean="0">
                <a:latin typeface="Arial"/>
              </a:rPr>
              <a:t>570.208 (a)(2)(i)(B)</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46</a:t>
            </a:r>
          </a:p>
        </p:txBody>
      </p:sp>
      <p:sp>
        <p:nvSpPr>
          <p:cNvPr id="3" name="Text Placeholder 2"/>
          <p:cNvSpPr>
            <a:spLocks noGrp="1"/>
          </p:cNvSpPr>
          <p:nvPr>
            <p:ph type="body" idx="1"/>
          </p:nvPr>
        </p:nvSpPr>
        <p:spPr>
          <a:xfrm>
            <a:off x="457200" y="685800"/>
            <a:ext cx="8229600" cy="5440363"/>
          </a:xfrm>
        </p:spPr>
        <p:txBody>
          <a:bodyPr>
            <a:normAutofit/>
          </a:bodyPr>
          <a:lstStyle/>
          <a:p>
            <a:pPr marR="0" lvl="0" rtl="0"/>
            <a:r>
              <a:rPr lang="en-US" sz="1900" b="1" baseline="0" dirty="0" smtClean="0">
                <a:latin typeface="Arial"/>
              </a:rPr>
              <a:t>Project:	Domestic Violence Outreach Services Program</a:t>
            </a:r>
          </a:p>
          <a:p>
            <a:pPr marR="0" lvl="0" rtl="0"/>
            <a:r>
              <a:rPr lang="en-US" sz="1900" b="1" baseline="0" dirty="0" smtClean="0">
                <a:latin typeface="Arial"/>
              </a:rPr>
              <a:t>Eligibility	Public Services	570.201 (e)	05G</a:t>
            </a:r>
          </a:p>
          <a:p>
            <a:pPr marR="0" lvl="0" rtl="0"/>
            <a:r>
              <a:rPr lang="en-US" sz="1900" b="1" baseline="0" dirty="0" smtClean="0">
                <a:latin typeface="Arial"/>
              </a:rPr>
              <a:t>Sponsor:	Alternatives to Domestic Violence (ADV)</a:t>
            </a:r>
          </a:p>
          <a:p>
            <a:pPr marR="0" lvl="0" rtl="0"/>
            <a:r>
              <a:rPr lang="en-US" sz="1900" b="1" baseline="0" dirty="0" smtClean="0">
                <a:latin typeface="Arial"/>
              </a:rPr>
              <a:t>Address:	P.O. Box 910, Riverside, CA  92502</a:t>
            </a:r>
          </a:p>
          <a:p>
            <a:pPr marR="0" lvl="0" rtl="0"/>
            <a:endParaRPr lang="en-US" sz="1900" b="1" baseline="0" dirty="0" smtClean="0">
              <a:latin typeface="Arial"/>
            </a:endParaRPr>
          </a:p>
          <a:p>
            <a:pPr marR="0" lvl="0" rtl="0"/>
            <a:r>
              <a:rPr lang="en-US" sz="1900" b="1" baseline="0" dirty="0" smtClean="0">
                <a:latin typeface="Arial"/>
              </a:rPr>
              <a:t>Requested Funding:  $50,000</a:t>
            </a:r>
          </a:p>
          <a:p>
            <a:pPr marR="0" lvl="0" rtl="0"/>
            <a:endParaRPr lang="fr-FR" sz="1900" b="1" baseline="0" dirty="0" smtClean="0">
              <a:latin typeface="Arial"/>
            </a:endParaRPr>
          </a:p>
          <a:p>
            <a:pPr marR="0" lvl="0" rtl="0"/>
            <a:r>
              <a:rPr lang="fr-FR" sz="1900" b="1" u="sng" baseline="0" dirty="0" smtClean="0">
                <a:latin typeface="Arial"/>
              </a:rPr>
              <a:t>Project Description</a:t>
            </a:r>
            <a:r>
              <a:rPr lang="fr-FR" sz="1900" b="1" baseline="0" dirty="0" smtClean="0">
                <a:latin typeface="Arial"/>
              </a:rPr>
              <a:t>: </a:t>
            </a:r>
            <a:r>
              <a:rPr lang="en-US" sz="1900" b="1" baseline="0" dirty="0" smtClean="0">
                <a:latin typeface="Arial"/>
              </a:rPr>
              <a:t>The program provides victims of domestic violence and their children with counseling, medical care, and social service referrals.  CDBG funds will be used for salaries/benefits (direct cost) and supplies.  </a:t>
            </a:r>
          </a:p>
          <a:p>
            <a:pPr marR="0" lvl="0" rtl="0"/>
            <a:endParaRPr lang="en-US" sz="1900" b="1" baseline="0" dirty="0" smtClean="0">
              <a:latin typeface="Arial"/>
            </a:endParaRPr>
          </a:p>
          <a:p>
            <a:pPr marR="0" lvl="0" rtl="0"/>
            <a:r>
              <a:rPr lang="en-US" sz="1900" b="1" baseline="0" dirty="0" smtClean="0">
                <a:latin typeface="Arial"/>
              </a:rPr>
              <a:t>Site Location:  County-wide</a:t>
            </a:r>
          </a:p>
          <a:p>
            <a:pPr marR="0" lvl="0" rtl="0"/>
            <a:r>
              <a:rPr lang="en-US" sz="1900" b="1" baseline="0" dirty="0" smtClean="0">
                <a:latin typeface="Arial"/>
              </a:rPr>
              <a:t>Benefit:  Low Mod Limited Clientele Presumed</a:t>
            </a:r>
          </a:p>
          <a:p>
            <a:pPr marR="0" lvl="0" rtl="0"/>
            <a:r>
              <a:rPr lang="en-US" sz="1900" b="1" baseline="0" dirty="0" smtClean="0">
                <a:latin typeface="Arial"/>
              </a:rPr>
              <a:t>Number Served/Annual Units:  300</a:t>
            </a:r>
          </a:p>
          <a:p>
            <a:pPr marR="0" lvl="0" rtl="0"/>
            <a:r>
              <a:rPr lang="en-US" sz="1900" b="1" baseline="0" dirty="0" smtClean="0">
                <a:latin typeface="Arial"/>
              </a:rPr>
              <a:t>570.208 (a)(2)(i)(A)</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47</a:t>
            </a:r>
          </a:p>
        </p:txBody>
      </p:sp>
      <p:sp>
        <p:nvSpPr>
          <p:cNvPr id="3" name="Text Placeholder 2"/>
          <p:cNvSpPr>
            <a:spLocks noGrp="1"/>
          </p:cNvSpPr>
          <p:nvPr>
            <p:ph type="body" idx="1"/>
          </p:nvPr>
        </p:nvSpPr>
        <p:spPr>
          <a:xfrm>
            <a:off x="457200" y="685800"/>
            <a:ext cx="8229600" cy="5562600"/>
          </a:xfrm>
        </p:spPr>
        <p:txBody>
          <a:bodyPr>
            <a:noAutofit/>
          </a:bodyPr>
          <a:lstStyle/>
          <a:p>
            <a:pPr marR="0" lvl="0" rtl="0"/>
            <a:r>
              <a:rPr lang="en-US" sz="1900" b="1" baseline="0" dirty="0" smtClean="0">
                <a:latin typeface="Arial"/>
              </a:rPr>
              <a:t>Project:	Jurupa Valley Boxing Club			</a:t>
            </a:r>
          </a:p>
          <a:p>
            <a:pPr marR="0" lvl="0" rtl="0"/>
            <a:r>
              <a:rPr lang="en-US" sz="1900" b="1" baseline="0" dirty="0" smtClean="0">
                <a:latin typeface="Arial"/>
              </a:rPr>
              <a:t>Eligibility	Public Services	570.201 (e)	05</a:t>
            </a:r>
          </a:p>
          <a:p>
            <a:pPr marR="0" lvl="0" rtl="0"/>
            <a:r>
              <a:rPr lang="en-US" sz="1900" b="1" baseline="0" dirty="0" smtClean="0">
                <a:latin typeface="Arial"/>
              </a:rPr>
              <a:t>Sponsor:	Riverside County Regional Park and Open Space 		District</a:t>
            </a:r>
          </a:p>
          <a:p>
            <a:pPr marR="0" lvl="0" rtl="0"/>
            <a:r>
              <a:rPr lang="en-US" sz="1900" b="1" baseline="0" dirty="0" smtClean="0">
                <a:latin typeface="Arial"/>
              </a:rPr>
              <a:t>Address:	4600 Crestmore Rd., Riverside, CA  92509</a:t>
            </a:r>
          </a:p>
          <a:p>
            <a:pPr marR="0" lvl="0" rtl="0"/>
            <a:endParaRPr lang="en-US" sz="1600" b="1" baseline="0" dirty="0" smtClean="0">
              <a:latin typeface="Arial"/>
            </a:endParaRPr>
          </a:p>
          <a:p>
            <a:pPr marR="0" lvl="0" rtl="0"/>
            <a:r>
              <a:rPr lang="en-US" sz="1900" b="1" baseline="0" dirty="0" smtClean="0">
                <a:latin typeface="Arial"/>
              </a:rPr>
              <a:t>Requested Funding:  $50,000</a:t>
            </a:r>
          </a:p>
          <a:p>
            <a:pPr marR="0" lvl="0" rtl="0"/>
            <a:endParaRPr lang="fr-FR" sz="1600" b="1" baseline="0" dirty="0" smtClean="0">
              <a:latin typeface="Arial"/>
            </a:endParaRPr>
          </a:p>
          <a:p>
            <a:pPr marR="0" lvl="0" rtl="0"/>
            <a:r>
              <a:rPr lang="fr-FR" sz="1900" b="1" u="sng" baseline="0" dirty="0" smtClean="0">
                <a:latin typeface="Arial"/>
              </a:rPr>
              <a:t>Project Description</a:t>
            </a:r>
            <a:r>
              <a:rPr lang="fr-FR" sz="1900" b="1" baseline="0" dirty="0" smtClean="0">
                <a:latin typeface="Arial"/>
              </a:rPr>
              <a:t>: </a:t>
            </a:r>
            <a:r>
              <a:rPr lang="en-US" sz="1900" b="1" baseline="0" dirty="0" smtClean="0">
                <a:latin typeface="Arial"/>
              </a:rPr>
              <a:t>The Boxing Club provides an outreach program to eligible students to train and mentor in amateur boxing offering students an alternative to gangs and drugs.  CDBG funds will be used to provide "scholarships" to eligible youth.  </a:t>
            </a:r>
          </a:p>
          <a:p>
            <a:pPr marR="0" lvl="0" rtl="0"/>
            <a:endParaRPr lang="fr-FR" sz="1600" b="1" baseline="0" dirty="0" smtClean="0">
              <a:latin typeface="Arial"/>
            </a:endParaRPr>
          </a:p>
          <a:p>
            <a:pPr marR="0" lvl="0" rtl="0"/>
            <a:r>
              <a:rPr lang="fr-FR" sz="1900" b="1" baseline="0" dirty="0" smtClean="0">
                <a:latin typeface="Arial"/>
              </a:rPr>
              <a:t>Site Location:  5626 Mission Blvd., Riverside, CA 92509</a:t>
            </a:r>
          </a:p>
          <a:p>
            <a:pPr marR="0" lvl="0" rtl="0"/>
            <a:r>
              <a:rPr lang="en-US" sz="1900" b="1" baseline="0" dirty="0" smtClean="0">
                <a:latin typeface="Arial"/>
              </a:rPr>
              <a:t>Benefit:  Low Mod Limited Clientele Income Certification</a:t>
            </a:r>
          </a:p>
          <a:p>
            <a:pPr marR="0" lvl="0" rtl="0"/>
            <a:r>
              <a:rPr lang="en-US" sz="1900" b="1" baseline="0" dirty="0" smtClean="0">
                <a:latin typeface="Arial"/>
              </a:rPr>
              <a:t>Number Served/Annual Units:  125</a:t>
            </a:r>
          </a:p>
          <a:p>
            <a:pPr marR="0" lvl="0" rtl="0"/>
            <a:r>
              <a:rPr lang="en-US" sz="1900" b="1" baseline="0" dirty="0" smtClean="0">
                <a:latin typeface="Arial"/>
              </a:rPr>
              <a:t>570.208 (a)(2)(i)(B)</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48</a:t>
            </a:r>
          </a:p>
        </p:txBody>
      </p:sp>
      <p:sp>
        <p:nvSpPr>
          <p:cNvPr id="3" name="Text Placeholder 2"/>
          <p:cNvSpPr>
            <a:spLocks noGrp="1"/>
          </p:cNvSpPr>
          <p:nvPr>
            <p:ph type="body" idx="1"/>
          </p:nvPr>
        </p:nvSpPr>
        <p:spPr>
          <a:xfrm>
            <a:off x="457200" y="685800"/>
            <a:ext cx="8229600" cy="5562600"/>
          </a:xfrm>
        </p:spPr>
        <p:txBody>
          <a:bodyPr>
            <a:noAutofit/>
          </a:bodyPr>
          <a:lstStyle/>
          <a:p>
            <a:pPr marR="0" lvl="0" rtl="0"/>
            <a:r>
              <a:rPr lang="en-US" sz="1900" b="1" baseline="0" dirty="0" smtClean="0">
                <a:latin typeface="Arial"/>
              </a:rPr>
              <a:t>Project:	Foothill AIDS Program				</a:t>
            </a:r>
          </a:p>
          <a:p>
            <a:pPr marR="0" lvl="0" rtl="0"/>
            <a:r>
              <a:rPr lang="en-US" sz="1900" b="1" baseline="0" dirty="0" smtClean="0">
                <a:latin typeface="Arial"/>
              </a:rPr>
              <a:t>Eligibility	Public Services	570.201 (e)	03T</a:t>
            </a:r>
          </a:p>
          <a:p>
            <a:pPr marR="0" lvl="0" rtl="0"/>
            <a:r>
              <a:rPr lang="en-US" sz="1900" b="1" baseline="0" dirty="0" smtClean="0">
                <a:latin typeface="Arial"/>
              </a:rPr>
              <a:t>Sponsor:	Foothill AIDS Project</a:t>
            </a:r>
          </a:p>
          <a:p>
            <a:pPr marR="0" lvl="0" rtl="0"/>
            <a:r>
              <a:rPr lang="en-US" sz="1900" b="1" baseline="0" dirty="0" smtClean="0">
                <a:latin typeface="Arial"/>
              </a:rPr>
              <a:t>Address:	6833 Indiana Ave., Suite 106, Riverside, CA  92506</a:t>
            </a:r>
          </a:p>
          <a:p>
            <a:pPr marR="0" lvl="0" rtl="0"/>
            <a:endParaRPr lang="en-US" sz="1600" b="1" baseline="0" dirty="0" smtClean="0">
              <a:latin typeface="Arial"/>
            </a:endParaRPr>
          </a:p>
          <a:p>
            <a:pPr marR="0" lvl="0" rtl="0"/>
            <a:r>
              <a:rPr lang="en-US" sz="1900" b="1" baseline="0" dirty="0" smtClean="0">
                <a:latin typeface="Arial"/>
              </a:rPr>
              <a:t>Requested Funding:  $29,000</a:t>
            </a:r>
          </a:p>
          <a:p>
            <a:pPr marR="0" lvl="0" rtl="0"/>
            <a:endParaRPr lang="fr-FR" sz="1600" b="1" baseline="0" dirty="0" smtClean="0">
              <a:latin typeface="Arial"/>
            </a:endParaRPr>
          </a:p>
          <a:p>
            <a:pPr marR="0" lvl="0" rtl="0"/>
            <a:r>
              <a:rPr lang="fr-FR" sz="1900" b="1" u="sng" baseline="0" dirty="0" smtClean="0">
                <a:latin typeface="Arial"/>
              </a:rPr>
              <a:t>Project Description</a:t>
            </a:r>
            <a:r>
              <a:rPr lang="fr-FR" sz="1900" b="1" baseline="0" dirty="0" smtClean="0">
                <a:latin typeface="Arial"/>
              </a:rPr>
              <a:t>: </a:t>
            </a:r>
            <a:r>
              <a:rPr lang="en-US" sz="1900" b="1" baseline="0" dirty="0" smtClean="0">
                <a:latin typeface="Arial"/>
              </a:rPr>
              <a:t>The program will assist clients that have been dually diagnosed with HIV/AIDS and a chronic mental illness, </a:t>
            </a:r>
            <a:r>
              <a:rPr lang="en-US" sz="1900" b="1" dirty="0" smtClean="0">
                <a:latin typeface="Arial"/>
              </a:rPr>
              <a:t>with</a:t>
            </a:r>
            <a:r>
              <a:rPr lang="en-US" sz="1900" b="1" baseline="0" dirty="0" smtClean="0">
                <a:latin typeface="Arial"/>
              </a:rPr>
              <a:t> the intensive support necessary to secure and maintain permanent housing. CDBG funds will be used for salaries (direct cost), supplies, rent, and other program related expenses. </a:t>
            </a:r>
          </a:p>
          <a:p>
            <a:pPr marR="0" lvl="0" rtl="0"/>
            <a:endParaRPr lang="en-US" sz="1600" b="1" baseline="0" dirty="0" smtClean="0">
              <a:latin typeface="Arial"/>
            </a:endParaRPr>
          </a:p>
          <a:p>
            <a:pPr marR="0" lvl="0" rtl="0"/>
            <a:r>
              <a:rPr lang="en-US" sz="1900" b="1" baseline="0" dirty="0" smtClean="0">
                <a:latin typeface="Arial"/>
              </a:rPr>
              <a:t>Site Location:  </a:t>
            </a:r>
            <a:r>
              <a:rPr lang="it-IT" sz="1900" b="1" baseline="0" dirty="0" smtClean="0">
                <a:latin typeface="Arial"/>
              </a:rPr>
              <a:t>6833 Indiana Ave., Suite 106, Riverside, CA 92506</a:t>
            </a:r>
          </a:p>
          <a:p>
            <a:pPr marR="0" lvl="0" rtl="0"/>
            <a:r>
              <a:rPr lang="en-US" sz="1900" b="1" baseline="0" dirty="0" smtClean="0">
                <a:latin typeface="Arial"/>
              </a:rPr>
              <a:t>Benefit:  Low Mod Limited Clientele Presumed</a:t>
            </a:r>
          </a:p>
          <a:p>
            <a:pPr marR="0" lvl="0" rtl="0"/>
            <a:r>
              <a:rPr lang="en-US" sz="1900" b="1" baseline="0" dirty="0" smtClean="0">
                <a:latin typeface="Arial"/>
              </a:rPr>
              <a:t>Number Served/Annual Units:  10</a:t>
            </a:r>
          </a:p>
          <a:p>
            <a:pPr marR="0" lvl="0" rtl="0"/>
            <a:r>
              <a:rPr lang="en-US" sz="1900" b="1" baseline="0" dirty="0" smtClean="0">
                <a:latin typeface="Arial"/>
              </a:rPr>
              <a:t>570.208 (a)(2)(i)(A)</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49</a:t>
            </a:r>
          </a:p>
        </p:txBody>
      </p:sp>
      <p:sp>
        <p:nvSpPr>
          <p:cNvPr id="3" name="Text Placeholder 2"/>
          <p:cNvSpPr>
            <a:spLocks noGrp="1"/>
          </p:cNvSpPr>
          <p:nvPr>
            <p:ph type="body" idx="1"/>
          </p:nvPr>
        </p:nvSpPr>
        <p:spPr>
          <a:xfrm>
            <a:off x="457200" y="685800"/>
            <a:ext cx="8229600" cy="5943600"/>
          </a:xfrm>
        </p:spPr>
        <p:txBody>
          <a:bodyPr>
            <a:noAutofit/>
          </a:bodyPr>
          <a:lstStyle/>
          <a:p>
            <a:pPr marR="0" lvl="0" rtl="0">
              <a:lnSpc>
                <a:spcPct val="120000"/>
              </a:lnSpc>
            </a:pPr>
            <a:r>
              <a:rPr lang="en-US" sz="1800" b="1" baseline="0" dirty="0" smtClean="0">
                <a:latin typeface="Arial"/>
              </a:rPr>
              <a:t>Project:	EXCEED Vocational Training Center Furnishings 			Replacement				</a:t>
            </a:r>
          </a:p>
          <a:p>
            <a:pPr marR="0" lvl="0" rtl="0">
              <a:lnSpc>
                <a:spcPct val="120000"/>
              </a:lnSpc>
            </a:pPr>
            <a:r>
              <a:rPr lang="en-US" sz="1800" b="1" baseline="0" dirty="0" smtClean="0">
                <a:latin typeface="Arial"/>
              </a:rPr>
              <a:t>Eligibility	Public Services	570.201 (e)	05B</a:t>
            </a:r>
          </a:p>
          <a:p>
            <a:pPr marR="0" lvl="0" rtl="0">
              <a:lnSpc>
                <a:spcPct val="120000"/>
              </a:lnSpc>
            </a:pPr>
            <a:r>
              <a:rPr lang="en-US" sz="1800" b="1" baseline="0" dirty="0" smtClean="0">
                <a:latin typeface="Arial"/>
              </a:rPr>
              <a:t>Sponsor:	Valley Resource Center for the Retarded, Inc. dba 			EXCEED</a:t>
            </a:r>
          </a:p>
          <a:p>
            <a:pPr marR="0" lvl="0" rtl="0">
              <a:lnSpc>
                <a:spcPct val="120000"/>
              </a:lnSpc>
            </a:pPr>
            <a:r>
              <a:rPr lang="en-US" sz="1800" b="1" baseline="0" dirty="0" smtClean="0">
                <a:latin typeface="Arial"/>
              </a:rPr>
              <a:t>Address:	1285 N. Santa Fe, Hemet, CA  92543</a:t>
            </a:r>
          </a:p>
          <a:p>
            <a:pPr marR="0" lvl="0" rtl="0">
              <a:lnSpc>
                <a:spcPct val="120000"/>
              </a:lnSpc>
            </a:pPr>
            <a:endParaRPr lang="en-US" sz="1200" b="1" baseline="0" dirty="0" smtClean="0">
              <a:latin typeface="Arial"/>
            </a:endParaRPr>
          </a:p>
          <a:p>
            <a:pPr marR="0" lvl="0" rtl="0">
              <a:lnSpc>
                <a:spcPct val="120000"/>
              </a:lnSpc>
            </a:pPr>
            <a:r>
              <a:rPr lang="en-US" sz="1800" b="1" baseline="0" dirty="0" smtClean="0">
                <a:latin typeface="Arial"/>
              </a:rPr>
              <a:t>Requested Funding:  $24,684</a:t>
            </a:r>
          </a:p>
          <a:p>
            <a:pPr marR="0" lvl="0" rtl="0">
              <a:lnSpc>
                <a:spcPct val="120000"/>
              </a:lnSpc>
            </a:pPr>
            <a:endParaRPr lang="fr-FR" sz="1200" b="1" baseline="0" dirty="0" smtClean="0">
              <a:latin typeface="Arial"/>
            </a:endParaRPr>
          </a:p>
          <a:p>
            <a:pPr marR="0" lvl="0" rtl="0">
              <a:lnSpc>
                <a:spcPct val="120000"/>
              </a:lnSpc>
            </a:pPr>
            <a:r>
              <a:rPr lang="fr-FR" sz="1800" b="1" u="sng" baseline="0" dirty="0" smtClean="0">
                <a:latin typeface="Arial"/>
              </a:rPr>
              <a:t>Project Description</a:t>
            </a:r>
            <a:r>
              <a:rPr lang="fr-FR" sz="1800" b="1" baseline="0" dirty="0" smtClean="0">
                <a:latin typeface="Arial"/>
              </a:rPr>
              <a:t>: </a:t>
            </a:r>
            <a:r>
              <a:rPr lang="en-US" sz="1800" b="1" baseline="0" dirty="0" smtClean="0">
                <a:latin typeface="Arial"/>
              </a:rPr>
              <a:t>The center will to use CDBG funds to purchase 24 workbenches and 72 ergonomic chairs for handicapped clientele at their Perris facility to replace worn and broken existing furniture.  </a:t>
            </a:r>
          </a:p>
          <a:p>
            <a:pPr marR="0" lvl="0" rtl="0">
              <a:lnSpc>
                <a:spcPct val="120000"/>
              </a:lnSpc>
            </a:pPr>
            <a:endParaRPr lang="en-US" sz="1200" b="1" baseline="0" dirty="0" smtClean="0">
              <a:latin typeface="Arial"/>
            </a:endParaRPr>
          </a:p>
          <a:p>
            <a:pPr marR="0" lvl="0" rtl="0">
              <a:lnSpc>
                <a:spcPct val="120000"/>
              </a:lnSpc>
            </a:pPr>
            <a:r>
              <a:rPr lang="en-US" sz="1800" b="1" baseline="0" dirty="0" smtClean="0">
                <a:latin typeface="Arial"/>
              </a:rPr>
              <a:t>Site Location:  2050 Trumble Rd., Perris, CA 92572</a:t>
            </a:r>
          </a:p>
          <a:p>
            <a:pPr marR="0" lvl="0" rtl="0">
              <a:lnSpc>
                <a:spcPct val="120000"/>
              </a:lnSpc>
            </a:pPr>
            <a:r>
              <a:rPr lang="en-US" sz="1800" b="1" baseline="0" dirty="0" smtClean="0">
                <a:latin typeface="Arial"/>
              </a:rPr>
              <a:t>Benefit:  Low Mod Limited Clientele Presumed</a:t>
            </a:r>
          </a:p>
          <a:p>
            <a:pPr marR="0" lvl="0" rtl="0">
              <a:lnSpc>
                <a:spcPct val="120000"/>
              </a:lnSpc>
            </a:pPr>
            <a:r>
              <a:rPr lang="en-US" sz="1800" b="1" baseline="0" dirty="0" smtClean="0">
                <a:latin typeface="Arial"/>
              </a:rPr>
              <a:t>Number Served/Annual Units:  160</a:t>
            </a:r>
          </a:p>
          <a:p>
            <a:pPr marR="0" lvl="0" rtl="0">
              <a:lnSpc>
                <a:spcPct val="120000"/>
              </a:lnSpc>
            </a:pPr>
            <a:r>
              <a:rPr lang="en-US" sz="1800" b="1" baseline="0" dirty="0" smtClean="0">
                <a:latin typeface="Arial"/>
              </a:rPr>
              <a:t>570.208 (a)(2)(i)(A)</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Text Placeholder 2"/>
          <p:cNvSpPr>
            <a:spLocks noGrp="1"/>
          </p:cNvSpPr>
          <p:nvPr>
            <p:ph type="body" idx="1"/>
          </p:nvPr>
        </p:nvSpPr>
        <p:spPr/>
        <p:txBody>
          <a:bodyPr/>
          <a:lstStyle/>
          <a:p>
            <a:endParaRPr 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50</a:t>
            </a:r>
          </a:p>
        </p:txBody>
      </p:sp>
      <p:sp>
        <p:nvSpPr>
          <p:cNvPr id="3" name="Text Placeholder 2"/>
          <p:cNvSpPr>
            <a:spLocks noGrp="1"/>
          </p:cNvSpPr>
          <p:nvPr>
            <p:ph type="body" idx="1"/>
          </p:nvPr>
        </p:nvSpPr>
        <p:spPr>
          <a:xfrm>
            <a:off x="457200" y="685800"/>
            <a:ext cx="8229600" cy="5867400"/>
          </a:xfrm>
        </p:spPr>
        <p:txBody>
          <a:bodyPr>
            <a:noAutofit/>
          </a:bodyPr>
          <a:lstStyle/>
          <a:p>
            <a:pPr marR="0" lvl="0" rtl="0"/>
            <a:r>
              <a:rPr lang="en-US" sz="1800" b="1" baseline="0" dirty="0" smtClean="0">
                <a:latin typeface="Arial"/>
              </a:rPr>
              <a:t>Project:	EXCEED Vocational Training Program		</a:t>
            </a:r>
          </a:p>
          <a:p>
            <a:pPr marR="0" lvl="0" rtl="0"/>
            <a:r>
              <a:rPr lang="en-US" sz="1800" b="1" baseline="0" dirty="0" smtClean="0">
                <a:latin typeface="Arial"/>
              </a:rPr>
              <a:t>Eligibility	Public Services	570.201 (e)	05B</a:t>
            </a:r>
          </a:p>
          <a:p>
            <a:pPr marR="0" lvl="0" rtl="0"/>
            <a:r>
              <a:rPr lang="en-US" sz="1800" b="1" baseline="0" dirty="0" smtClean="0">
                <a:latin typeface="Arial"/>
              </a:rPr>
              <a:t>Sponsor:	Valley Resource Center for the Retarded, Inc. dba 			EXCEED</a:t>
            </a:r>
          </a:p>
          <a:p>
            <a:pPr marR="0" lvl="0" rtl="0"/>
            <a:r>
              <a:rPr lang="en-US" sz="1800" b="1" baseline="0" dirty="0" smtClean="0">
                <a:latin typeface="Arial"/>
              </a:rPr>
              <a:t>Address:	1285 N. Santa Fe, Hemet, CA  92543</a:t>
            </a:r>
          </a:p>
          <a:p>
            <a:pPr marR="0" lvl="0" rtl="0"/>
            <a:endParaRPr lang="en-US" sz="1200" b="1" baseline="0" dirty="0" smtClean="0">
              <a:latin typeface="Arial"/>
            </a:endParaRPr>
          </a:p>
          <a:p>
            <a:pPr marR="0" lvl="0" rtl="0"/>
            <a:r>
              <a:rPr lang="en-US" sz="1800" b="1" baseline="0" dirty="0" smtClean="0">
                <a:latin typeface="Arial"/>
              </a:rPr>
              <a:t>Requested Funding:  $30,000</a:t>
            </a:r>
          </a:p>
          <a:p>
            <a:pPr marR="0" lvl="0" rtl="0"/>
            <a:endParaRPr lang="fr-FR" sz="1200" b="1" baseline="0" dirty="0" smtClean="0">
              <a:latin typeface="Arial"/>
            </a:endParaRPr>
          </a:p>
          <a:p>
            <a:pPr marR="0" lvl="0" rtl="0"/>
            <a:r>
              <a:rPr lang="fr-FR" sz="1800" b="1" u="sng" baseline="0" dirty="0" smtClean="0">
                <a:latin typeface="Arial"/>
              </a:rPr>
              <a:t>Project Description</a:t>
            </a:r>
            <a:r>
              <a:rPr lang="fr-FR" sz="1800" b="1" baseline="0" dirty="0" smtClean="0">
                <a:latin typeface="Arial"/>
              </a:rPr>
              <a:t>: </a:t>
            </a:r>
            <a:r>
              <a:rPr lang="en-US" sz="1800" b="1" baseline="0" dirty="0" smtClean="0">
                <a:latin typeface="Arial"/>
              </a:rPr>
              <a:t>Valley Resource Center provides vocational training </a:t>
            </a:r>
            <a:r>
              <a:rPr lang="en-US" sz="1800" b="1" dirty="0" smtClean="0">
                <a:latin typeface="Arial"/>
              </a:rPr>
              <a:t>at their</a:t>
            </a:r>
            <a:r>
              <a:rPr lang="en-US" sz="1800" b="1" baseline="0" dirty="0" smtClean="0">
                <a:latin typeface="Arial"/>
              </a:rPr>
              <a:t> work activity centers for adults with disabilities that are learning to work and being paid to do "hard-to-automate" handwork. They also provide living skills training and community integration. CDBG funds will be used to pay for utilities at both the Hemet and Perris facilities. </a:t>
            </a:r>
          </a:p>
          <a:p>
            <a:pPr marR="0" lvl="0" rtl="0"/>
            <a:endParaRPr lang="en-US" sz="1200" b="1" baseline="0" dirty="0" smtClean="0">
              <a:latin typeface="Arial"/>
            </a:endParaRPr>
          </a:p>
          <a:p>
            <a:pPr marR="0" lvl="0" rtl="0"/>
            <a:r>
              <a:rPr lang="en-US" sz="1800" b="1" baseline="0" dirty="0" smtClean="0">
                <a:latin typeface="Arial"/>
              </a:rPr>
              <a:t>Site Location:  1285 N. Santa Fe, Hemet, CA 92543 and 2050 Trumble 		  </a:t>
            </a:r>
            <a:r>
              <a:rPr lang="en-US" sz="1800" b="1" baseline="0" dirty="0" smtClean="0">
                <a:latin typeface="Arial"/>
              </a:rPr>
              <a:t>  </a:t>
            </a:r>
            <a:r>
              <a:rPr lang="en-US" sz="1800" b="1" baseline="0" dirty="0" smtClean="0">
                <a:latin typeface="Arial"/>
              </a:rPr>
              <a:t>Rd., Perris, CA 92572</a:t>
            </a:r>
          </a:p>
          <a:p>
            <a:pPr marR="0" lvl="0" rtl="0"/>
            <a:r>
              <a:rPr lang="en-US" sz="1800" b="1" baseline="0" dirty="0" smtClean="0">
                <a:latin typeface="Arial"/>
              </a:rPr>
              <a:t>Benefit:  Low Mod Limited Clientele Presumed</a:t>
            </a:r>
          </a:p>
          <a:p>
            <a:pPr marR="0" lvl="0" rtl="0"/>
            <a:r>
              <a:rPr lang="en-US" sz="1800" b="1" baseline="0" dirty="0" smtClean="0">
                <a:latin typeface="Arial"/>
              </a:rPr>
              <a:t>Number Served/Annual Units:  375</a:t>
            </a:r>
          </a:p>
          <a:p>
            <a:pPr marR="0" lvl="0" rtl="0"/>
            <a:r>
              <a:rPr lang="en-US" sz="1800" b="1" baseline="0" dirty="0" smtClean="0">
                <a:latin typeface="Arial"/>
              </a:rPr>
              <a:t>570.208 (a)(2)(i)(A)</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51</a:t>
            </a:r>
          </a:p>
        </p:txBody>
      </p:sp>
      <p:sp>
        <p:nvSpPr>
          <p:cNvPr id="3" name="Text Placeholder 2"/>
          <p:cNvSpPr>
            <a:spLocks noGrp="1"/>
          </p:cNvSpPr>
          <p:nvPr>
            <p:ph type="body" idx="1"/>
          </p:nvPr>
        </p:nvSpPr>
        <p:spPr>
          <a:xfrm>
            <a:off x="457200" y="685800"/>
            <a:ext cx="8229600" cy="5715000"/>
          </a:xfrm>
        </p:spPr>
        <p:txBody>
          <a:bodyPr>
            <a:noAutofit/>
          </a:bodyPr>
          <a:lstStyle/>
          <a:p>
            <a:pPr marR="0" lvl="0" rtl="0"/>
            <a:r>
              <a:rPr lang="en-US" sz="1900" b="1" baseline="0" dirty="0" smtClean="0">
                <a:latin typeface="Arial"/>
              </a:rPr>
              <a:t>Project:	People Assisting Needs in Service to Youth (Pansy 		Project)				</a:t>
            </a:r>
          </a:p>
          <a:p>
            <a:pPr marR="0" lvl="0" rtl="0"/>
            <a:r>
              <a:rPr lang="en-US" sz="1900" b="1" baseline="0" dirty="0" smtClean="0">
                <a:latin typeface="Arial"/>
              </a:rPr>
              <a:t>Eligibility	Public Services	570.201 (e)	05G</a:t>
            </a:r>
          </a:p>
          <a:p>
            <a:pPr marR="0" lvl="0" rtl="0"/>
            <a:r>
              <a:rPr lang="en-US" sz="1900" b="1" baseline="0" dirty="0" smtClean="0">
                <a:latin typeface="Arial"/>
              </a:rPr>
              <a:t>Sponsor:	People Against Abuse and Neglect of Children 			International</a:t>
            </a:r>
          </a:p>
          <a:p>
            <a:pPr marR="0" lvl="0" rtl="0"/>
            <a:r>
              <a:rPr lang="en-US" sz="1900" b="1" baseline="0" dirty="0" smtClean="0">
                <a:latin typeface="Arial"/>
              </a:rPr>
              <a:t>Address:	P.O. Box 1362, Rancho Cucamonga, CA  91729</a:t>
            </a:r>
          </a:p>
          <a:p>
            <a:pPr marR="0" lvl="0" rtl="0"/>
            <a:endParaRPr lang="en-US" sz="1400" b="1" baseline="0" dirty="0" smtClean="0">
              <a:latin typeface="Arial"/>
            </a:endParaRPr>
          </a:p>
          <a:p>
            <a:pPr marR="0" lvl="0" rtl="0"/>
            <a:r>
              <a:rPr lang="en-US" sz="1900" b="1" baseline="0" dirty="0" smtClean="0">
                <a:latin typeface="Arial"/>
              </a:rPr>
              <a:t>Requested Funding:  $102,500</a:t>
            </a:r>
          </a:p>
          <a:p>
            <a:pPr marR="0" lvl="0" rtl="0"/>
            <a:endParaRPr lang="fr-FR" sz="1400" b="1" baseline="0" dirty="0" smtClean="0">
              <a:latin typeface="Arial"/>
            </a:endParaRPr>
          </a:p>
          <a:p>
            <a:pPr marR="0" lvl="0" rtl="0"/>
            <a:r>
              <a:rPr lang="fr-FR" sz="1900" b="1" u="sng" baseline="0" dirty="0" smtClean="0">
                <a:latin typeface="Arial"/>
              </a:rPr>
              <a:t>Project Description</a:t>
            </a:r>
            <a:r>
              <a:rPr lang="fr-FR" sz="1900" b="1" baseline="0" dirty="0" smtClean="0">
                <a:latin typeface="Arial"/>
              </a:rPr>
              <a:t>: </a:t>
            </a:r>
            <a:r>
              <a:rPr lang="en-US" sz="1900" b="1" baseline="0" dirty="0" smtClean="0">
                <a:latin typeface="Arial"/>
              </a:rPr>
              <a:t>The program provides supportive services and </a:t>
            </a:r>
            <a:r>
              <a:rPr lang="en-US" sz="1900" b="1" baseline="0" dirty="0" smtClean="0">
                <a:latin typeface="Arial"/>
              </a:rPr>
              <a:t>other resources </a:t>
            </a:r>
            <a:r>
              <a:rPr lang="en-US" sz="1900" b="1" baseline="0" dirty="0" smtClean="0">
                <a:latin typeface="Arial"/>
              </a:rPr>
              <a:t>to at-risk women and their children </a:t>
            </a:r>
            <a:r>
              <a:rPr lang="en-US" sz="1900" b="1" baseline="0" dirty="0" smtClean="0">
                <a:latin typeface="Arial"/>
              </a:rPr>
              <a:t>while residing</a:t>
            </a:r>
            <a:r>
              <a:rPr lang="en-US" sz="1900" b="1" dirty="0" smtClean="0">
                <a:latin typeface="Arial"/>
              </a:rPr>
              <a:t> at</a:t>
            </a:r>
            <a:r>
              <a:rPr lang="en-US" sz="1900" b="1" baseline="0" dirty="0" smtClean="0">
                <a:latin typeface="Arial"/>
              </a:rPr>
              <a:t> </a:t>
            </a:r>
            <a:r>
              <a:rPr lang="en-US" sz="1900" b="1" baseline="0" dirty="0" smtClean="0">
                <a:latin typeface="Arial"/>
              </a:rPr>
              <a:t>an emergency shelter. CDBG funds will be used for space cost, consumable goods, food, supplies, and other program related expenses. </a:t>
            </a:r>
          </a:p>
          <a:p>
            <a:pPr marR="0" lvl="0" rtl="0"/>
            <a:endParaRPr lang="en-US" sz="1400" b="1" baseline="0" dirty="0" smtClean="0">
              <a:latin typeface="Arial"/>
            </a:endParaRPr>
          </a:p>
          <a:p>
            <a:pPr marR="0" lvl="0" rtl="0"/>
            <a:r>
              <a:rPr lang="en-US" sz="1900" b="1" baseline="0" dirty="0" smtClean="0">
                <a:latin typeface="Arial"/>
              </a:rPr>
              <a:t>Site Location:  Confidential</a:t>
            </a:r>
          </a:p>
          <a:p>
            <a:pPr marR="0" lvl="0" rtl="0"/>
            <a:r>
              <a:rPr lang="en-US" sz="1900" b="1" baseline="0" dirty="0" smtClean="0">
                <a:latin typeface="Arial"/>
              </a:rPr>
              <a:t>Benefit:  Low Mod Limited Clientele Presumed</a:t>
            </a:r>
          </a:p>
          <a:p>
            <a:pPr marR="0" lvl="0" rtl="0"/>
            <a:r>
              <a:rPr lang="en-US" sz="1900" b="1" baseline="0" dirty="0" smtClean="0">
                <a:latin typeface="Arial"/>
              </a:rPr>
              <a:t>Number Served/Annual Units:  96</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52</a:t>
            </a:r>
          </a:p>
        </p:txBody>
      </p:sp>
      <p:sp>
        <p:nvSpPr>
          <p:cNvPr id="3" name="Text Placeholder 2"/>
          <p:cNvSpPr>
            <a:spLocks noGrp="1"/>
          </p:cNvSpPr>
          <p:nvPr>
            <p:ph type="body" idx="1"/>
          </p:nvPr>
        </p:nvSpPr>
        <p:spPr>
          <a:xfrm>
            <a:off x="457200" y="685800"/>
            <a:ext cx="8229600" cy="5943600"/>
          </a:xfrm>
        </p:spPr>
        <p:txBody>
          <a:bodyPr>
            <a:noAutofit/>
          </a:bodyPr>
          <a:lstStyle/>
          <a:p>
            <a:pPr marR="0" lvl="0" rtl="0"/>
            <a:r>
              <a:rPr lang="en-US" sz="1900" b="1" baseline="0" dirty="0" smtClean="0">
                <a:latin typeface="Arial"/>
              </a:rPr>
              <a:t>Project:	A Brush with Kindness			</a:t>
            </a:r>
          </a:p>
          <a:p>
            <a:pPr marR="0" lvl="0" rtl="0"/>
            <a:r>
              <a:rPr lang="en-US" sz="1900" b="1" baseline="0" dirty="0" smtClean="0">
                <a:latin typeface="Arial"/>
              </a:rPr>
              <a:t>Eligibility	Rehabilitation Activities	570.202 (b)	14A</a:t>
            </a:r>
          </a:p>
          <a:p>
            <a:pPr marR="0" lvl="0" rtl="0"/>
            <a:r>
              <a:rPr lang="en-US" sz="1900" b="1" baseline="0" dirty="0" smtClean="0">
                <a:latin typeface="Arial"/>
              </a:rPr>
              <a:t>Sponsor:	Inland Valley Habitat for Humanity</a:t>
            </a:r>
          </a:p>
          <a:p>
            <a:pPr marR="0" lvl="0" rtl="0"/>
            <a:r>
              <a:rPr lang="en-US" sz="1900" b="1" baseline="0" dirty="0" smtClean="0">
                <a:latin typeface="Arial"/>
              </a:rPr>
              <a:t>Address:	41651 Winchester Rd., Suite 214, Temecula, CA  92591</a:t>
            </a:r>
          </a:p>
          <a:p>
            <a:pPr marR="0" lvl="0" rtl="0"/>
            <a:endParaRPr lang="en-US" sz="1200" b="1" baseline="0" dirty="0" smtClean="0">
              <a:latin typeface="Arial"/>
            </a:endParaRPr>
          </a:p>
          <a:p>
            <a:pPr marR="0" lvl="0" rtl="0"/>
            <a:r>
              <a:rPr lang="en-US" sz="1900" b="1" baseline="0" dirty="0" smtClean="0">
                <a:latin typeface="Arial"/>
              </a:rPr>
              <a:t>Requested Funding:  $50,000</a:t>
            </a:r>
          </a:p>
          <a:p>
            <a:pPr marR="0" lvl="0" rtl="0"/>
            <a:endParaRPr lang="fr-FR" sz="1200" b="1" baseline="0" dirty="0" smtClean="0">
              <a:latin typeface="Arial"/>
            </a:endParaRPr>
          </a:p>
          <a:p>
            <a:pPr marR="0" lvl="0" rtl="0"/>
            <a:r>
              <a:rPr lang="fr-FR" sz="1900" b="1" u="sng" baseline="0" dirty="0" smtClean="0">
                <a:latin typeface="Arial"/>
              </a:rPr>
              <a:t>Project Description</a:t>
            </a:r>
            <a:r>
              <a:rPr lang="fr-FR" sz="1900" b="1" baseline="0" dirty="0" smtClean="0">
                <a:latin typeface="Arial"/>
              </a:rPr>
              <a:t>: </a:t>
            </a:r>
            <a:r>
              <a:rPr lang="en-US" sz="1900" b="1" baseline="0" dirty="0" smtClean="0">
                <a:latin typeface="Arial"/>
              </a:rPr>
              <a:t>A Brush with Kindness provides low-income homeowners assistance in keeping their homes clean, maintained, and attractive. The program was designed to revitalize the appearance of the neighborhood, encourage connections with the community, and preserve affordable housing stock. CDBG funds will be used for salaries (direct costs) and program related expenses. </a:t>
            </a:r>
          </a:p>
          <a:p>
            <a:pPr marR="0" lvl="0" rtl="0"/>
            <a:endParaRPr lang="en-US" sz="1200" b="1" baseline="0" dirty="0" smtClean="0">
              <a:latin typeface="Arial"/>
            </a:endParaRPr>
          </a:p>
          <a:p>
            <a:pPr marR="0" lvl="0" rtl="0"/>
            <a:r>
              <a:rPr lang="en-US" sz="1900" b="1" baseline="0" dirty="0" smtClean="0">
                <a:latin typeface="Arial"/>
              </a:rPr>
              <a:t>Site Location:  Countywide</a:t>
            </a:r>
          </a:p>
          <a:p>
            <a:pPr marR="0" lvl="0" rtl="0"/>
            <a:r>
              <a:rPr lang="en-US" sz="1900" b="1" baseline="0" dirty="0" smtClean="0">
                <a:latin typeface="Arial"/>
              </a:rPr>
              <a:t>Benefit:  Low Mod Limited Clientele-Housing Activities</a:t>
            </a:r>
          </a:p>
          <a:p>
            <a:pPr marR="0" lvl="0" rtl="0"/>
            <a:r>
              <a:rPr lang="en-US" sz="1900" b="1" baseline="0" dirty="0" smtClean="0">
                <a:latin typeface="Arial"/>
              </a:rPr>
              <a:t>Number Served/Annual Units:  144</a:t>
            </a:r>
          </a:p>
          <a:p>
            <a:pPr marR="0" lvl="0" rtl="0"/>
            <a:r>
              <a:rPr lang="en-US" sz="1900" b="1" baseline="0" dirty="0" smtClean="0">
                <a:latin typeface="Arial"/>
              </a:rPr>
              <a:t>570.208 (a)(3)</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54</a:t>
            </a:r>
          </a:p>
        </p:txBody>
      </p:sp>
      <p:sp>
        <p:nvSpPr>
          <p:cNvPr id="3" name="Text Placeholder 2"/>
          <p:cNvSpPr>
            <a:spLocks noGrp="1"/>
          </p:cNvSpPr>
          <p:nvPr>
            <p:ph type="body" idx="1"/>
          </p:nvPr>
        </p:nvSpPr>
        <p:spPr>
          <a:xfrm>
            <a:off x="457200" y="685800"/>
            <a:ext cx="8229600" cy="5867400"/>
          </a:xfrm>
        </p:spPr>
        <p:txBody>
          <a:bodyPr>
            <a:noAutofit/>
          </a:bodyPr>
          <a:lstStyle/>
          <a:p>
            <a:pPr marR="0" lvl="0" rtl="0"/>
            <a:r>
              <a:rPr lang="en-US" sz="1900" b="1" baseline="0" dirty="0" smtClean="0">
                <a:latin typeface="Arial"/>
              </a:rPr>
              <a:t>Project:	Veterans Memorial Park Renovation and Expansion</a:t>
            </a:r>
          </a:p>
          <a:p>
            <a:pPr marR="0" lvl="0" rtl="0"/>
            <a:r>
              <a:rPr lang="en-US" sz="1900" b="1" baseline="0" dirty="0" smtClean="0">
                <a:latin typeface="Arial"/>
              </a:rPr>
              <a:t>Eligibility	Public Facilities	570.201 (c)	03F</a:t>
            </a:r>
          </a:p>
          <a:p>
            <a:pPr marR="0" lvl="0" rtl="0"/>
            <a:r>
              <a:rPr lang="en-US" sz="1900" b="1" baseline="0" dirty="0" smtClean="0">
                <a:latin typeface="Arial"/>
              </a:rPr>
              <a:t>Sponsor:	Jurupa Area Recreation and Park District</a:t>
            </a:r>
          </a:p>
          <a:p>
            <a:pPr marR="0" lvl="0" rtl="0"/>
            <a:r>
              <a:rPr lang="en-US" sz="1900" b="1" baseline="0" dirty="0" smtClean="0">
                <a:latin typeface="Arial"/>
              </a:rPr>
              <a:t>Address:	4810 Pedley Rd., Riverside, CA  92509</a:t>
            </a:r>
          </a:p>
          <a:p>
            <a:pPr marR="0" lvl="0" rtl="0"/>
            <a:endParaRPr lang="en-US" sz="1200" b="1" baseline="0" dirty="0" smtClean="0">
              <a:latin typeface="Arial"/>
            </a:endParaRPr>
          </a:p>
          <a:p>
            <a:pPr marR="0" lvl="0" rtl="0"/>
            <a:r>
              <a:rPr lang="en-US" sz="1900" b="1" baseline="0" dirty="0" smtClean="0">
                <a:latin typeface="Arial"/>
              </a:rPr>
              <a:t>Requested Funding:  $1,664,500</a:t>
            </a:r>
          </a:p>
          <a:p>
            <a:pPr marR="0" lvl="0" rtl="0"/>
            <a:endParaRPr lang="fr-FR" sz="1200" b="1" baseline="0" dirty="0" smtClean="0">
              <a:latin typeface="Arial"/>
            </a:endParaRPr>
          </a:p>
          <a:p>
            <a:pPr marR="0" lvl="0" rtl="0"/>
            <a:r>
              <a:rPr lang="fr-FR" sz="1900" b="1" u="sng" baseline="0" dirty="0" smtClean="0">
                <a:latin typeface="Arial"/>
              </a:rPr>
              <a:t>Project Description</a:t>
            </a:r>
            <a:r>
              <a:rPr lang="fr-FR" sz="1900" b="1" baseline="0" dirty="0" smtClean="0">
                <a:latin typeface="Arial"/>
              </a:rPr>
              <a:t>: </a:t>
            </a:r>
            <a:r>
              <a:rPr lang="en-US" sz="1900" b="1" baseline="0" dirty="0" smtClean="0">
                <a:latin typeface="Arial"/>
              </a:rPr>
              <a:t>The Park District will use CDBG funds to construct a new 5,000 square foot building to expand their current Tot Time </a:t>
            </a:r>
            <a:r>
              <a:rPr lang="en-US" sz="1900" b="1" baseline="0" dirty="0" smtClean="0">
                <a:latin typeface="Arial"/>
              </a:rPr>
              <a:t>Program </a:t>
            </a:r>
            <a:r>
              <a:rPr lang="en-US" sz="1900" b="1" baseline="0" dirty="0" smtClean="0">
                <a:latin typeface="Arial"/>
              </a:rPr>
              <a:t>and extend it to a full-time Day Care Program.  </a:t>
            </a:r>
            <a:r>
              <a:rPr lang="en-US" sz="1900" b="1" baseline="0" dirty="0" smtClean="0">
                <a:latin typeface="Arial"/>
              </a:rPr>
              <a:t>The </a:t>
            </a:r>
            <a:r>
              <a:rPr lang="en-US" sz="1900" b="1" baseline="0" dirty="0" smtClean="0">
                <a:latin typeface="Arial"/>
              </a:rPr>
              <a:t>facility improvement will also include two ADA compliant restrooms, a fenced playground, construction of an outdoor stage for public events, removal/replacement of an existing park, and a ball field irrigation system. </a:t>
            </a:r>
          </a:p>
          <a:p>
            <a:pPr marR="0" lvl="0" rtl="0"/>
            <a:endParaRPr lang="en-US" sz="1200" b="1" baseline="0" dirty="0" smtClean="0">
              <a:latin typeface="Arial"/>
            </a:endParaRPr>
          </a:p>
          <a:p>
            <a:pPr marR="0" lvl="0" rtl="0"/>
            <a:r>
              <a:rPr lang="en-US" sz="1900" b="1" baseline="0" dirty="0" smtClean="0">
                <a:latin typeface="Arial"/>
              </a:rPr>
              <a:t>Site Location:  4393 Riverview Dr., Riverside, CA 92509</a:t>
            </a:r>
          </a:p>
          <a:p>
            <a:pPr marR="0" lvl="0" rtl="0"/>
            <a:r>
              <a:rPr lang="en-US" sz="1900" b="1" baseline="0" dirty="0" smtClean="0">
                <a:latin typeface="Arial"/>
              </a:rPr>
              <a:t>Benefit:  Low Mod Area</a:t>
            </a:r>
          </a:p>
          <a:p>
            <a:pPr marR="0" lvl="0" rtl="0"/>
            <a:r>
              <a:rPr lang="en-US" sz="1900" b="1" baseline="0" dirty="0" smtClean="0">
                <a:latin typeface="Arial"/>
              </a:rPr>
              <a:t>Number Served/Annual Units:  </a:t>
            </a:r>
          </a:p>
          <a:p>
            <a:pPr marR="0" lvl="0" rtl="0"/>
            <a:r>
              <a:rPr lang="en-US" sz="1900" b="1" baseline="0" dirty="0" smtClean="0">
                <a:latin typeface="Arial"/>
              </a:rPr>
              <a:t>570.208 (a)(1)(i)</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55</a:t>
            </a:r>
          </a:p>
        </p:txBody>
      </p:sp>
      <p:sp>
        <p:nvSpPr>
          <p:cNvPr id="3" name="Text Placeholder 2"/>
          <p:cNvSpPr>
            <a:spLocks noGrp="1"/>
          </p:cNvSpPr>
          <p:nvPr>
            <p:ph type="body" idx="1"/>
          </p:nvPr>
        </p:nvSpPr>
        <p:spPr>
          <a:xfrm>
            <a:off x="457200" y="685800"/>
            <a:ext cx="8229600" cy="5440363"/>
          </a:xfrm>
        </p:spPr>
        <p:txBody>
          <a:bodyPr>
            <a:normAutofit/>
          </a:bodyPr>
          <a:lstStyle/>
          <a:p>
            <a:pPr marR="0" lvl="0" rtl="0"/>
            <a:r>
              <a:rPr lang="en-US" sz="1900" b="1" baseline="0" dirty="0" smtClean="0">
                <a:latin typeface="Arial"/>
              </a:rPr>
              <a:t>Project:	Menifee Valley Community Pantry		</a:t>
            </a:r>
          </a:p>
          <a:p>
            <a:pPr marR="0" lvl="0" rtl="0"/>
            <a:r>
              <a:rPr lang="en-US" sz="1900" b="1" baseline="0" dirty="0" smtClean="0">
                <a:latin typeface="Arial"/>
              </a:rPr>
              <a:t>Eligibility	Public Services	570.201 (e)	05</a:t>
            </a:r>
          </a:p>
          <a:p>
            <a:pPr marR="0" lvl="0" rtl="0"/>
            <a:r>
              <a:rPr lang="en-US" sz="1900" b="1" baseline="0" dirty="0" smtClean="0">
                <a:latin typeface="Arial"/>
              </a:rPr>
              <a:t>Sponsor:	Menifee Valley Community Cupboard</a:t>
            </a:r>
          </a:p>
          <a:p>
            <a:pPr marR="0" lvl="0" rtl="0"/>
            <a:r>
              <a:rPr lang="en-US" sz="1900" b="1" baseline="0" dirty="0" smtClean="0">
                <a:latin typeface="Arial"/>
              </a:rPr>
              <a:t>Address:	P.O. Box 2253, Menifee, CA  92586</a:t>
            </a:r>
          </a:p>
          <a:p>
            <a:pPr marR="0" lvl="0" rtl="0"/>
            <a:endParaRPr lang="en-US" sz="1900" b="1" baseline="0" dirty="0" smtClean="0">
              <a:latin typeface="Arial"/>
            </a:endParaRPr>
          </a:p>
          <a:p>
            <a:pPr marR="0" lvl="0" rtl="0"/>
            <a:r>
              <a:rPr lang="en-US" sz="1900" b="1" baseline="0" dirty="0" smtClean="0">
                <a:latin typeface="Arial"/>
              </a:rPr>
              <a:t>Requested Funding:  $43,171</a:t>
            </a:r>
          </a:p>
          <a:p>
            <a:pPr marR="0" lvl="0" rtl="0"/>
            <a:endParaRPr lang="fr-FR" sz="1900" b="1" baseline="0" dirty="0" smtClean="0">
              <a:latin typeface="Arial"/>
            </a:endParaRPr>
          </a:p>
          <a:p>
            <a:pPr marR="0" lvl="0" rtl="0"/>
            <a:r>
              <a:rPr lang="fr-FR" sz="1900" b="1" u="sng" baseline="0" dirty="0" smtClean="0">
                <a:latin typeface="Arial"/>
              </a:rPr>
              <a:t>Project Description</a:t>
            </a:r>
            <a:r>
              <a:rPr lang="fr-FR" sz="1900" b="1" baseline="0" dirty="0" smtClean="0">
                <a:latin typeface="Arial"/>
              </a:rPr>
              <a:t>: </a:t>
            </a:r>
            <a:r>
              <a:rPr lang="en-US" sz="1900" b="1" baseline="0" dirty="0" smtClean="0">
                <a:latin typeface="Arial"/>
              </a:rPr>
              <a:t>The pantry provides emergency food boxes to low-income individuals and families living in Menifee Valley.  CDBG funds will be used for staff salaries (direct cost) and for the purchase of food.  </a:t>
            </a:r>
          </a:p>
          <a:p>
            <a:pPr marR="0" lvl="0" rtl="0"/>
            <a:endParaRPr lang="en-US" sz="1900" b="1" baseline="0" dirty="0" smtClean="0">
              <a:latin typeface="Arial"/>
            </a:endParaRPr>
          </a:p>
          <a:p>
            <a:pPr marR="0" lvl="0" rtl="0"/>
            <a:r>
              <a:rPr lang="en-US" sz="1900" b="1" baseline="0" dirty="0" smtClean="0">
                <a:latin typeface="Arial"/>
              </a:rPr>
              <a:t>Site Location:  26808 Cherry Hills Blvd., Menifee, CA 92586</a:t>
            </a:r>
          </a:p>
          <a:p>
            <a:pPr marR="0" lvl="0" rtl="0"/>
            <a:r>
              <a:rPr lang="en-US" sz="1900" b="1" baseline="0" dirty="0" smtClean="0">
                <a:latin typeface="Arial"/>
              </a:rPr>
              <a:t>Benefit:  Low Mod Limited Clientele Income Certification</a:t>
            </a:r>
          </a:p>
          <a:p>
            <a:pPr marR="0" lvl="0" rtl="0"/>
            <a:r>
              <a:rPr lang="en-US" sz="1900" b="1" baseline="0" dirty="0" smtClean="0">
                <a:latin typeface="Arial"/>
              </a:rPr>
              <a:t>Number Served/Annual Units:  1100</a:t>
            </a:r>
          </a:p>
          <a:p>
            <a:pPr marR="0" lvl="0" rtl="0"/>
            <a:r>
              <a:rPr lang="en-US" sz="1900" b="1" baseline="0" dirty="0" smtClean="0">
                <a:latin typeface="Arial"/>
              </a:rPr>
              <a:t>570.208 (a)(2)(i)(B)</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56</a:t>
            </a:r>
          </a:p>
        </p:txBody>
      </p:sp>
      <p:sp>
        <p:nvSpPr>
          <p:cNvPr id="3" name="Text Placeholder 2"/>
          <p:cNvSpPr>
            <a:spLocks noGrp="1"/>
          </p:cNvSpPr>
          <p:nvPr>
            <p:ph type="body" idx="1"/>
          </p:nvPr>
        </p:nvSpPr>
        <p:spPr>
          <a:xfrm>
            <a:off x="457200" y="685800"/>
            <a:ext cx="8229600" cy="5440363"/>
          </a:xfrm>
        </p:spPr>
        <p:txBody>
          <a:bodyPr>
            <a:normAutofit fontScale="92500"/>
          </a:bodyPr>
          <a:lstStyle/>
          <a:p>
            <a:pPr marR="0" lvl="0" rtl="0"/>
            <a:r>
              <a:rPr lang="en-US" sz="1900" b="1" baseline="0" dirty="0" smtClean="0">
                <a:latin typeface="Arial"/>
              </a:rPr>
              <a:t>Project:	Therapeutic Horseback Riding Scholarship Program</a:t>
            </a:r>
          </a:p>
          <a:p>
            <a:pPr marR="0" lvl="0" rtl="0"/>
            <a:r>
              <a:rPr lang="en-US" sz="1900" b="1" baseline="0" dirty="0" smtClean="0">
                <a:latin typeface="Arial"/>
              </a:rPr>
              <a:t>Eligibility	Public Services	570.201 (e)	05B</a:t>
            </a:r>
          </a:p>
          <a:p>
            <a:pPr marR="0" lvl="0" rtl="0"/>
            <a:r>
              <a:rPr lang="en-US" sz="1900" b="1" baseline="0" dirty="0" smtClean="0">
                <a:latin typeface="Arial"/>
              </a:rPr>
              <a:t>Sponsor:	T.H.E. Center, Inc. dba Therapy for Handi-Capable 			Equestrians</a:t>
            </a:r>
          </a:p>
          <a:p>
            <a:pPr marR="0" lvl="0" rtl="0"/>
            <a:r>
              <a:rPr lang="en-US" sz="1900" b="1" baseline="0" dirty="0" smtClean="0">
                <a:latin typeface="Arial"/>
              </a:rPr>
              <a:t>Address:	P.O. Box 5337, Hemet, CA  92544</a:t>
            </a:r>
          </a:p>
          <a:p>
            <a:pPr marR="0" lvl="0" rtl="0"/>
            <a:endParaRPr lang="en-US" sz="1900" b="1" baseline="0" dirty="0" smtClean="0">
              <a:latin typeface="Arial"/>
            </a:endParaRPr>
          </a:p>
          <a:p>
            <a:pPr marR="0" lvl="0" rtl="0"/>
            <a:r>
              <a:rPr lang="en-US" sz="1900" b="1" baseline="0" dirty="0" smtClean="0">
                <a:latin typeface="Arial"/>
              </a:rPr>
              <a:t>Requested Funding:  $10,083</a:t>
            </a:r>
          </a:p>
          <a:p>
            <a:pPr marR="0" lvl="0" rtl="0"/>
            <a:endParaRPr lang="fr-FR" sz="1900" b="1" baseline="0" dirty="0" smtClean="0">
              <a:latin typeface="Arial"/>
            </a:endParaRPr>
          </a:p>
          <a:p>
            <a:pPr marR="0" lvl="0" rtl="0"/>
            <a:r>
              <a:rPr lang="fr-FR" sz="1900" b="1" u="sng" baseline="0" dirty="0" smtClean="0">
                <a:latin typeface="Arial"/>
              </a:rPr>
              <a:t>Project Description</a:t>
            </a:r>
            <a:r>
              <a:rPr lang="fr-FR" sz="1900" b="1" baseline="0" dirty="0" smtClean="0">
                <a:latin typeface="Arial"/>
              </a:rPr>
              <a:t>: </a:t>
            </a:r>
            <a:r>
              <a:rPr lang="en-US" sz="1900" b="1" baseline="0" dirty="0" smtClean="0">
                <a:latin typeface="Arial"/>
              </a:rPr>
              <a:t>The center provides therapeutic horseback riding for disabled youth from low-income families as a form of physical therapy.  CDBG funds will be used to provide financial "scholarships" to Riverside County Office of Special Education students.  </a:t>
            </a:r>
          </a:p>
          <a:p>
            <a:pPr marR="0" lvl="0" rtl="0"/>
            <a:endParaRPr lang="en-US" sz="1900" b="1" baseline="0" dirty="0" smtClean="0">
              <a:latin typeface="Arial"/>
            </a:endParaRPr>
          </a:p>
          <a:p>
            <a:pPr marR="0" lvl="0" rtl="0"/>
            <a:r>
              <a:rPr lang="en-US" sz="1900" b="1" baseline="0" dirty="0" smtClean="0">
                <a:latin typeface="Arial"/>
              </a:rPr>
              <a:t>Site Location:  27260 Girard St., Hemet, CA 92544</a:t>
            </a:r>
          </a:p>
          <a:p>
            <a:pPr marR="0" lvl="0" rtl="0"/>
            <a:r>
              <a:rPr lang="en-US" sz="1900" b="1" baseline="0" dirty="0" smtClean="0">
                <a:latin typeface="Arial"/>
              </a:rPr>
              <a:t>Benefit:  Low Mod Limited Clientele Income Certification</a:t>
            </a:r>
          </a:p>
          <a:p>
            <a:pPr marR="0" lvl="0" rtl="0"/>
            <a:r>
              <a:rPr lang="en-US" sz="1900" b="1" baseline="0" dirty="0" smtClean="0">
                <a:latin typeface="Arial"/>
              </a:rPr>
              <a:t>Number Served/Annual Units:  20</a:t>
            </a:r>
          </a:p>
          <a:p>
            <a:pPr marR="0" lvl="0" rtl="0"/>
            <a:r>
              <a:rPr lang="en-US" sz="1900" b="1" baseline="0" dirty="0" smtClean="0">
                <a:latin typeface="Arial"/>
              </a:rPr>
              <a:t>570.208 (a)(2)(i)(B)</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57</a:t>
            </a:r>
          </a:p>
        </p:txBody>
      </p:sp>
      <p:sp>
        <p:nvSpPr>
          <p:cNvPr id="3" name="Text Placeholder 2"/>
          <p:cNvSpPr>
            <a:spLocks noGrp="1"/>
          </p:cNvSpPr>
          <p:nvPr>
            <p:ph type="body" idx="1"/>
          </p:nvPr>
        </p:nvSpPr>
        <p:spPr>
          <a:xfrm>
            <a:off x="457200" y="762000"/>
            <a:ext cx="8229600" cy="5867400"/>
          </a:xfrm>
        </p:spPr>
        <p:txBody>
          <a:bodyPr>
            <a:noAutofit/>
          </a:bodyPr>
          <a:lstStyle/>
          <a:p>
            <a:pPr marR="0" lvl="0" rtl="0"/>
            <a:r>
              <a:rPr lang="en-US" sz="1900" b="1" baseline="0" dirty="0" smtClean="0">
                <a:latin typeface="Arial"/>
              </a:rPr>
              <a:t>Project:	</a:t>
            </a:r>
            <a:r>
              <a:rPr lang="it-IT" sz="1900" b="1" baseline="0" dirty="0" smtClean="0">
                <a:latin typeface="Arial"/>
              </a:rPr>
              <a:t>Casa del Valle Residential Facility Project</a:t>
            </a:r>
            <a:r>
              <a:rPr lang="en-US" sz="1900" b="1" baseline="0" dirty="0" smtClean="0">
                <a:latin typeface="Arial"/>
              </a:rPr>
              <a:t>	</a:t>
            </a:r>
          </a:p>
          <a:p>
            <a:pPr marR="0" lvl="0" rtl="0"/>
            <a:r>
              <a:rPr lang="en-US" sz="1900" b="1" baseline="0" dirty="0" smtClean="0">
                <a:latin typeface="Arial"/>
              </a:rPr>
              <a:t>Eligibility	Public Facilities	570.201 (c)	03B</a:t>
            </a:r>
          </a:p>
          <a:p>
            <a:pPr marR="0" lvl="0" rtl="0"/>
            <a:r>
              <a:rPr lang="en-US" sz="1900" b="1" baseline="0" dirty="0" smtClean="0">
                <a:latin typeface="Arial"/>
              </a:rPr>
              <a:t>Sponsor:	Valley Resource Center for the Retarded, Inc. dba 		EXCEED</a:t>
            </a:r>
          </a:p>
          <a:p>
            <a:pPr marR="0" lvl="0" rtl="0"/>
            <a:r>
              <a:rPr lang="en-US" sz="1900" b="1" baseline="0" dirty="0" smtClean="0">
                <a:latin typeface="Arial"/>
              </a:rPr>
              <a:t>Address:	1285 N. Santa Fe, Hemet, CA  92543</a:t>
            </a:r>
          </a:p>
          <a:p>
            <a:pPr marR="0" lvl="0" rtl="0"/>
            <a:endParaRPr lang="en-US" sz="1200" b="1" baseline="0" dirty="0" smtClean="0">
              <a:latin typeface="Arial"/>
            </a:endParaRPr>
          </a:p>
          <a:p>
            <a:pPr marR="0" lvl="0" rtl="0"/>
            <a:r>
              <a:rPr lang="en-US" sz="1900" b="1" baseline="0" dirty="0" smtClean="0">
                <a:latin typeface="Arial"/>
              </a:rPr>
              <a:t>Requested Funding:  $25,000</a:t>
            </a:r>
          </a:p>
          <a:p>
            <a:pPr marR="0" lvl="0" rtl="0"/>
            <a:endParaRPr lang="fr-FR" sz="1200" b="1" baseline="0" dirty="0" smtClean="0">
              <a:latin typeface="Arial"/>
            </a:endParaRPr>
          </a:p>
          <a:p>
            <a:pPr marR="0" lvl="0" rtl="0"/>
            <a:r>
              <a:rPr lang="fr-FR" sz="1900" b="1" u="sng" baseline="0" dirty="0" smtClean="0">
                <a:latin typeface="Arial"/>
              </a:rPr>
              <a:t>Project Description</a:t>
            </a:r>
            <a:r>
              <a:rPr lang="fr-FR" sz="1900" b="1" baseline="0" dirty="0" smtClean="0">
                <a:latin typeface="Arial"/>
              </a:rPr>
              <a:t>: </a:t>
            </a:r>
            <a:r>
              <a:rPr lang="en-US" sz="1900" b="1" baseline="0" dirty="0" smtClean="0">
                <a:latin typeface="Arial"/>
              </a:rPr>
              <a:t>The EXCEED program provides vocational training for adults with disabilities who are learning to work and being paid to do "hard-to-automate" handwork. The program also provides living skills training and community integration for adults with severe disabilities in the Adult Developmental Center. CDBG funds will be used for exterior improvements. </a:t>
            </a:r>
          </a:p>
          <a:p>
            <a:pPr marR="0" lvl="0" rtl="0"/>
            <a:endParaRPr lang="en-US" sz="1200" b="1" baseline="0" dirty="0" smtClean="0">
              <a:latin typeface="Arial"/>
            </a:endParaRPr>
          </a:p>
          <a:p>
            <a:pPr marR="0" lvl="0" rtl="0"/>
            <a:r>
              <a:rPr lang="en-US" sz="1900" b="1" baseline="0" dirty="0" smtClean="0">
                <a:latin typeface="Arial"/>
              </a:rPr>
              <a:t>Site Location:  798 Main St., San Jacinto, CA 92583</a:t>
            </a:r>
          </a:p>
          <a:p>
            <a:pPr marR="0" lvl="0" rtl="0"/>
            <a:r>
              <a:rPr lang="en-US" sz="1900" b="1" baseline="0" dirty="0" smtClean="0">
                <a:latin typeface="Arial"/>
              </a:rPr>
              <a:t>Benefit:  Low Mod Limited Clientele Presumed</a:t>
            </a:r>
          </a:p>
          <a:p>
            <a:pPr marR="0" lvl="0" rtl="0"/>
            <a:r>
              <a:rPr lang="en-US" sz="1900" b="1" baseline="0" dirty="0" smtClean="0">
                <a:latin typeface="Arial"/>
              </a:rPr>
              <a:t>Number Served/Annual Units:  14</a:t>
            </a:r>
          </a:p>
          <a:p>
            <a:pPr marR="0" lvl="0" rtl="0"/>
            <a:r>
              <a:rPr lang="en-US" sz="1900" b="1" baseline="0" dirty="0" smtClean="0">
                <a:latin typeface="Arial"/>
              </a:rPr>
              <a:t>570.208 (a)(2)(i)(A)</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58</a:t>
            </a:r>
          </a:p>
        </p:txBody>
      </p:sp>
      <p:sp>
        <p:nvSpPr>
          <p:cNvPr id="3" name="Text Placeholder 2"/>
          <p:cNvSpPr>
            <a:spLocks noGrp="1"/>
          </p:cNvSpPr>
          <p:nvPr>
            <p:ph type="body" idx="1"/>
          </p:nvPr>
        </p:nvSpPr>
        <p:spPr>
          <a:xfrm>
            <a:off x="457200" y="762000"/>
            <a:ext cx="8229600" cy="5715000"/>
          </a:xfrm>
        </p:spPr>
        <p:txBody>
          <a:bodyPr>
            <a:noAutofit/>
          </a:bodyPr>
          <a:lstStyle/>
          <a:p>
            <a:pPr marR="0" lvl="0" rtl="0"/>
            <a:r>
              <a:rPr lang="en-US" sz="2000" b="1" baseline="0" dirty="0" smtClean="0">
                <a:latin typeface="Arial"/>
              </a:rPr>
              <a:t>Project:	Rape Crisis Center – CASA			</a:t>
            </a:r>
          </a:p>
          <a:p>
            <a:pPr marR="0" lvl="0" rtl="0"/>
            <a:r>
              <a:rPr lang="en-US" sz="2000" b="1" baseline="0" dirty="0" smtClean="0">
                <a:latin typeface="Arial"/>
              </a:rPr>
              <a:t>Eligibility	Public Services	570.201 (e)	05</a:t>
            </a:r>
          </a:p>
          <a:p>
            <a:pPr marR="0" lvl="0" rtl="0"/>
            <a:r>
              <a:rPr lang="en-US" sz="2000" b="1" baseline="0" dirty="0" smtClean="0">
                <a:latin typeface="Arial"/>
              </a:rPr>
              <a:t>Sponsor:	Center Against Sexual Assault (CASA)</a:t>
            </a:r>
          </a:p>
          <a:p>
            <a:pPr marR="0" lvl="0" rtl="0"/>
            <a:r>
              <a:rPr lang="en-US" sz="2000" b="1" baseline="0" dirty="0" smtClean="0">
                <a:latin typeface="Arial"/>
              </a:rPr>
              <a:t>Address:	P.O. Box 2564, Hemet, CA  92543</a:t>
            </a:r>
          </a:p>
          <a:p>
            <a:pPr marR="0" lvl="0" rtl="0"/>
            <a:endParaRPr lang="en-US" sz="2000" b="1" baseline="0" dirty="0" smtClean="0">
              <a:latin typeface="Arial"/>
            </a:endParaRPr>
          </a:p>
          <a:p>
            <a:pPr marR="0" lvl="0" rtl="0"/>
            <a:r>
              <a:rPr lang="en-US" sz="2000" b="1" baseline="0" dirty="0" smtClean="0">
                <a:latin typeface="Arial"/>
              </a:rPr>
              <a:t>Requested Funding:  $11,803</a:t>
            </a:r>
          </a:p>
          <a:p>
            <a:pPr marR="0" lvl="0" rtl="0"/>
            <a:endParaRPr lang="fr-FR" sz="2000" b="1" baseline="0" dirty="0" smtClean="0">
              <a:latin typeface="Arial"/>
            </a:endParaRPr>
          </a:p>
          <a:p>
            <a:pPr marR="0" lvl="0" rtl="0"/>
            <a:r>
              <a:rPr lang="fr-FR" sz="2000" b="1" u="sng" baseline="0" dirty="0" smtClean="0">
                <a:latin typeface="Arial"/>
              </a:rPr>
              <a:t>Project Description</a:t>
            </a:r>
            <a:r>
              <a:rPr lang="fr-FR" sz="2000" b="1" baseline="0" dirty="0" smtClean="0">
                <a:latin typeface="Arial"/>
              </a:rPr>
              <a:t>: </a:t>
            </a:r>
            <a:r>
              <a:rPr lang="en-US" sz="2000" b="1" baseline="0" dirty="0" smtClean="0">
                <a:latin typeface="Arial"/>
              </a:rPr>
              <a:t>The Center Against Sexual Assault provides crisis intervention and prevention education to survivors of sexual assault and their families, CDBG funds will be used for counselor salaries (direct cost). </a:t>
            </a:r>
          </a:p>
          <a:p>
            <a:pPr marR="0" lvl="0" rtl="0"/>
            <a:endParaRPr lang="en-US" sz="2000" b="1" baseline="0" dirty="0" smtClean="0">
              <a:latin typeface="Arial"/>
            </a:endParaRPr>
          </a:p>
          <a:p>
            <a:pPr marR="0" lvl="0" rtl="0"/>
            <a:r>
              <a:rPr lang="en-US" sz="2000" b="1" baseline="0" dirty="0" smtClean="0">
                <a:latin typeface="Arial"/>
              </a:rPr>
              <a:t>Site Location:  640 N. San Jacinto St., Ste. E, Hemet, CA 92543</a:t>
            </a:r>
          </a:p>
          <a:p>
            <a:pPr marR="0" lvl="0" rtl="0"/>
            <a:r>
              <a:rPr lang="en-US" sz="2000" b="1" baseline="0" dirty="0" smtClean="0">
                <a:latin typeface="Arial"/>
              </a:rPr>
              <a:t>Benefit:  Low Mod Limited Clientele Income Certification</a:t>
            </a:r>
          </a:p>
          <a:p>
            <a:pPr marR="0" lvl="0" rtl="0"/>
            <a:r>
              <a:rPr lang="en-US" sz="2000" b="1" baseline="0" dirty="0" smtClean="0">
                <a:latin typeface="Arial"/>
              </a:rPr>
              <a:t>Number Served/Annual Units:  75</a:t>
            </a:r>
          </a:p>
          <a:p>
            <a:pPr marR="0" lvl="0" rtl="0"/>
            <a:r>
              <a:rPr lang="en-US" sz="2000" b="1" baseline="0" dirty="0" smtClean="0">
                <a:latin typeface="Arial"/>
              </a:rPr>
              <a:t>570.208 (a)(2)(i)(B)</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59</a:t>
            </a:r>
          </a:p>
        </p:txBody>
      </p:sp>
      <p:sp>
        <p:nvSpPr>
          <p:cNvPr id="3" name="Text Placeholder 2"/>
          <p:cNvSpPr>
            <a:spLocks noGrp="1"/>
          </p:cNvSpPr>
          <p:nvPr>
            <p:ph type="body" idx="1"/>
          </p:nvPr>
        </p:nvSpPr>
        <p:spPr>
          <a:xfrm>
            <a:off x="457200" y="685800"/>
            <a:ext cx="8305800" cy="5715000"/>
          </a:xfrm>
        </p:spPr>
        <p:txBody>
          <a:bodyPr>
            <a:noAutofit/>
          </a:bodyPr>
          <a:lstStyle/>
          <a:p>
            <a:pPr marR="0" lvl="0" rtl="0"/>
            <a:r>
              <a:rPr lang="en-US" sz="2000" b="1" baseline="0" dirty="0" smtClean="0">
                <a:latin typeface="Arial"/>
              </a:rPr>
              <a:t>Project:	Valley-Wide Youth Scholarship Program	</a:t>
            </a:r>
          </a:p>
          <a:p>
            <a:pPr marR="0" lvl="0" rtl="0"/>
            <a:r>
              <a:rPr lang="en-US" sz="2000" b="1" baseline="0" dirty="0" smtClean="0">
                <a:latin typeface="Arial"/>
              </a:rPr>
              <a:t>Eligibility	Public Services	570.201 (e)	05</a:t>
            </a:r>
          </a:p>
          <a:p>
            <a:pPr marR="0" lvl="0" rtl="0"/>
            <a:r>
              <a:rPr lang="en-US" sz="2000" b="1" baseline="0" dirty="0" smtClean="0">
                <a:latin typeface="Arial"/>
              </a:rPr>
              <a:t>Sponsor:	Valley-Wide Recreation and Park District</a:t>
            </a:r>
          </a:p>
          <a:p>
            <a:pPr marR="0" lvl="0" rtl="0"/>
            <a:r>
              <a:rPr lang="en-US" sz="2000" b="1" baseline="0" dirty="0" smtClean="0">
                <a:latin typeface="Arial"/>
              </a:rPr>
              <a:t>Address:	P.O. Box 907, San Jacinto, CA  92581</a:t>
            </a:r>
          </a:p>
          <a:p>
            <a:pPr marR="0" lvl="0" rtl="0"/>
            <a:endParaRPr lang="en-US" sz="1400" b="1" baseline="0" dirty="0" smtClean="0">
              <a:latin typeface="Arial"/>
            </a:endParaRPr>
          </a:p>
          <a:p>
            <a:pPr marR="0" lvl="0" rtl="0"/>
            <a:r>
              <a:rPr lang="en-US" sz="2000" b="1" baseline="0" dirty="0" smtClean="0">
                <a:latin typeface="Arial"/>
              </a:rPr>
              <a:t>Requested Funding:  $10,000</a:t>
            </a:r>
          </a:p>
          <a:p>
            <a:pPr marR="0" lvl="0" rtl="0"/>
            <a:endParaRPr lang="fr-FR" sz="1400" b="1" baseline="0" dirty="0" smtClean="0">
              <a:latin typeface="Arial"/>
            </a:endParaRPr>
          </a:p>
          <a:p>
            <a:pPr marR="0" lvl="0" rtl="0"/>
            <a:r>
              <a:rPr lang="fr-FR" sz="2000" b="1" u="sng" baseline="0" dirty="0" smtClean="0">
                <a:latin typeface="Arial"/>
              </a:rPr>
              <a:t>Project Description</a:t>
            </a:r>
            <a:r>
              <a:rPr lang="fr-FR" sz="2000" b="1" baseline="0" dirty="0" smtClean="0">
                <a:latin typeface="Arial"/>
              </a:rPr>
              <a:t>: </a:t>
            </a:r>
            <a:r>
              <a:rPr lang="en-US" sz="2000" b="1" baseline="0" dirty="0" smtClean="0">
                <a:latin typeface="Arial"/>
              </a:rPr>
              <a:t>The program will provide disadvantaged youth from the Hemet, San Jacinto Valley, Winchester, Menifee, French Valley, </a:t>
            </a:r>
            <a:r>
              <a:rPr lang="en-US" sz="2000" b="1" baseline="0" dirty="0" err="1" smtClean="0">
                <a:latin typeface="Arial"/>
              </a:rPr>
              <a:t>Aguanga</a:t>
            </a:r>
            <a:r>
              <a:rPr lang="en-US" sz="2000" b="1" baseline="0" dirty="0" smtClean="0">
                <a:latin typeface="Arial"/>
              </a:rPr>
              <a:t>, </a:t>
            </a:r>
            <a:r>
              <a:rPr lang="en-US" sz="2000" b="1" baseline="0" dirty="0" err="1" smtClean="0">
                <a:latin typeface="Arial"/>
              </a:rPr>
              <a:t>Romoland</a:t>
            </a:r>
            <a:r>
              <a:rPr lang="en-US" sz="2000" b="1" baseline="0" dirty="0" smtClean="0">
                <a:latin typeface="Arial"/>
              </a:rPr>
              <a:t> and Homeland areas the opportunity to participate in sports and recreation programs. CDBG funds will be used for full or partial registration fees. </a:t>
            </a:r>
          </a:p>
          <a:p>
            <a:pPr marR="0" lvl="0" rtl="0"/>
            <a:endParaRPr lang="en-US" sz="1400" b="1" baseline="0" dirty="0" smtClean="0">
              <a:latin typeface="Arial"/>
            </a:endParaRPr>
          </a:p>
          <a:p>
            <a:pPr marR="0" lvl="0" rtl="0"/>
            <a:r>
              <a:rPr lang="en-US" sz="2000" b="1" baseline="0" dirty="0" smtClean="0">
                <a:latin typeface="Arial"/>
              </a:rPr>
              <a:t>Site Location:  </a:t>
            </a:r>
            <a:r>
              <a:rPr lang="pt-BR" sz="2000" b="1" baseline="0" dirty="0" smtClean="0">
                <a:latin typeface="Arial"/>
              </a:rPr>
              <a:t>901 W. Esplanade Ave., San Jacinto, CA 92582</a:t>
            </a:r>
          </a:p>
          <a:p>
            <a:pPr marR="0" lvl="0" rtl="0"/>
            <a:r>
              <a:rPr lang="en-US" sz="2000" b="1" baseline="0" dirty="0" smtClean="0">
                <a:latin typeface="Arial"/>
              </a:rPr>
              <a:t>Benefit:  Low Mod Limited Clientele Income Certification</a:t>
            </a:r>
          </a:p>
          <a:p>
            <a:pPr marR="0" lvl="0" rtl="0"/>
            <a:r>
              <a:rPr lang="en-US" sz="2000" b="1" baseline="0" dirty="0" smtClean="0">
                <a:latin typeface="Arial"/>
              </a:rPr>
              <a:t>Number Served/Annual Units:  320</a:t>
            </a:r>
          </a:p>
          <a:p>
            <a:pPr marR="0" lvl="0" rtl="0"/>
            <a:r>
              <a:rPr lang="en-US" sz="2000" b="1" baseline="0" dirty="0" smtClean="0">
                <a:latin typeface="Arial"/>
              </a:rPr>
              <a:t>570.208 (a)(2)(i)(B)</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Text Placeholder 2"/>
          <p:cNvSpPr>
            <a:spLocks noGrp="1"/>
          </p:cNvSpPr>
          <p:nvPr>
            <p:ph type="body" idx="1"/>
          </p:nvPr>
        </p:nvSpPr>
        <p:spPr/>
        <p:txBody>
          <a:bodyPr/>
          <a:lstStyle/>
          <a:p>
            <a:endParaRPr lang="en-US"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60</a:t>
            </a:r>
          </a:p>
        </p:txBody>
      </p:sp>
      <p:sp>
        <p:nvSpPr>
          <p:cNvPr id="3" name="Text Placeholder 2"/>
          <p:cNvSpPr>
            <a:spLocks noGrp="1"/>
          </p:cNvSpPr>
          <p:nvPr>
            <p:ph type="body" idx="1"/>
          </p:nvPr>
        </p:nvSpPr>
        <p:spPr>
          <a:xfrm>
            <a:off x="457200" y="685800"/>
            <a:ext cx="8229600" cy="5715000"/>
          </a:xfrm>
        </p:spPr>
        <p:txBody>
          <a:bodyPr>
            <a:noAutofit/>
          </a:bodyPr>
          <a:lstStyle/>
          <a:p>
            <a:pPr marR="0" lvl="0" rtl="0"/>
            <a:r>
              <a:rPr lang="en-US" sz="1900" b="1" baseline="0" dirty="0" smtClean="0">
                <a:latin typeface="Arial"/>
              </a:rPr>
              <a:t>Project:	Valley-Wide P.A.L. Youth Boot Camp		</a:t>
            </a:r>
          </a:p>
          <a:p>
            <a:pPr marR="0" lvl="0" rtl="0"/>
            <a:r>
              <a:rPr lang="en-US" sz="1900" b="1" baseline="0" dirty="0" smtClean="0">
                <a:latin typeface="Arial"/>
              </a:rPr>
              <a:t>Eligibility	Public Services	570.201 (e)	05D</a:t>
            </a:r>
          </a:p>
          <a:p>
            <a:pPr marR="0" lvl="0" rtl="0"/>
            <a:r>
              <a:rPr lang="en-US" sz="1900" b="1" baseline="0" dirty="0" smtClean="0">
                <a:latin typeface="Arial"/>
              </a:rPr>
              <a:t>Sponsor:	Valley-Wide Recreation and Park District</a:t>
            </a:r>
          </a:p>
          <a:p>
            <a:pPr marR="0" lvl="0" rtl="0"/>
            <a:r>
              <a:rPr lang="en-US" sz="1900" b="1" baseline="0" dirty="0" smtClean="0">
                <a:latin typeface="Arial"/>
              </a:rPr>
              <a:t>Address:	P.O. Box 907, San Jacinto, CA  92581</a:t>
            </a:r>
          </a:p>
          <a:p>
            <a:pPr marR="0" lvl="0" rtl="0"/>
            <a:endParaRPr lang="en-US" sz="1400" b="1" baseline="0" dirty="0" smtClean="0">
              <a:latin typeface="Arial"/>
            </a:endParaRPr>
          </a:p>
          <a:p>
            <a:pPr marR="0" lvl="0" rtl="0"/>
            <a:r>
              <a:rPr lang="en-US" sz="1900" b="1" baseline="0" dirty="0" smtClean="0">
                <a:latin typeface="Arial"/>
              </a:rPr>
              <a:t>Requested Funding:  $15,000</a:t>
            </a:r>
          </a:p>
          <a:p>
            <a:pPr marR="0" lvl="0" rtl="0"/>
            <a:endParaRPr lang="fr-FR" sz="1400" b="1" baseline="0" dirty="0" smtClean="0">
              <a:latin typeface="Arial"/>
            </a:endParaRPr>
          </a:p>
          <a:p>
            <a:pPr marR="0" lvl="0" rtl="0"/>
            <a:r>
              <a:rPr lang="fr-FR" sz="1900" b="1" u="sng" baseline="0" dirty="0" smtClean="0">
                <a:latin typeface="Arial"/>
              </a:rPr>
              <a:t>Project Description</a:t>
            </a:r>
            <a:r>
              <a:rPr lang="fr-FR" sz="1900" b="1" baseline="0" dirty="0" smtClean="0">
                <a:latin typeface="Arial"/>
              </a:rPr>
              <a:t>: </a:t>
            </a:r>
            <a:r>
              <a:rPr lang="en-US" sz="1900" b="1" baseline="0" dirty="0" smtClean="0">
                <a:latin typeface="Arial"/>
              </a:rPr>
              <a:t>The program will provide 50 at-risk youth ages 10-17 the opportunity to participate in a five day recreational boot camp.  The camp includes educational and physical training components to help youth strengthen their confidence, improve communication skills, learn leadership, and teamwork skills.  CDBG funds will be used to pay for staff salaries (direct cost). </a:t>
            </a:r>
          </a:p>
          <a:p>
            <a:pPr marR="0" lvl="0" rtl="0"/>
            <a:endParaRPr lang="en-US" sz="1400" b="1" baseline="0" dirty="0" smtClean="0">
              <a:latin typeface="Arial"/>
            </a:endParaRPr>
          </a:p>
          <a:p>
            <a:pPr marR="0" lvl="0" rtl="0"/>
            <a:r>
              <a:rPr lang="en-US" sz="1900" b="1" baseline="0" dirty="0" smtClean="0">
                <a:latin typeface="Arial"/>
              </a:rPr>
              <a:t>Site Location:  </a:t>
            </a:r>
            <a:r>
              <a:rPr lang="pt-BR" sz="1900" b="1" baseline="0" dirty="0" smtClean="0">
                <a:latin typeface="Arial"/>
              </a:rPr>
              <a:t>901 W. Esplanade Ave., San Jacinto, CA 92581</a:t>
            </a:r>
          </a:p>
          <a:p>
            <a:pPr marR="0" lvl="0" rtl="0"/>
            <a:r>
              <a:rPr lang="en-US" sz="1900" b="1" baseline="0" dirty="0" smtClean="0">
                <a:latin typeface="Arial"/>
              </a:rPr>
              <a:t>Benefit:  Low Mod Limited Clientele Income Certification</a:t>
            </a:r>
          </a:p>
          <a:p>
            <a:pPr marR="0" lvl="0" rtl="0"/>
            <a:r>
              <a:rPr lang="en-US" sz="1900" b="1" baseline="0" dirty="0" smtClean="0">
                <a:latin typeface="Arial"/>
              </a:rPr>
              <a:t>Number Served/Annual Units:  50</a:t>
            </a:r>
          </a:p>
          <a:p>
            <a:pPr marR="0" lvl="0" rtl="0"/>
            <a:r>
              <a:rPr lang="en-US" sz="1900" b="1" baseline="0" dirty="0" smtClean="0">
                <a:latin typeface="Arial"/>
              </a:rPr>
              <a:t>570.208 (a)(2)(i)(B)</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61</a:t>
            </a:r>
          </a:p>
        </p:txBody>
      </p:sp>
      <p:sp>
        <p:nvSpPr>
          <p:cNvPr id="3" name="Text Placeholder 2"/>
          <p:cNvSpPr>
            <a:spLocks noGrp="1"/>
          </p:cNvSpPr>
          <p:nvPr>
            <p:ph type="body" idx="1"/>
          </p:nvPr>
        </p:nvSpPr>
        <p:spPr>
          <a:xfrm>
            <a:off x="457200" y="685800"/>
            <a:ext cx="8229600" cy="5791200"/>
          </a:xfrm>
        </p:spPr>
        <p:txBody>
          <a:bodyPr>
            <a:noAutofit/>
          </a:bodyPr>
          <a:lstStyle/>
          <a:p>
            <a:pPr marR="0" lvl="0" rtl="0"/>
            <a:r>
              <a:rPr lang="en-US" sz="1900" b="1" baseline="0" dirty="0" smtClean="0">
                <a:latin typeface="Arial"/>
              </a:rPr>
              <a:t>Project:	Compassionate Care for the Chronically </a:t>
            </a:r>
            <a:r>
              <a:rPr lang="en-US" sz="2000" b="1" baseline="0" dirty="0" smtClean="0">
                <a:latin typeface="Times New Roman" pitchFamily="18" charset="0"/>
                <a:cs typeface="Times New Roman" pitchFamily="18" charset="0"/>
              </a:rPr>
              <a:t>I</a:t>
            </a:r>
            <a:r>
              <a:rPr lang="en-US" sz="1900" b="1" baseline="0" dirty="0" smtClean="0">
                <a:latin typeface="Arial"/>
              </a:rPr>
              <a:t>ll &amp; 			H.E.L.P. Alliance				</a:t>
            </a:r>
          </a:p>
          <a:p>
            <a:pPr marR="0" lvl="0" rtl="0"/>
            <a:r>
              <a:rPr lang="en-US" sz="1900" b="1" baseline="0" dirty="0" smtClean="0">
                <a:latin typeface="Arial"/>
              </a:rPr>
              <a:t>Eligibility	Public Services	570.201 (e)	05A</a:t>
            </a:r>
          </a:p>
          <a:p>
            <a:pPr marR="0" lvl="0" rtl="0"/>
            <a:r>
              <a:rPr lang="en-US" sz="1900" b="1" baseline="0" dirty="0" smtClean="0">
                <a:latin typeface="Arial"/>
              </a:rPr>
              <a:t>Sponsor:	Ramona Community Services Corporation D.B.A.</a:t>
            </a:r>
          </a:p>
          <a:p>
            <a:pPr marR="0" lvl="0" rtl="0"/>
            <a:r>
              <a:rPr lang="en-US" sz="1900" b="1" baseline="0" dirty="0" smtClean="0">
                <a:latin typeface="Arial"/>
              </a:rPr>
              <a:t>Address:	890 W. Stetson Ave., Hemet, CA  92543</a:t>
            </a:r>
          </a:p>
          <a:p>
            <a:pPr marR="0" lvl="0" rtl="0"/>
            <a:endParaRPr lang="en-US" sz="1400" b="1" baseline="0" dirty="0" smtClean="0">
              <a:latin typeface="Arial"/>
            </a:endParaRPr>
          </a:p>
          <a:p>
            <a:pPr marR="0" lvl="0" rtl="0"/>
            <a:r>
              <a:rPr lang="en-US" sz="1900" b="1" baseline="0" dirty="0" smtClean="0">
                <a:latin typeface="Arial"/>
              </a:rPr>
              <a:t>Requested Funding:  $100,000</a:t>
            </a:r>
          </a:p>
          <a:p>
            <a:pPr marR="0" lvl="0" rtl="0"/>
            <a:endParaRPr lang="fr-FR" sz="1400" b="1" baseline="0" dirty="0" smtClean="0">
              <a:latin typeface="Arial"/>
            </a:endParaRPr>
          </a:p>
          <a:p>
            <a:pPr marR="0" lvl="0" rtl="0"/>
            <a:r>
              <a:rPr lang="fr-FR" sz="1900" b="1" u="sng" baseline="0" dirty="0" smtClean="0">
                <a:latin typeface="Arial"/>
              </a:rPr>
              <a:t>Project Description</a:t>
            </a:r>
            <a:r>
              <a:rPr lang="fr-FR" sz="1900" b="1" baseline="0" dirty="0" smtClean="0">
                <a:latin typeface="Arial"/>
              </a:rPr>
              <a:t>: </a:t>
            </a:r>
            <a:r>
              <a:rPr lang="en-US" sz="1900" b="1" baseline="0" dirty="0" smtClean="0">
                <a:latin typeface="Arial"/>
              </a:rPr>
              <a:t>The program will assist with the reduction of unnecessary re-hospitalization for chronically ill, frail elderly, or disabled persons, by providing care and medication management </a:t>
            </a:r>
            <a:r>
              <a:rPr lang="en-US" sz="1900" b="1" baseline="0" dirty="0" smtClean="0">
                <a:latin typeface="Arial"/>
              </a:rPr>
              <a:t>for low-income </a:t>
            </a:r>
            <a:r>
              <a:rPr lang="en-US" sz="1900" b="1" baseline="0" dirty="0" smtClean="0">
                <a:latin typeface="Arial"/>
              </a:rPr>
              <a:t>elderly and disabled persons.  </a:t>
            </a:r>
          </a:p>
          <a:p>
            <a:pPr marR="0" lvl="0" rtl="0"/>
            <a:endParaRPr lang="en-US" sz="1400" b="1" baseline="0" dirty="0" smtClean="0">
              <a:latin typeface="Arial"/>
            </a:endParaRPr>
          </a:p>
          <a:p>
            <a:pPr marR="0" lvl="0" rtl="0"/>
            <a:r>
              <a:rPr lang="en-US" sz="1900" b="1" baseline="0" dirty="0" smtClean="0">
                <a:latin typeface="Arial"/>
              </a:rPr>
              <a:t>Site Location:  27851 Bradley Rd., Suite 125, Sun City, CA 		</a:t>
            </a:r>
            <a:r>
              <a:rPr lang="en-US" sz="1900" b="1" dirty="0" smtClean="0">
                <a:latin typeface="Arial"/>
              </a:rPr>
              <a:t>     	     </a:t>
            </a:r>
            <a:r>
              <a:rPr lang="en-US" sz="1900" b="1" baseline="0" dirty="0" smtClean="0">
                <a:latin typeface="Arial"/>
              </a:rPr>
              <a:t>92586</a:t>
            </a:r>
          </a:p>
          <a:p>
            <a:pPr marR="0" lvl="0" rtl="0"/>
            <a:r>
              <a:rPr lang="en-US" sz="1900" b="1" baseline="0" dirty="0" smtClean="0">
                <a:latin typeface="Arial"/>
              </a:rPr>
              <a:t>Benefit:  Low Mod Limited Clientele Presumed</a:t>
            </a:r>
          </a:p>
          <a:p>
            <a:pPr marR="0" lvl="0" rtl="0"/>
            <a:r>
              <a:rPr lang="en-US" sz="1900" b="1" baseline="0" dirty="0" smtClean="0">
                <a:latin typeface="Arial"/>
              </a:rPr>
              <a:t>Number Served/Annual Units:  75</a:t>
            </a:r>
          </a:p>
          <a:p>
            <a:pPr marR="0" lvl="0" rtl="0"/>
            <a:r>
              <a:rPr lang="en-US" sz="1900" b="1" baseline="0" dirty="0" smtClean="0">
                <a:latin typeface="Arial"/>
              </a:rPr>
              <a:t>570.208 (a)(2)(i)(A)</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62</a:t>
            </a:r>
          </a:p>
        </p:txBody>
      </p:sp>
      <p:sp>
        <p:nvSpPr>
          <p:cNvPr id="3" name="Text Placeholder 2"/>
          <p:cNvSpPr>
            <a:spLocks noGrp="1"/>
          </p:cNvSpPr>
          <p:nvPr>
            <p:ph type="body" idx="1"/>
          </p:nvPr>
        </p:nvSpPr>
        <p:spPr>
          <a:xfrm>
            <a:off x="457200" y="685800"/>
            <a:ext cx="8229600" cy="5440363"/>
          </a:xfrm>
        </p:spPr>
        <p:txBody>
          <a:bodyPr>
            <a:normAutofit/>
          </a:bodyPr>
          <a:lstStyle/>
          <a:p>
            <a:pPr marR="0" lvl="0" rtl="0"/>
            <a:r>
              <a:rPr lang="en-US" sz="1900" b="1" baseline="0" dirty="0" smtClean="0">
                <a:latin typeface="Arial"/>
              </a:rPr>
              <a:t>Project:	My Guide After-School Youth Program	</a:t>
            </a:r>
          </a:p>
          <a:p>
            <a:pPr marR="0" lvl="0" rtl="0"/>
            <a:r>
              <a:rPr lang="en-US" sz="1900" b="1" baseline="0" dirty="0" smtClean="0">
                <a:latin typeface="Arial"/>
              </a:rPr>
              <a:t>Eligibility	Public Services	570.201 (e)	05D</a:t>
            </a:r>
          </a:p>
          <a:p>
            <a:pPr marR="0" lvl="0" rtl="0"/>
            <a:r>
              <a:rPr lang="en-US" sz="1900" b="1" baseline="0" dirty="0" smtClean="0">
                <a:latin typeface="Arial"/>
              </a:rPr>
              <a:t>Sponsor:	Norco Foursquare Church dba The River</a:t>
            </a:r>
          </a:p>
          <a:p>
            <a:pPr marR="0" lvl="0" rtl="0"/>
            <a:r>
              <a:rPr lang="en-US" sz="1900" b="1" baseline="0" dirty="0" smtClean="0">
                <a:latin typeface="Arial"/>
              </a:rPr>
              <a:t>Address:	1111 Sixth St., Norco, CA  92860</a:t>
            </a:r>
          </a:p>
          <a:p>
            <a:pPr marR="0" lvl="0" rtl="0"/>
            <a:endParaRPr lang="en-US" sz="1900" b="1" baseline="0" dirty="0" smtClean="0">
              <a:latin typeface="Arial"/>
            </a:endParaRPr>
          </a:p>
          <a:p>
            <a:pPr marR="0" lvl="0" rtl="0"/>
            <a:r>
              <a:rPr lang="en-US" sz="1900" b="1" baseline="0" dirty="0" smtClean="0">
                <a:latin typeface="Arial"/>
              </a:rPr>
              <a:t>Requested Funding:  $25,000</a:t>
            </a:r>
          </a:p>
          <a:p>
            <a:pPr marR="0" lvl="0" rtl="0"/>
            <a:endParaRPr lang="fr-FR" sz="1900" b="1" baseline="0" dirty="0" smtClean="0">
              <a:latin typeface="Arial"/>
            </a:endParaRPr>
          </a:p>
          <a:p>
            <a:pPr marR="0" lvl="0" rtl="0"/>
            <a:r>
              <a:rPr lang="fr-FR" sz="1900" b="1" u="sng" baseline="0" dirty="0" smtClean="0">
                <a:latin typeface="Arial"/>
              </a:rPr>
              <a:t>Project Description</a:t>
            </a:r>
            <a:r>
              <a:rPr lang="fr-FR" sz="1900" b="1" baseline="0" dirty="0" smtClean="0">
                <a:latin typeface="Arial"/>
              </a:rPr>
              <a:t>: </a:t>
            </a:r>
            <a:r>
              <a:rPr lang="en-US" sz="1900" b="1" baseline="0" dirty="0" smtClean="0">
                <a:latin typeface="Arial"/>
              </a:rPr>
              <a:t>My Guide program provides an affordable after-school program for 7th-10th graders. CDBG funds will be used for staff salaries (direct cost), supplies, and other program related expenses.  </a:t>
            </a:r>
          </a:p>
          <a:p>
            <a:pPr marR="0" lvl="0" rtl="0"/>
            <a:endParaRPr lang="en-US" sz="1900" b="1" baseline="0" dirty="0" smtClean="0">
              <a:latin typeface="Arial"/>
            </a:endParaRPr>
          </a:p>
          <a:p>
            <a:pPr marR="0" lvl="0" rtl="0"/>
            <a:r>
              <a:rPr lang="en-US" sz="1900" b="1" baseline="0" dirty="0" smtClean="0">
                <a:latin typeface="Arial"/>
              </a:rPr>
              <a:t>Site Location:  1111 Sixth St., Norco, CA 92860</a:t>
            </a:r>
          </a:p>
          <a:p>
            <a:pPr marR="0" lvl="0" rtl="0"/>
            <a:r>
              <a:rPr lang="en-US" sz="1900" b="1" baseline="0" dirty="0" smtClean="0">
                <a:latin typeface="Arial"/>
              </a:rPr>
              <a:t>Benefit:  Low Mod Limited Clientele Income Certification</a:t>
            </a:r>
          </a:p>
          <a:p>
            <a:pPr marR="0" lvl="0" rtl="0"/>
            <a:r>
              <a:rPr lang="en-US" sz="1900" b="1" baseline="0" dirty="0" smtClean="0">
                <a:latin typeface="Arial"/>
              </a:rPr>
              <a:t>Number Served/Annual Units:  48</a:t>
            </a:r>
          </a:p>
          <a:p>
            <a:pPr marR="0" lvl="0" rtl="0"/>
            <a:r>
              <a:rPr lang="en-US" sz="1900" b="1" baseline="0" dirty="0" smtClean="0">
                <a:latin typeface="Arial"/>
              </a:rPr>
              <a:t>570.208 (a)(2)(i)(B)</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63</a:t>
            </a:r>
          </a:p>
        </p:txBody>
      </p:sp>
      <p:sp>
        <p:nvSpPr>
          <p:cNvPr id="3" name="Text Placeholder 2"/>
          <p:cNvSpPr>
            <a:spLocks noGrp="1"/>
          </p:cNvSpPr>
          <p:nvPr>
            <p:ph type="body" idx="1"/>
          </p:nvPr>
        </p:nvSpPr>
        <p:spPr>
          <a:xfrm>
            <a:off x="457200" y="685800"/>
            <a:ext cx="8229600" cy="5440363"/>
          </a:xfrm>
        </p:spPr>
        <p:txBody>
          <a:bodyPr>
            <a:normAutofit lnSpcReduction="10000"/>
          </a:bodyPr>
          <a:lstStyle/>
          <a:p>
            <a:pPr marR="0" lvl="0" rtl="0"/>
            <a:r>
              <a:rPr lang="en-US" sz="1900" b="1" baseline="0" dirty="0" smtClean="0">
                <a:latin typeface="Arial"/>
              </a:rPr>
              <a:t>Project:	Wildomar Senior Center &amp; Transportation Program</a:t>
            </a:r>
            <a:endParaRPr lang="en-US" sz="1900" b="1" dirty="0">
              <a:latin typeface="Arial"/>
            </a:endParaRPr>
          </a:p>
          <a:p>
            <a:pPr marR="0" lvl="0" rtl="0"/>
            <a:r>
              <a:rPr lang="en-US" sz="1900" b="1" baseline="0" dirty="0" smtClean="0">
                <a:latin typeface="Arial"/>
              </a:rPr>
              <a:t>Eligibility	Public Services	570.201 (e)	05A</a:t>
            </a:r>
          </a:p>
          <a:p>
            <a:pPr marR="0" lvl="0" rtl="0"/>
            <a:r>
              <a:rPr lang="en-US" sz="1900" b="1" baseline="0" dirty="0" smtClean="0">
                <a:latin typeface="Arial"/>
              </a:rPr>
              <a:t>Sponsor:	Merit Housing, Incorporated</a:t>
            </a:r>
          </a:p>
          <a:p>
            <a:pPr marR="0" lvl="0" rtl="0"/>
            <a:r>
              <a:rPr lang="en-US" sz="1900" b="1" baseline="0" dirty="0" smtClean="0">
                <a:latin typeface="Arial"/>
              </a:rPr>
              <a:t>Address:	414 E. Chapman Ave., Orange, CA  92866</a:t>
            </a:r>
          </a:p>
          <a:p>
            <a:pPr marR="0" lvl="0" rtl="0"/>
            <a:endParaRPr lang="en-US" sz="1900" b="1" baseline="0" dirty="0" smtClean="0">
              <a:latin typeface="Arial"/>
            </a:endParaRPr>
          </a:p>
          <a:p>
            <a:pPr marR="0" lvl="0" rtl="0"/>
            <a:r>
              <a:rPr lang="en-US" sz="1900" b="1" baseline="0" dirty="0" smtClean="0">
                <a:latin typeface="Arial"/>
              </a:rPr>
              <a:t>Requested Funding:  $180,948</a:t>
            </a:r>
          </a:p>
          <a:p>
            <a:pPr marR="0" lvl="0" rtl="0"/>
            <a:endParaRPr lang="fr-FR" sz="1900" b="1" baseline="0" dirty="0" smtClean="0">
              <a:latin typeface="Arial"/>
            </a:endParaRPr>
          </a:p>
          <a:p>
            <a:pPr marR="0" lvl="0" rtl="0"/>
            <a:r>
              <a:rPr lang="fr-FR" sz="1900" b="1" u="sng" baseline="0" dirty="0" smtClean="0">
                <a:latin typeface="Arial"/>
              </a:rPr>
              <a:t>Project Description</a:t>
            </a:r>
            <a:r>
              <a:rPr lang="fr-FR" sz="1900" b="1" baseline="0" dirty="0" smtClean="0">
                <a:latin typeface="Arial"/>
              </a:rPr>
              <a:t>: </a:t>
            </a:r>
            <a:r>
              <a:rPr lang="en-US" sz="1900" b="1" baseline="0" dirty="0" smtClean="0">
                <a:latin typeface="Arial"/>
              </a:rPr>
              <a:t>Merit Housing provides transportation services to seniors through the Wildomar Senior Center to assist them with essential daily errands, appointments, fitness classes, and outreach programs. CDBG funds will be used to pay for staff salaries (direct cost) and operating expenses. </a:t>
            </a:r>
          </a:p>
          <a:p>
            <a:pPr marR="0" lvl="0" rtl="0"/>
            <a:endParaRPr lang="en-US" sz="1900" b="1" baseline="0" dirty="0" smtClean="0">
              <a:latin typeface="Arial"/>
            </a:endParaRPr>
          </a:p>
          <a:p>
            <a:pPr marR="0" lvl="0" rtl="0"/>
            <a:r>
              <a:rPr lang="en-US" sz="1900" b="1" baseline="0" dirty="0" smtClean="0">
                <a:latin typeface="Arial"/>
              </a:rPr>
              <a:t>Site Location:  32325 S. Pasadena St., Wildomar, CA 92595</a:t>
            </a:r>
          </a:p>
          <a:p>
            <a:pPr marR="0" lvl="0" rtl="0"/>
            <a:r>
              <a:rPr lang="en-US" sz="1900" b="1" baseline="0" dirty="0" smtClean="0">
                <a:latin typeface="Arial"/>
              </a:rPr>
              <a:t>Benefit:  Low Mod Limited Clientele Presumed</a:t>
            </a:r>
          </a:p>
          <a:p>
            <a:pPr marR="0" lvl="0" rtl="0"/>
            <a:r>
              <a:rPr lang="en-US" sz="1900" b="1" baseline="0" dirty="0" smtClean="0">
                <a:latin typeface="Arial"/>
              </a:rPr>
              <a:t>Number Served/Annual Units:  350</a:t>
            </a:r>
          </a:p>
          <a:p>
            <a:pPr marR="0" lvl="0" rtl="0"/>
            <a:r>
              <a:rPr lang="en-US" sz="1900" b="1" baseline="0" dirty="0" smtClean="0">
                <a:latin typeface="Arial"/>
              </a:rPr>
              <a:t>570.208 (a)(2)(i)(A)</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64</a:t>
            </a:r>
          </a:p>
        </p:txBody>
      </p:sp>
      <p:sp>
        <p:nvSpPr>
          <p:cNvPr id="3" name="Text Placeholder 2"/>
          <p:cNvSpPr>
            <a:spLocks noGrp="1"/>
          </p:cNvSpPr>
          <p:nvPr>
            <p:ph type="body" idx="1"/>
          </p:nvPr>
        </p:nvSpPr>
        <p:spPr>
          <a:xfrm>
            <a:off x="457200" y="685800"/>
            <a:ext cx="8229600" cy="5440363"/>
          </a:xfrm>
        </p:spPr>
        <p:txBody>
          <a:bodyPr>
            <a:normAutofit lnSpcReduction="10000"/>
          </a:bodyPr>
          <a:lstStyle/>
          <a:p>
            <a:pPr marR="0" lvl="0" rtl="0"/>
            <a:r>
              <a:rPr lang="en-US" sz="1900" b="1" baseline="0" dirty="0" smtClean="0">
                <a:latin typeface="Arial"/>
              </a:rPr>
              <a:t>Project:	Care-A-Van Transit Program		</a:t>
            </a:r>
          </a:p>
          <a:p>
            <a:pPr marR="0" lvl="0" rtl="0"/>
            <a:r>
              <a:rPr lang="en-US" sz="1900" b="1" baseline="0" dirty="0" smtClean="0">
                <a:latin typeface="Arial"/>
              </a:rPr>
              <a:t>Eligibility	Public Services	570.201 (e)	05A</a:t>
            </a:r>
          </a:p>
          <a:p>
            <a:pPr marR="0" lvl="0" rtl="0"/>
            <a:r>
              <a:rPr lang="en-US" sz="1900" b="1" baseline="0" dirty="0" smtClean="0">
                <a:latin typeface="Arial"/>
              </a:rPr>
              <a:t>Sponsor:	Care-A-Van Transit Inc.</a:t>
            </a:r>
          </a:p>
          <a:p>
            <a:pPr marR="0" lvl="0" rtl="0"/>
            <a:r>
              <a:rPr lang="en-US" sz="1900" b="1" baseline="0" dirty="0" smtClean="0">
                <a:latin typeface="Arial"/>
              </a:rPr>
              <a:t>Address:	P.O. Box 1301, San Jacinto, CA  92581</a:t>
            </a:r>
          </a:p>
          <a:p>
            <a:pPr marR="0" lvl="0" rtl="0"/>
            <a:endParaRPr lang="en-US" sz="1900" b="1" baseline="0" dirty="0" smtClean="0">
              <a:latin typeface="Arial"/>
            </a:endParaRPr>
          </a:p>
          <a:p>
            <a:pPr marR="0" lvl="0" rtl="0"/>
            <a:r>
              <a:rPr lang="en-US" sz="1900" b="1" baseline="0" dirty="0" smtClean="0">
                <a:latin typeface="Arial"/>
              </a:rPr>
              <a:t>Requested Funding:  $20,000</a:t>
            </a:r>
          </a:p>
          <a:p>
            <a:pPr marR="0" lvl="0" rtl="0"/>
            <a:endParaRPr lang="fr-FR" sz="1900" b="1" baseline="0" dirty="0" smtClean="0">
              <a:latin typeface="Arial"/>
            </a:endParaRPr>
          </a:p>
          <a:p>
            <a:pPr marR="0" lvl="0" rtl="0"/>
            <a:r>
              <a:rPr lang="fr-FR" sz="1900" b="1" u="sng" baseline="0" dirty="0" smtClean="0">
                <a:latin typeface="Arial"/>
              </a:rPr>
              <a:t>Project Description</a:t>
            </a:r>
            <a:r>
              <a:rPr lang="fr-FR" sz="1900" b="1" baseline="0" dirty="0" smtClean="0">
                <a:latin typeface="Arial"/>
              </a:rPr>
              <a:t>: </a:t>
            </a:r>
            <a:r>
              <a:rPr lang="en-US" sz="1900" b="1" baseline="0" dirty="0" smtClean="0">
                <a:latin typeface="Arial"/>
              </a:rPr>
              <a:t>The program provides transportation services for elderly and permanently disabled individuals to medical appointments, social service agencies, and other necessary errands.  CDBG funds will be used for staff salaries/benefits (direct cost), insurance, and vehicle costs. </a:t>
            </a:r>
          </a:p>
          <a:p>
            <a:pPr marR="0" lvl="0" rtl="0"/>
            <a:endParaRPr lang="en-US" sz="1900" b="1" baseline="0" dirty="0" smtClean="0">
              <a:latin typeface="Arial"/>
            </a:endParaRPr>
          </a:p>
          <a:p>
            <a:pPr marR="0" lvl="0" rtl="0"/>
            <a:r>
              <a:rPr lang="en-US" sz="1900" b="1" baseline="0" dirty="0" smtClean="0">
                <a:latin typeface="Arial"/>
              </a:rPr>
              <a:t>Site Location:  1075 State St., Hemet, CA 92543</a:t>
            </a:r>
          </a:p>
          <a:p>
            <a:pPr marR="0" lvl="0" rtl="0"/>
            <a:r>
              <a:rPr lang="en-US" sz="1900" b="1" baseline="0" dirty="0" smtClean="0">
                <a:latin typeface="Arial"/>
              </a:rPr>
              <a:t>Benefit:  Low Mod Limited Clientele Presumed</a:t>
            </a:r>
          </a:p>
          <a:p>
            <a:pPr marR="0" lvl="0" rtl="0"/>
            <a:r>
              <a:rPr lang="en-US" sz="1900" b="1" baseline="0" dirty="0" smtClean="0">
                <a:latin typeface="Arial"/>
              </a:rPr>
              <a:t>Number Served/Annual Units:  600</a:t>
            </a:r>
          </a:p>
          <a:p>
            <a:pPr marR="0" lvl="0" rtl="0"/>
            <a:r>
              <a:rPr lang="en-US" sz="1900" b="1" baseline="0" dirty="0" smtClean="0">
                <a:latin typeface="Arial"/>
              </a:rPr>
              <a:t>570.208 (a)(2)(i)(A)</a:t>
            </a: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65</a:t>
            </a:r>
          </a:p>
        </p:txBody>
      </p:sp>
      <p:sp>
        <p:nvSpPr>
          <p:cNvPr id="3" name="Text Placeholder 2"/>
          <p:cNvSpPr>
            <a:spLocks noGrp="1"/>
          </p:cNvSpPr>
          <p:nvPr>
            <p:ph type="body" idx="1"/>
          </p:nvPr>
        </p:nvSpPr>
        <p:spPr>
          <a:xfrm>
            <a:off x="457200" y="762000"/>
            <a:ext cx="8229600" cy="5364163"/>
          </a:xfrm>
        </p:spPr>
        <p:txBody>
          <a:bodyPr>
            <a:normAutofit fontScale="92500" lnSpcReduction="10000"/>
          </a:bodyPr>
          <a:lstStyle/>
          <a:p>
            <a:pPr marR="0" lvl="0" rtl="0"/>
            <a:r>
              <a:rPr lang="en-US" sz="1900" b="1" baseline="0" dirty="0" smtClean="0">
                <a:latin typeface="Arial"/>
              </a:rPr>
              <a:t>Project:	Kin Care Program				</a:t>
            </a:r>
          </a:p>
          <a:p>
            <a:pPr marR="0" lvl="0" rtl="0"/>
            <a:r>
              <a:rPr lang="en-US" sz="1900" b="1" baseline="0" dirty="0" smtClean="0">
                <a:latin typeface="Arial"/>
              </a:rPr>
              <a:t>Eligibility	Public Services	570.201 (e)	05N</a:t>
            </a:r>
          </a:p>
          <a:p>
            <a:pPr marR="0" lvl="0" rtl="0"/>
            <a:r>
              <a:rPr lang="en-US" sz="1900" b="1" baseline="0" dirty="0" smtClean="0">
                <a:latin typeface="Arial"/>
              </a:rPr>
              <a:t>Sponsor:	California Family Life Center</a:t>
            </a:r>
          </a:p>
          <a:p>
            <a:pPr marR="0" lvl="0" rtl="0"/>
            <a:r>
              <a:rPr lang="en-US" sz="1900" b="1" baseline="0" dirty="0" smtClean="0">
                <a:latin typeface="Arial"/>
              </a:rPr>
              <a:t>Address:	P.O. Box 727, Hemet, CA  92546</a:t>
            </a:r>
          </a:p>
          <a:p>
            <a:pPr marR="0" lvl="0" rtl="0"/>
            <a:endParaRPr lang="en-US" sz="1900" b="1" baseline="0" dirty="0" smtClean="0">
              <a:latin typeface="Arial"/>
            </a:endParaRPr>
          </a:p>
          <a:p>
            <a:pPr marR="0" lvl="0" rtl="0"/>
            <a:r>
              <a:rPr lang="en-US" sz="1900" b="1" baseline="0" dirty="0" smtClean="0">
                <a:latin typeface="Arial"/>
              </a:rPr>
              <a:t>Requested Funding:  $20,000</a:t>
            </a:r>
          </a:p>
          <a:p>
            <a:pPr marR="0" lvl="0" rtl="0"/>
            <a:endParaRPr lang="fr-FR" sz="1900" b="1" baseline="0" dirty="0" smtClean="0">
              <a:latin typeface="Arial"/>
            </a:endParaRPr>
          </a:p>
          <a:p>
            <a:pPr marR="0" lvl="0" rtl="0"/>
            <a:r>
              <a:rPr lang="fr-FR" sz="1900" b="1" u="sng" baseline="0" dirty="0" smtClean="0">
                <a:latin typeface="Arial"/>
              </a:rPr>
              <a:t>Project Description</a:t>
            </a:r>
            <a:r>
              <a:rPr lang="fr-FR" sz="1900" b="1" baseline="0" dirty="0" smtClean="0">
                <a:latin typeface="Arial"/>
              </a:rPr>
              <a:t>: </a:t>
            </a:r>
            <a:r>
              <a:rPr lang="en-US" sz="1900" b="1" baseline="0" dirty="0" smtClean="0">
                <a:latin typeface="Arial"/>
              </a:rPr>
              <a:t>The program provides a comprehensive needs assessment for individuals and families in order to allow for children to remain within their extended family and not be placed in foster care.  A majority of the referrals come from the Riverside County Court system, Child Protective Services, and DPSS.  CDBG funds will assist with operating costs, staff salaries (direct cost), and supplies. </a:t>
            </a:r>
          </a:p>
          <a:p>
            <a:pPr marR="0" lvl="0" rtl="0"/>
            <a:endParaRPr lang="en-US" sz="1900" b="1" baseline="0" dirty="0" smtClean="0">
              <a:latin typeface="Arial"/>
            </a:endParaRPr>
          </a:p>
          <a:p>
            <a:pPr marR="0" lvl="0" rtl="0"/>
            <a:r>
              <a:rPr lang="en-US" sz="1900" b="1" baseline="0" dirty="0" smtClean="0">
                <a:latin typeface="Arial"/>
              </a:rPr>
              <a:t>Site Location:  1075 N. State St., Hemet, CA 92543</a:t>
            </a:r>
          </a:p>
          <a:p>
            <a:pPr marR="0" lvl="0" rtl="0"/>
            <a:r>
              <a:rPr lang="en-US" sz="1900" b="1" baseline="0" dirty="0" smtClean="0">
                <a:latin typeface="Arial"/>
              </a:rPr>
              <a:t>Benefit:  Low Mod Limited Clientele Income Certification</a:t>
            </a:r>
          </a:p>
          <a:p>
            <a:pPr marR="0" lvl="0" rtl="0"/>
            <a:r>
              <a:rPr lang="en-US" sz="1900" b="1" baseline="0" dirty="0" smtClean="0">
                <a:latin typeface="Arial"/>
              </a:rPr>
              <a:t>Number Served/Annual Units:  300</a:t>
            </a:r>
          </a:p>
          <a:p>
            <a:pPr marR="0" lvl="0" rtl="0"/>
            <a:r>
              <a:rPr lang="en-US" sz="1900" b="1" baseline="0" dirty="0" smtClean="0">
                <a:latin typeface="Arial"/>
              </a:rPr>
              <a:t>570.208 (a)(2)(i)(B)</a:t>
            </a: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66</a:t>
            </a:r>
          </a:p>
        </p:txBody>
      </p:sp>
      <p:sp>
        <p:nvSpPr>
          <p:cNvPr id="3" name="Text Placeholder 2"/>
          <p:cNvSpPr>
            <a:spLocks noGrp="1"/>
          </p:cNvSpPr>
          <p:nvPr>
            <p:ph type="body" idx="1"/>
          </p:nvPr>
        </p:nvSpPr>
        <p:spPr>
          <a:xfrm>
            <a:off x="457200" y="685800"/>
            <a:ext cx="8229600" cy="5440363"/>
          </a:xfrm>
        </p:spPr>
        <p:txBody>
          <a:bodyPr>
            <a:normAutofit fontScale="92500"/>
          </a:bodyPr>
          <a:lstStyle/>
          <a:p>
            <a:pPr marR="0" lvl="0" rtl="0"/>
            <a:r>
              <a:rPr lang="en-US" sz="1900" b="1" baseline="0" dirty="0" smtClean="0">
                <a:latin typeface="Arial"/>
              </a:rPr>
              <a:t>Project:	Transitional Housing for At-Risk Residential Youth</a:t>
            </a:r>
          </a:p>
          <a:p>
            <a:pPr marR="0" lvl="0" rtl="0"/>
            <a:r>
              <a:rPr lang="en-US" sz="1900" b="1" baseline="0" dirty="0" smtClean="0">
                <a:latin typeface="Arial"/>
              </a:rPr>
              <a:t>Eligibility	Public Services	570.201 (e)	05N</a:t>
            </a:r>
          </a:p>
          <a:p>
            <a:pPr marR="0" lvl="0" rtl="0"/>
            <a:r>
              <a:rPr lang="en-US" sz="1900" b="1" baseline="0" dirty="0" smtClean="0">
                <a:latin typeface="Arial"/>
              </a:rPr>
              <a:t>Sponsor:	Olive Crest</a:t>
            </a:r>
          </a:p>
          <a:p>
            <a:pPr marR="0" lvl="0" rtl="0"/>
            <a:r>
              <a:rPr lang="en-US" sz="1900" b="1" baseline="0" dirty="0" smtClean="0">
                <a:latin typeface="Arial"/>
              </a:rPr>
              <a:t>Address:	555 Technology Court, Ste. 300, Riverside, CA  92507</a:t>
            </a:r>
          </a:p>
          <a:p>
            <a:pPr marR="0" lvl="0" rtl="0"/>
            <a:endParaRPr lang="en-US" sz="1900" b="1" baseline="0" dirty="0" smtClean="0">
              <a:latin typeface="Arial"/>
            </a:endParaRPr>
          </a:p>
          <a:p>
            <a:pPr marR="0" lvl="0" rtl="0"/>
            <a:r>
              <a:rPr lang="en-US" sz="1900" b="1" baseline="0" dirty="0" smtClean="0">
                <a:latin typeface="Arial"/>
              </a:rPr>
              <a:t>Requested Funding:  $50,000</a:t>
            </a:r>
          </a:p>
          <a:p>
            <a:pPr marR="0" lvl="0" rtl="0"/>
            <a:endParaRPr lang="fr-FR" sz="1900" b="1" baseline="0" dirty="0" smtClean="0">
              <a:latin typeface="Arial"/>
            </a:endParaRPr>
          </a:p>
          <a:p>
            <a:pPr marR="0" lvl="0" rtl="0"/>
            <a:r>
              <a:rPr lang="fr-FR" sz="1900" b="1" u="sng" baseline="0" dirty="0" smtClean="0">
                <a:latin typeface="Arial"/>
              </a:rPr>
              <a:t>Project Description</a:t>
            </a:r>
            <a:r>
              <a:rPr lang="fr-FR" sz="1900" b="1" baseline="0" dirty="0" smtClean="0">
                <a:latin typeface="Arial"/>
              </a:rPr>
              <a:t>: </a:t>
            </a:r>
            <a:r>
              <a:rPr lang="en-US" sz="1900" b="1" baseline="0" dirty="0" smtClean="0">
                <a:latin typeface="Arial"/>
              </a:rPr>
              <a:t>The program provides twelve months of clinical therapy for at-risk abused and neglected residential youth (12-18 yrs old). Services also include transitional services to place youth in adoptive homes, foster care, and biological families. CDBG funds will be used for residential manager salaries (direct cost). </a:t>
            </a:r>
          </a:p>
          <a:p>
            <a:pPr marR="0" lvl="0" rtl="0"/>
            <a:endParaRPr lang="en-US" sz="1900" b="1" baseline="0" dirty="0" smtClean="0">
              <a:latin typeface="Arial"/>
            </a:endParaRPr>
          </a:p>
          <a:p>
            <a:pPr marR="0" lvl="0" rtl="0"/>
            <a:r>
              <a:rPr lang="en-US" sz="1900" b="1" baseline="0" dirty="0" smtClean="0">
                <a:latin typeface="Arial"/>
              </a:rPr>
              <a:t>Site Location:  20051 Visa Del Lago, Perris, CA 92570</a:t>
            </a:r>
          </a:p>
          <a:p>
            <a:pPr marR="0" lvl="0" rtl="0"/>
            <a:r>
              <a:rPr lang="en-US" sz="1900" b="1" baseline="0" dirty="0" smtClean="0">
                <a:latin typeface="Arial"/>
              </a:rPr>
              <a:t>Benefit:  Low Mod Limited Clientele Presumed</a:t>
            </a:r>
          </a:p>
          <a:p>
            <a:pPr marR="0" lvl="0" rtl="0"/>
            <a:r>
              <a:rPr lang="en-US" sz="1900" b="1" baseline="0" dirty="0" smtClean="0">
                <a:latin typeface="Arial"/>
              </a:rPr>
              <a:t>Number Served/Annual Units:  24</a:t>
            </a:r>
          </a:p>
          <a:p>
            <a:pPr marR="0" lvl="0" rtl="0"/>
            <a:r>
              <a:rPr lang="en-US" sz="1900" b="1" baseline="0" dirty="0" smtClean="0">
                <a:latin typeface="Arial"/>
              </a:rPr>
              <a:t>570.208 (a)(2)(i)(A)</a:t>
            </a: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67</a:t>
            </a:r>
          </a:p>
        </p:txBody>
      </p:sp>
      <p:sp>
        <p:nvSpPr>
          <p:cNvPr id="3" name="Text Placeholder 2"/>
          <p:cNvSpPr>
            <a:spLocks noGrp="1"/>
          </p:cNvSpPr>
          <p:nvPr>
            <p:ph type="body" idx="1"/>
          </p:nvPr>
        </p:nvSpPr>
        <p:spPr>
          <a:xfrm>
            <a:off x="457200" y="685800"/>
            <a:ext cx="8229600" cy="5440363"/>
          </a:xfrm>
        </p:spPr>
        <p:txBody>
          <a:bodyPr>
            <a:normAutofit fontScale="92500" lnSpcReduction="10000"/>
          </a:bodyPr>
          <a:lstStyle/>
          <a:p>
            <a:pPr marR="0" lvl="0" rtl="0"/>
            <a:r>
              <a:rPr lang="en-US" sz="2000" b="1" baseline="0" dirty="0" smtClean="0">
                <a:latin typeface="Arial"/>
              </a:rPr>
              <a:t>Project:	St. Elizabeth Food Pantry		</a:t>
            </a:r>
            <a:endParaRPr lang="en-US" sz="2000" b="1" dirty="0" smtClean="0">
              <a:latin typeface="Arial"/>
            </a:endParaRPr>
          </a:p>
          <a:p>
            <a:pPr marR="0" lvl="0" rtl="0"/>
            <a:r>
              <a:rPr lang="en-US" sz="2000" b="1" baseline="0" dirty="0" smtClean="0">
                <a:latin typeface="Arial"/>
              </a:rPr>
              <a:t>Eligibility	Public Services	570.201 (e)	05</a:t>
            </a:r>
          </a:p>
          <a:p>
            <a:pPr marR="0" lvl="0" rtl="0"/>
            <a:r>
              <a:rPr lang="en-US" sz="2000" b="1" baseline="0" dirty="0" smtClean="0">
                <a:latin typeface="Arial"/>
              </a:rPr>
              <a:t>Sponsor:	St. Elizabeth of Hungary Food Pantry</a:t>
            </a:r>
          </a:p>
          <a:p>
            <a:pPr marR="0" lvl="0" rtl="0"/>
            <a:r>
              <a:rPr lang="en-US" sz="2000" b="1" baseline="0" dirty="0" smtClean="0">
                <a:latin typeface="Arial"/>
              </a:rPr>
              <a:t>Address:	66-700 Pierson Blvd., Desert Hot Springs, CA  92240</a:t>
            </a:r>
          </a:p>
          <a:p>
            <a:pPr marR="0" lvl="0" rtl="0"/>
            <a:endParaRPr lang="en-US" sz="2000" b="1" baseline="0" dirty="0" smtClean="0">
              <a:latin typeface="Arial"/>
            </a:endParaRPr>
          </a:p>
          <a:p>
            <a:pPr marR="0" lvl="0" rtl="0"/>
            <a:r>
              <a:rPr lang="en-US" sz="2000" b="1" baseline="0" dirty="0" smtClean="0">
                <a:latin typeface="Arial"/>
              </a:rPr>
              <a:t>Requested Funding:  $15,000</a:t>
            </a:r>
          </a:p>
          <a:p>
            <a:pPr marR="0" lvl="0" rtl="0"/>
            <a:endParaRPr lang="fr-FR" sz="2000" b="1" baseline="0" dirty="0" smtClean="0">
              <a:latin typeface="Arial"/>
            </a:endParaRPr>
          </a:p>
          <a:p>
            <a:pPr marR="0" lvl="0" rtl="0"/>
            <a:r>
              <a:rPr lang="fr-FR" sz="2000" b="1" u="sng" baseline="0" dirty="0" smtClean="0">
                <a:latin typeface="Arial"/>
              </a:rPr>
              <a:t>Project Description</a:t>
            </a:r>
            <a:r>
              <a:rPr lang="fr-FR" sz="2000" b="1" baseline="0" dirty="0" smtClean="0">
                <a:latin typeface="Arial"/>
              </a:rPr>
              <a:t>: </a:t>
            </a:r>
            <a:r>
              <a:rPr lang="en-US" sz="2000" b="1" baseline="0" dirty="0" smtClean="0">
                <a:latin typeface="Arial"/>
              </a:rPr>
              <a:t>The St. Elizabeth Food Pantry provides emergency food packages to low-income, homeless, and elderly persons in Desert Hot Springs. CDBG funds will be used to purchase food and other related consumable supplies.  </a:t>
            </a:r>
          </a:p>
          <a:p>
            <a:pPr marR="0" lvl="0" rtl="0"/>
            <a:endParaRPr lang="en-US" sz="2000" b="1" baseline="0" dirty="0" smtClean="0">
              <a:latin typeface="Arial"/>
            </a:endParaRPr>
          </a:p>
          <a:p>
            <a:pPr marR="0" lvl="0" rtl="0"/>
            <a:r>
              <a:rPr lang="en-US" sz="2000" b="1" baseline="0" dirty="0" smtClean="0">
                <a:latin typeface="Arial"/>
              </a:rPr>
              <a:t>Site Location:  66-700 Pierson Blvd., Desert Hot Springs, CA 		     92240</a:t>
            </a:r>
          </a:p>
          <a:p>
            <a:pPr marR="0" lvl="0" rtl="0"/>
            <a:r>
              <a:rPr lang="en-US" sz="2000" b="1" baseline="0" dirty="0" smtClean="0">
                <a:latin typeface="Arial"/>
              </a:rPr>
              <a:t>Benefit:  Low Mod Limited Clientele Income Certification</a:t>
            </a:r>
          </a:p>
          <a:p>
            <a:pPr marR="0" lvl="0" rtl="0"/>
            <a:r>
              <a:rPr lang="en-US" sz="2000" b="1" baseline="0" dirty="0" smtClean="0">
                <a:latin typeface="Arial"/>
              </a:rPr>
              <a:t>Number Served/Annual Units:  225</a:t>
            </a:r>
          </a:p>
          <a:p>
            <a:pPr marR="0" lvl="0" rtl="0"/>
            <a:r>
              <a:rPr lang="en-US" sz="2000" b="1" baseline="0" dirty="0" smtClean="0">
                <a:latin typeface="Arial"/>
              </a:rPr>
              <a:t>570.208 (a)(2)(i)(B)</a:t>
            </a: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68</a:t>
            </a:r>
          </a:p>
        </p:txBody>
      </p:sp>
      <p:sp>
        <p:nvSpPr>
          <p:cNvPr id="3" name="Text Placeholder 2"/>
          <p:cNvSpPr>
            <a:spLocks noGrp="1"/>
          </p:cNvSpPr>
          <p:nvPr>
            <p:ph type="body" idx="1"/>
          </p:nvPr>
        </p:nvSpPr>
        <p:spPr>
          <a:xfrm>
            <a:off x="457200" y="685800"/>
            <a:ext cx="8229600" cy="5791200"/>
          </a:xfrm>
        </p:spPr>
        <p:txBody>
          <a:bodyPr>
            <a:noAutofit/>
          </a:bodyPr>
          <a:lstStyle/>
          <a:p>
            <a:pPr marR="0" lvl="0" rtl="0"/>
            <a:r>
              <a:rPr lang="en-US" sz="1900" b="1" baseline="0" dirty="0" smtClean="0">
                <a:latin typeface="Arial"/>
              </a:rPr>
              <a:t>Project:	Operation Outreach - Sun City			</a:t>
            </a:r>
          </a:p>
          <a:p>
            <a:pPr marR="0" lvl="0" rtl="0"/>
            <a:r>
              <a:rPr lang="en-US" sz="1900" b="1" baseline="0" dirty="0" smtClean="0">
                <a:latin typeface="Arial"/>
              </a:rPr>
              <a:t>Eligibility	Public Services	570.201 (e)	05A</a:t>
            </a:r>
          </a:p>
          <a:p>
            <a:pPr marR="0" lvl="0" rtl="0"/>
            <a:r>
              <a:rPr lang="en-US" sz="1900" b="1" baseline="0" dirty="0" smtClean="0">
                <a:latin typeface="Arial"/>
              </a:rPr>
              <a:t>Sponsor:	Menifee/Sun City Concern, Inc.</a:t>
            </a:r>
          </a:p>
          <a:p>
            <a:pPr marR="0" lvl="0" rtl="0"/>
            <a:r>
              <a:rPr lang="en-US" sz="1900" b="1" baseline="0" dirty="0" smtClean="0">
                <a:latin typeface="Arial"/>
              </a:rPr>
              <a:t>Address:	29995 Evans Rd., Menifee, CA  92586</a:t>
            </a:r>
          </a:p>
          <a:p>
            <a:pPr marR="0" lvl="0" rtl="0"/>
            <a:endParaRPr lang="en-US" sz="1400" b="1" baseline="0" dirty="0" smtClean="0">
              <a:latin typeface="Arial"/>
            </a:endParaRPr>
          </a:p>
          <a:p>
            <a:pPr marR="0" lvl="0" rtl="0"/>
            <a:r>
              <a:rPr lang="en-US" sz="1900" b="1" baseline="0" dirty="0" smtClean="0">
                <a:latin typeface="Arial"/>
              </a:rPr>
              <a:t>Requested Funding:  $20,000</a:t>
            </a:r>
          </a:p>
          <a:p>
            <a:pPr marR="0" lvl="0" rtl="0"/>
            <a:endParaRPr lang="fr-FR" sz="1400" b="1" baseline="0" dirty="0" smtClean="0">
              <a:latin typeface="Arial"/>
            </a:endParaRPr>
          </a:p>
          <a:p>
            <a:pPr marR="0" lvl="0" rtl="0"/>
            <a:r>
              <a:rPr lang="fr-FR" sz="1900" b="1" u="sng" baseline="0" dirty="0" smtClean="0">
                <a:latin typeface="Arial"/>
              </a:rPr>
              <a:t>Project Description</a:t>
            </a:r>
            <a:r>
              <a:rPr lang="fr-FR" sz="1900" b="1" baseline="0" dirty="0" smtClean="0">
                <a:latin typeface="Arial"/>
              </a:rPr>
              <a:t>: </a:t>
            </a:r>
            <a:r>
              <a:rPr lang="en-US" sz="1900" b="1" baseline="0" dirty="0" smtClean="0">
                <a:latin typeface="Arial"/>
              </a:rPr>
              <a:t>The program provides seniors with a comprehensive needs assessment to determine if community referrals are needed to allow seniors to reside comfortably in their own homes.  The needs assessment includes meals, physician care, and companion aide.  CDBG funds will be used for program staff salaries (direct cost) and supplies. </a:t>
            </a:r>
          </a:p>
          <a:p>
            <a:pPr marR="0" lvl="0" rtl="0"/>
            <a:endParaRPr lang="en-US" sz="1400" b="1" baseline="0" dirty="0" smtClean="0">
              <a:latin typeface="Arial"/>
            </a:endParaRPr>
          </a:p>
          <a:p>
            <a:pPr marR="0" lvl="0" rtl="0"/>
            <a:r>
              <a:rPr lang="en-US" sz="1900" b="1" baseline="0" dirty="0" smtClean="0">
                <a:latin typeface="Arial"/>
              </a:rPr>
              <a:t>Site Location:  29995 Evans Rd., Menifee, CA 92586</a:t>
            </a:r>
          </a:p>
          <a:p>
            <a:pPr marR="0" lvl="0" rtl="0"/>
            <a:r>
              <a:rPr lang="en-US" sz="1900" b="1" baseline="0" dirty="0" smtClean="0">
                <a:latin typeface="Arial"/>
              </a:rPr>
              <a:t>Benefit:  Low Mod Limited Clientele Presumed</a:t>
            </a:r>
          </a:p>
          <a:p>
            <a:pPr marR="0" lvl="0" rtl="0"/>
            <a:r>
              <a:rPr lang="en-US" sz="1900" b="1" baseline="0" dirty="0" smtClean="0">
                <a:latin typeface="Arial"/>
              </a:rPr>
              <a:t>Number Served/Annual Units:  150</a:t>
            </a:r>
          </a:p>
          <a:p>
            <a:pPr marR="0" lvl="0" rtl="0"/>
            <a:r>
              <a:rPr lang="en-US" sz="1900" b="1" baseline="0" dirty="0" smtClean="0">
                <a:latin typeface="Arial"/>
              </a:rPr>
              <a:t>570.208 (a)(2)(i)(A)</a:t>
            </a: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69</a:t>
            </a:r>
          </a:p>
        </p:txBody>
      </p:sp>
      <p:sp>
        <p:nvSpPr>
          <p:cNvPr id="3" name="Text Placeholder 2"/>
          <p:cNvSpPr>
            <a:spLocks noGrp="1"/>
          </p:cNvSpPr>
          <p:nvPr>
            <p:ph type="body" idx="1"/>
          </p:nvPr>
        </p:nvSpPr>
        <p:spPr>
          <a:xfrm>
            <a:off x="457200" y="685800"/>
            <a:ext cx="8229600" cy="5440363"/>
          </a:xfrm>
        </p:spPr>
        <p:txBody>
          <a:bodyPr>
            <a:normAutofit fontScale="92500"/>
          </a:bodyPr>
          <a:lstStyle/>
          <a:p>
            <a:pPr marR="0" lvl="0" rtl="0"/>
            <a:r>
              <a:rPr lang="en-US" sz="2000" b="1" baseline="0" dirty="0" smtClean="0">
                <a:latin typeface="Arial"/>
              </a:rPr>
              <a:t>Project:	Main Street Transitional Living Program	</a:t>
            </a:r>
          </a:p>
          <a:p>
            <a:pPr marR="0" lvl="0" rtl="0"/>
            <a:r>
              <a:rPr lang="en-US" sz="2000" b="1" baseline="0" dirty="0" smtClean="0">
                <a:latin typeface="Arial"/>
              </a:rPr>
              <a:t>Eligibility	Public Services	570.201 (e)	03T</a:t>
            </a:r>
          </a:p>
          <a:p>
            <a:pPr marR="0" lvl="0" rtl="0"/>
            <a:r>
              <a:rPr lang="en-US" sz="2000" b="1" baseline="0" dirty="0" smtClean="0">
                <a:latin typeface="Arial"/>
              </a:rPr>
              <a:t>Sponsor:	Operation SafeHouse, Inc.</a:t>
            </a:r>
          </a:p>
          <a:p>
            <a:pPr marR="0" lvl="0" rtl="0"/>
            <a:r>
              <a:rPr lang="en-US" sz="2000" b="1" baseline="0" dirty="0" smtClean="0">
                <a:latin typeface="Arial"/>
              </a:rPr>
              <a:t>Address:	9685 Hayes St., Riverside, CA  92503</a:t>
            </a:r>
          </a:p>
          <a:p>
            <a:pPr marR="0" lvl="0" rtl="0"/>
            <a:endParaRPr lang="en-US" sz="2000" b="1" baseline="0" dirty="0" smtClean="0">
              <a:latin typeface="Arial"/>
            </a:endParaRPr>
          </a:p>
          <a:p>
            <a:pPr marR="0" lvl="0" rtl="0"/>
            <a:r>
              <a:rPr lang="en-US" sz="2000" b="1" baseline="0" dirty="0" smtClean="0">
                <a:latin typeface="Arial"/>
              </a:rPr>
              <a:t>Requested Funding:  $27,380</a:t>
            </a:r>
          </a:p>
          <a:p>
            <a:pPr marR="0" lvl="0" rtl="0"/>
            <a:endParaRPr lang="fr-FR" sz="2000" b="1" baseline="0" dirty="0" smtClean="0">
              <a:latin typeface="Arial"/>
            </a:endParaRPr>
          </a:p>
          <a:p>
            <a:pPr marR="0" lvl="0" rtl="0"/>
            <a:r>
              <a:rPr lang="fr-FR" sz="2000" b="1" u="sng" baseline="0" dirty="0" smtClean="0">
                <a:latin typeface="Arial"/>
              </a:rPr>
              <a:t>Project Description</a:t>
            </a:r>
            <a:r>
              <a:rPr lang="fr-FR" sz="2000" b="1" baseline="0" dirty="0" smtClean="0">
                <a:latin typeface="Arial"/>
              </a:rPr>
              <a:t>: </a:t>
            </a:r>
            <a:r>
              <a:rPr lang="en-US" sz="2000" b="1" baseline="0" dirty="0" smtClean="0">
                <a:latin typeface="Arial"/>
              </a:rPr>
              <a:t>Operation SafeHouse provides transitional living for youth that have "aged out" of the foster care system and are now threatened with homelessness. CDBG funds will provide "scholarships" for eligible individuals.  </a:t>
            </a:r>
          </a:p>
          <a:p>
            <a:pPr marR="0" lvl="0" rtl="0"/>
            <a:endParaRPr lang="en-US" sz="2000" b="1" baseline="0" dirty="0" smtClean="0">
              <a:latin typeface="Arial"/>
            </a:endParaRPr>
          </a:p>
          <a:p>
            <a:pPr marR="0" lvl="0" rtl="0"/>
            <a:r>
              <a:rPr lang="en-US" sz="2000" b="1" baseline="0" dirty="0" smtClean="0">
                <a:latin typeface="Arial"/>
              </a:rPr>
              <a:t>Site Location:  4509 &amp; 4539 Main Street., Riverside, CA 92501</a:t>
            </a:r>
          </a:p>
          <a:p>
            <a:pPr marR="0" lvl="0" rtl="0"/>
            <a:r>
              <a:rPr lang="en-US" sz="2000" b="1" baseline="0" dirty="0" smtClean="0">
                <a:latin typeface="Arial"/>
              </a:rPr>
              <a:t>Benefit:  Low Mod Limited Clientele Presumed</a:t>
            </a:r>
          </a:p>
          <a:p>
            <a:pPr marR="0" lvl="0" rtl="0"/>
            <a:r>
              <a:rPr lang="en-US" sz="2000" b="1" baseline="0" dirty="0" smtClean="0">
                <a:latin typeface="Arial"/>
              </a:rPr>
              <a:t>Number Served/Annual Units:  27</a:t>
            </a:r>
          </a:p>
          <a:p>
            <a:pPr marR="0" lvl="0" rtl="0"/>
            <a:r>
              <a:rPr lang="en-US" sz="2000" b="1" baseline="0" dirty="0" smtClean="0">
                <a:latin typeface="Arial"/>
              </a:rPr>
              <a:t>570.208 (a)(2)(i)(A)</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pPr marR="0" algn="r" rtl="0"/>
            <a:r>
              <a:rPr lang="en-US" sz="2400" b="1" baseline="0" dirty="0" smtClean="0">
                <a:latin typeface="Arial"/>
              </a:rPr>
              <a:t>P 7</a:t>
            </a:r>
          </a:p>
        </p:txBody>
      </p:sp>
      <p:sp>
        <p:nvSpPr>
          <p:cNvPr id="3" name="Text Placeholder 2"/>
          <p:cNvSpPr>
            <a:spLocks noGrp="1"/>
          </p:cNvSpPr>
          <p:nvPr>
            <p:ph type="body" idx="1"/>
          </p:nvPr>
        </p:nvSpPr>
        <p:spPr>
          <a:xfrm>
            <a:off x="457200" y="685800"/>
            <a:ext cx="8229600" cy="5715000"/>
          </a:xfrm>
        </p:spPr>
        <p:txBody>
          <a:bodyPr>
            <a:noAutofit/>
          </a:bodyPr>
          <a:lstStyle/>
          <a:p>
            <a:pPr marR="0" lvl="0" rtl="0"/>
            <a:r>
              <a:rPr lang="en-US" sz="2000" b="1" baseline="0" dirty="0" smtClean="0">
                <a:latin typeface="Arial"/>
              </a:rPr>
              <a:t>Project:	Whiteside Manor Family Program		</a:t>
            </a:r>
          </a:p>
          <a:p>
            <a:pPr marR="0" lvl="0" rtl="0"/>
            <a:r>
              <a:rPr lang="en-US" sz="2000" b="1" baseline="0" dirty="0" smtClean="0">
                <a:latin typeface="Arial"/>
              </a:rPr>
              <a:t>Eligibility	Public Services	570.201 (e)	05</a:t>
            </a:r>
          </a:p>
          <a:p>
            <a:pPr marR="0" lvl="0" rtl="0"/>
            <a:r>
              <a:rPr lang="en-US" sz="2000" b="1" baseline="0" dirty="0" smtClean="0">
                <a:latin typeface="Arial"/>
              </a:rPr>
              <a:t>Sponsor:	Whiteside Manor, Inc.</a:t>
            </a:r>
          </a:p>
          <a:p>
            <a:pPr marR="0" lvl="0" rtl="0"/>
            <a:r>
              <a:rPr lang="en-US" sz="2000" b="1" baseline="0" dirty="0" smtClean="0">
                <a:latin typeface="Arial"/>
              </a:rPr>
              <a:t>Address:	2743 Orange Street, Riverside, CA  92501</a:t>
            </a:r>
          </a:p>
          <a:p>
            <a:pPr marR="0" lvl="0" rtl="0"/>
            <a:endParaRPr lang="en-US" sz="1400" b="1" baseline="0" dirty="0" smtClean="0">
              <a:latin typeface="Arial"/>
            </a:endParaRPr>
          </a:p>
          <a:p>
            <a:pPr marR="0" lvl="0" rtl="0"/>
            <a:r>
              <a:rPr lang="en-US" sz="2000" b="1" baseline="0" dirty="0" smtClean="0">
                <a:latin typeface="Arial"/>
              </a:rPr>
              <a:t>Requested Funding:  $22,000</a:t>
            </a:r>
          </a:p>
          <a:p>
            <a:pPr marR="0" lvl="0" rtl="0"/>
            <a:endParaRPr lang="en-US" sz="1400" b="1" baseline="0" dirty="0" smtClean="0">
              <a:latin typeface="Arial"/>
            </a:endParaRPr>
          </a:p>
          <a:p>
            <a:pPr marR="0" lvl="0" rtl="0"/>
            <a:r>
              <a:rPr lang="fr-FR" sz="2000" b="1" u="sng" baseline="0" dirty="0" smtClean="0">
                <a:latin typeface="Arial"/>
              </a:rPr>
              <a:t>Project Description</a:t>
            </a:r>
            <a:r>
              <a:rPr lang="fr-FR" sz="2000" b="1" baseline="0" dirty="0" smtClean="0">
                <a:latin typeface="Arial"/>
              </a:rPr>
              <a:t>: </a:t>
            </a:r>
            <a:r>
              <a:rPr lang="en-US" sz="2000" b="1" baseline="0" dirty="0" smtClean="0">
                <a:latin typeface="Arial"/>
              </a:rPr>
              <a:t>Whiteside Manor provides a drug and alcohol treatment program to assist clients and their family in the recovery process. The program provides supportive services and marriage/family therapy services. CDBG funds will be used for counseling and therapist salaries (direct cost). </a:t>
            </a:r>
          </a:p>
          <a:p>
            <a:pPr marR="0" lvl="0" rtl="0"/>
            <a:endParaRPr lang="en-US" sz="1400" b="1" baseline="0" dirty="0" smtClean="0">
              <a:latin typeface="Arial"/>
            </a:endParaRPr>
          </a:p>
          <a:p>
            <a:pPr marR="0" lvl="0" rtl="0"/>
            <a:r>
              <a:rPr lang="en-US" sz="2000" b="1" baseline="0" dirty="0" smtClean="0">
                <a:latin typeface="Arial"/>
              </a:rPr>
              <a:t>Site Location:  1660 Chicago Ave. Ste M-5, Riverside, CA 92507</a:t>
            </a:r>
          </a:p>
          <a:p>
            <a:pPr marR="0" lvl="0" rtl="0"/>
            <a:r>
              <a:rPr lang="en-US" sz="2000" b="1" baseline="0" dirty="0" smtClean="0">
                <a:latin typeface="Arial"/>
              </a:rPr>
              <a:t>Benefit:  Low Mod Limited Clientele Income Certification</a:t>
            </a:r>
          </a:p>
          <a:p>
            <a:pPr marR="0" lvl="0" rtl="0"/>
            <a:r>
              <a:rPr lang="en-US" sz="2000" b="1" baseline="0" dirty="0" smtClean="0">
                <a:latin typeface="Arial"/>
              </a:rPr>
              <a:t>Number Served/Annual Units:  195</a:t>
            </a:r>
          </a:p>
          <a:p>
            <a:pPr marR="0" lvl="0" rtl="0"/>
            <a:r>
              <a:rPr lang="en-US" sz="2000" b="1" baseline="0" dirty="0" smtClean="0">
                <a:latin typeface="Arial"/>
              </a:rPr>
              <a:t>570.208 (a)(2)(i)(B)</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70</a:t>
            </a:r>
          </a:p>
        </p:txBody>
      </p:sp>
      <p:sp>
        <p:nvSpPr>
          <p:cNvPr id="3" name="Text Placeholder 2"/>
          <p:cNvSpPr>
            <a:spLocks noGrp="1"/>
          </p:cNvSpPr>
          <p:nvPr>
            <p:ph type="body" idx="1"/>
          </p:nvPr>
        </p:nvSpPr>
        <p:spPr>
          <a:xfrm>
            <a:off x="457200" y="685800"/>
            <a:ext cx="8229600" cy="5440363"/>
          </a:xfrm>
        </p:spPr>
        <p:txBody>
          <a:bodyPr>
            <a:normAutofit fontScale="62500" lnSpcReduction="20000"/>
          </a:bodyPr>
          <a:lstStyle/>
          <a:p>
            <a:pPr marR="0" lvl="0" rtl="0"/>
            <a:r>
              <a:rPr lang="en-US" b="1" baseline="0" dirty="0" smtClean="0">
                <a:latin typeface="Arial"/>
              </a:rPr>
              <a:t>Project:	The Riverside Ballet Outreach Program	</a:t>
            </a:r>
          </a:p>
          <a:p>
            <a:pPr marR="0" lvl="0" rtl="0"/>
            <a:r>
              <a:rPr lang="en-US" b="1" baseline="0" dirty="0" smtClean="0">
                <a:latin typeface="Arial"/>
              </a:rPr>
              <a:t>Eligibility	Public Services	570.201 (e)	05</a:t>
            </a:r>
          </a:p>
          <a:p>
            <a:pPr marR="0" lvl="0" rtl="0"/>
            <a:r>
              <a:rPr lang="it-IT" b="1" baseline="0" dirty="0" smtClean="0">
                <a:latin typeface="Arial"/>
              </a:rPr>
              <a:t>Sponsor:	California Riverside Ballet (CRB)</a:t>
            </a:r>
          </a:p>
          <a:p>
            <a:pPr marR="0" lvl="0" rtl="0"/>
            <a:r>
              <a:rPr lang="en-US" b="1" baseline="0" dirty="0" smtClean="0">
                <a:latin typeface="Arial"/>
              </a:rPr>
              <a:t>Address:	3840 Lemon St., Suite B, Riverside, CA  92501</a:t>
            </a:r>
          </a:p>
          <a:p>
            <a:pPr marR="0" lvl="0" rtl="0"/>
            <a:endParaRPr lang="en-US" b="1" baseline="0" dirty="0" smtClean="0">
              <a:latin typeface="Arial"/>
            </a:endParaRPr>
          </a:p>
          <a:p>
            <a:pPr marR="0" lvl="0" rtl="0"/>
            <a:r>
              <a:rPr lang="en-US" b="1" baseline="0" dirty="0" smtClean="0">
                <a:latin typeface="Arial"/>
              </a:rPr>
              <a:t>Requested Funding:  $32,311</a:t>
            </a:r>
          </a:p>
          <a:p>
            <a:pPr marR="0" lvl="0" rtl="0"/>
            <a:endParaRPr lang="fr-FR" b="1" baseline="0" dirty="0" smtClean="0">
              <a:latin typeface="Arial"/>
            </a:endParaRPr>
          </a:p>
          <a:p>
            <a:pPr marR="0" lvl="0" rtl="0"/>
            <a:r>
              <a:rPr lang="fr-FR" b="1" u="sng" baseline="0" dirty="0" smtClean="0">
                <a:latin typeface="Arial"/>
              </a:rPr>
              <a:t>Project Description</a:t>
            </a:r>
            <a:r>
              <a:rPr lang="fr-FR" b="1" baseline="0" dirty="0" smtClean="0">
                <a:latin typeface="Arial"/>
              </a:rPr>
              <a:t>: </a:t>
            </a:r>
            <a:r>
              <a:rPr lang="en-US" b="1" baseline="0" dirty="0" smtClean="0">
                <a:latin typeface="Arial"/>
              </a:rPr>
              <a:t>The California Riverside Ballet  performs an annual production of The Nutcracker and provides low-to-no-cost access for thousands of underserved youth to educate and cultivate an appreciation for the performing arts. CDBG funds will be used to conduct an additional performance of The Nutcracker production. </a:t>
            </a:r>
          </a:p>
          <a:p>
            <a:pPr marR="0" lvl="0" rtl="0"/>
            <a:endParaRPr lang="en-US" b="1" baseline="0" dirty="0" smtClean="0">
              <a:latin typeface="Arial"/>
            </a:endParaRPr>
          </a:p>
          <a:p>
            <a:pPr marR="0" lvl="0" rtl="0"/>
            <a:r>
              <a:rPr lang="en-US" b="1" baseline="0" dirty="0" smtClean="0">
                <a:latin typeface="Arial"/>
              </a:rPr>
              <a:t>Site Location:  3801 Mission Inn Ave., Riverside, CA 92501</a:t>
            </a:r>
          </a:p>
          <a:p>
            <a:pPr marR="0" lvl="0" rtl="0"/>
            <a:r>
              <a:rPr lang="en-US" b="1" baseline="0" dirty="0" smtClean="0">
                <a:latin typeface="Arial"/>
              </a:rPr>
              <a:t>Benefit:  Low Mod Limited Clientele Income Certification</a:t>
            </a:r>
          </a:p>
          <a:p>
            <a:pPr marR="0" lvl="0" rtl="0"/>
            <a:r>
              <a:rPr lang="en-US" b="1" baseline="0" dirty="0" smtClean="0">
                <a:latin typeface="Arial"/>
              </a:rPr>
              <a:t>Number Served/Annual Units:  150</a:t>
            </a:r>
          </a:p>
          <a:p>
            <a:pPr marR="0" lvl="0" rtl="0"/>
            <a:r>
              <a:rPr lang="en-US" b="1" baseline="0" dirty="0" smtClean="0">
                <a:latin typeface="Arial"/>
              </a:rPr>
              <a:t>570.208 (a)(2)(i)(B)</a:t>
            </a: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71</a:t>
            </a:r>
          </a:p>
        </p:txBody>
      </p:sp>
      <p:sp>
        <p:nvSpPr>
          <p:cNvPr id="3" name="Text Placeholder 2"/>
          <p:cNvSpPr>
            <a:spLocks noGrp="1"/>
          </p:cNvSpPr>
          <p:nvPr>
            <p:ph type="body" idx="1"/>
          </p:nvPr>
        </p:nvSpPr>
        <p:spPr>
          <a:xfrm>
            <a:off x="457200" y="685800"/>
            <a:ext cx="8229600" cy="5791200"/>
          </a:xfrm>
        </p:spPr>
        <p:txBody>
          <a:bodyPr>
            <a:noAutofit/>
          </a:bodyPr>
          <a:lstStyle/>
          <a:p>
            <a:pPr marR="0" lvl="0" rtl="0"/>
            <a:r>
              <a:rPr lang="en-US" sz="1800" b="1" baseline="0" dirty="0" smtClean="0">
                <a:latin typeface="Arial"/>
              </a:rPr>
              <a:t>Project:	YWCA Born Free/Living Free Remodeling Project</a:t>
            </a:r>
          </a:p>
          <a:p>
            <a:pPr marR="0" lvl="0" rtl="0"/>
            <a:r>
              <a:rPr lang="en-US" sz="1800" b="1" baseline="0" dirty="0" smtClean="0">
                <a:latin typeface="Arial"/>
              </a:rPr>
              <a:t>Eligibility	Public Facilities	570.201 (c)	03</a:t>
            </a:r>
          </a:p>
          <a:p>
            <a:pPr marR="0" lvl="0" rtl="0"/>
            <a:r>
              <a:rPr lang="en-US" sz="1800" b="1" baseline="0" dirty="0" smtClean="0">
                <a:latin typeface="Arial"/>
              </a:rPr>
              <a:t>Sponsor:	YWCA of Riverside County</a:t>
            </a:r>
          </a:p>
          <a:p>
            <a:pPr marR="0" lvl="0" rtl="0"/>
            <a:r>
              <a:rPr lang="it-IT" sz="1800" b="1" baseline="0" dirty="0" smtClean="0">
                <a:latin typeface="Arial"/>
              </a:rPr>
              <a:t>Address:	8172 Magnolia Ave., Riverside, </a:t>
            </a:r>
            <a:r>
              <a:rPr lang="en-US" sz="1800" b="1" baseline="0" dirty="0" smtClean="0">
                <a:latin typeface="Arial"/>
              </a:rPr>
              <a:t>CA  92504</a:t>
            </a:r>
          </a:p>
          <a:p>
            <a:pPr marR="0" lvl="0" rtl="0"/>
            <a:endParaRPr lang="en-US" sz="1400" b="1" baseline="0" dirty="0" smtClean="0">
              <a:latin typeface="Arial"/>
            </a:endParaRPr>
          </a:p>
          <a:p>
            <a:pPr marR="0" lvl="0" rtl="0"/>
            <a:r>
              <a:rPr lang="en-US" sz="1800" b="1" baseline="0" dirty="0" smtClean="0">
                <a:latin typeface="Arial"/>
              </a:rPr>
              <a:t>Requested Funding:  $15,681</a:t>
            </a:r>
          </a:p>
          <a:p>
            <a:pPr marR="0" lvl="0" rtl="0"/>
            <a:endParaRPr lang="fr-FR" sz="1400" b="1" baseline="0" dirty="0" smtClean="0">
              <a:latin typeface="Arial"/>
            </a:endParaRPr>
          </a:p>
          <a:p>
            <a:pPr marR="0" lvl="0" rtl="0"/>
            <a:r>
              <a:rPr lang="fr-FR" sz="1800" b="1" u="sng" baseline="0" dirty="0" smtClean="0">
                <a:latin typeface="Arial"/>
              </a:rPr>
              <a:t>Project Description</a:t>
            </a:r>
            <a:r>
              <a:rPr lang="fr-FR" sz="1800" b="1" baseline="0" dirty="0" smtClean="0">
                <a:latin typeface="Arial"/>
              </a:rPr>
              <a:t>: </a:t>
            </a:r>
            <a:r>
              <a:rPr lang="en-US" sz="1800" b="1" baseline="0" dirty="0" smtClean="0">
                <a:latin typeface="Arial"/>
              </a:rPr>
              <a:t>The YWCA will use CDBG funds to remodel a Habitat for Humanity duplex that serves both their Born Free and Living Free residents.  Born Free houses pregnant women currently recovering from addiction and provides them with a home and counseling services. Living Free is a sober living environment.  The duplex requires remodeling to meet state license renewal requirements and fire marshal standards. </a:t>
            </a:r>
          </a:p>
          <a:p>
            <a:pPr marR="0" lvl="0" rtl="0"/>
            <a:endParaRPr lang="en-US" sz="1400" b="1" baseline="0" dirty="0" smtClean="0">
              <a:latin typeface="Arial"/>
            </a:endParaRPr>
          </a:p>
          <a:p>
            <a:pPr marR="0" lvl="0" rtl="0"/>
            <a:r>
              <a:rPr lang="en-US" sz="1800" b="1" baseline="0" dirty="0" smtClean="0">
                <a:latin typeface="Arial"/>
              </a:rPr>
              <a:t>Site Location:  5345 &amp; 5351 Bell Ave., Riverside, CA 92509</a:t>
            </a:r>
          </a:p>
          <a:p>
            <a:pPr marR="0" lvl="0" rtl="0"/>
            <a:r>
              <a:rPr lang="en-US" sz="1800" b="1" baseline="0" dirty="0" smtClean="0">
                <a:latin typeface="Arial"/>
              </a:rPr>
              <a:t>Benefit:  Low Mod Limited Clientele Income Certification</a:t>
            </a:r>
          </a:p>
          <a:p>
            <a:pPr marR="0" lvl="0" rtl="0"/>
            <a:r>
              <a:rPr lang="en-US" sz="1800" b="1" baseline="0" dirty="0" smtClean="0">
                <a:latin typeface="Arial"/>
              </a:rPr>
              <a:t>Number Served/Annual Units:  53</a:t>
            </a:r>
          </a:p>
          <a:p>
            <a:pPr marR="0" lvl="0" rtl="0"/>
            <a:r>
              <a:rPr lang="en-US" sz="1800" b="1" baseline="0" dirty="0" smtClean="0">
                <a:latin typeface="Arial"/>
              </a:rPr>
              <a:t>570.208 (a)(2)(i)(B)</a:t>
            </a: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72</a:t>
            </a:r>
          </a:p>
        </p:txBody>
      </p:sp>
      <p:sp>
        <p:nvSpPr>
          <p:cNvPr id="3" name="Text Placeholder 2"/>
          <p:cNvSpPr>
            <a:spLocks noGrp="1"/>
          </p:cNvSpPr>
          <p:nvPr>
            <p:ph type="body" idx="1"/>
          </p:nvPr>
        </p:nvSpPr>
        <p:spPr>
          <a:xfrm>
            <a:off x="457200" y="685800"/>
            <a:ext cx="8229600" cy="5440363"/>
          </a:xfrm>
        </p:spPr>
        <p:txBody>
          <a:bodyPr>
            <a:noAutofit/>
          </a:bodyPr>
          <a:lstStyle/>
          <a:p>
            <a:pPr marR="0" lvl="0" rtl="0"/>
            <a:r>
              <a:rPr lang="en-US" sz="1900" b="1" baseline="0" dirty="0" smtClean="0">
                <a:latin typeface="Arial"/>
              </a:rPr>
              <a:t>Project:	Amelia's Light Transitional Living Program	</a:t>
            </a:r>
          </a:p>
          <a:p>
            <a:pPr marR="0" lvl="0" rtl="0"/>
            <a:r>
              <a:rPr lang="en-US" sz="1900" b="1" baseline="0" dirty="0" smtClean="0">
                <a:latin typeface="Arial"/>
              </a:rPr>
              <a:t>Eligibility	Public Services	570.201 (e)	03T</a:t>
            </a:r>
          </a:p>
          <a:p>
            <a:pPr marR="0" lvl="0" rtl="0"/>
            <a:r>
              <a:rPr lang="en-US" sz="1900" b="1" baseline="0" dirty="0" smtClean="0">
                <a:latin typeface="Arial"/>
              </a:rPr>
              <a:t>Sponsor:	Lutheran Social Services of Southern California</a:t>
            </a:r>
          </a:p>
          <a:p>
            <a:pPr marR="0" lvl="0" rtl="0"/>
            <a:r>
              <a:rPr lang="en-US" sz="1900" b="1" baseline="0" dirty="0" smtClean="0">
                <a:latin typeface="Arial"/>
              </a:rPr>
              <a:t>Address:	3772 Taft St., Riverside, CA  92503</a:t>
            </a:r>
          </a:p>
          <a:p>
            <a:pPr marR="0" lvl="0" rtl="0"/>
            <a:endParaRPr lang="en-US" sz="1400" b="1" baseline="0" dirty="0" smtClean="0">
              <a:latin typeface="Arial"/>
            </a:endParaRPr>
          </a:p>
          <a:p>
            <a:pPr marR="0" lvl="0" rtl="0"/>
            <a:r>
              <a:rPr lang="en-US" sz="1900" b="1" baseline="0" dirty="0" smtClean="0">
                <a:latin typeface="Arial"/>
              </a:rPr>
              <a:t>Requested Funding:  $36,736</a:t>
            </a:r>
          </a:p>
          <a:p>
            <a:pPr marR="0" lvl="0" rtl="0"/>
            <a:endParaRPr lang="fr-FR" sz="1400" b="1" baseline="0" dirty="0" smtClean="0">
              <a:latin typeface="Arial"/>
            </a:endParaRPr>
          </a:p>
          <a:p>
            <a:pPr marR="0" lvl="0" rtl="0"/>
            <a:r>
              <a:rPr lang="fr-FR" sz="1900" b="1" u="sng" baseline="0" dirty="0" smtClean="0">
                <a:latin typeface="Arial"/>
              </a:rPr>
              <a:t>Project Description</a:t>
            </a:r>
            <a:r>
              <a:rPr lang="fr-FR" sz="1900" b="1" baseline="0" dirty="0" smtClean="0">
                <a:latin typeface="Arial"/>
              </a:rPr>
              <a:t>: </a:t>
            </a:r>
            <a:r>
              <a:rPr lang="en-US" sz="1900" b="1" baseline="0" dirty="0" smtClean="0">
                <a:latin typeface="Arial"/>
              </a:rPr>
              <a:t>Lutheran Social Services operates a transitional living and homeless prevention program providing a food pantry, housing, counseling, transportation, and outreach services. CDBG funds will be used for operational costs, staff benefits/salaries (direct cost), and the purchase of food. </a:t>
            </a:r>
          </a:p>
          <a:p>
            <a:pPr marR="0" lvl="0" rtl="0"/>
            <a:endParaRPr lang="en-US" sz="1400" b="1" baseline="0" dirty="0" smtClean="0">
              <a:latin typeface="Arial"/>
            </a:endParaRPr>
          </a:p>
          <a:p>
            <a:pPr marR="0" lvl="0" rtl="0"/>
            <a:r>
              <a:rPr lang="en-US" sz="1900" b="1" baseline="0" dirty="0" smtClean="0">
                <a:latin typeface="Arial"/>
              </a:rPr>
              <a:t>Site Location:  </a:t>
            </a:r>
            <a:r>
              <a:rPr lang="fr-FR" sz="1900" b="1" baseline="0" dirty="0" smtClean="0">
                <a:latin typeface="Arial"/>
              </a:rPr>
              <a:t>23310 Meyer Dr., Suite 4, Riverside, CA 92518</a:t>
            </a:r>
          </a:p>
          <a:p>
            <a:pPr marR="0" lvl="0" rtl="0"/>
            <a:r>
              <a:rPr lang="en-US" sz="1900" b="1" baseline="0" dirty="0" smtClean="0">
                <a:latin typeface="Arial"/>
              </a:rPr>
              <a:t>Benefit:  Low Mod Limited Clientele Presumed</a:t>
            </a:r>
          </a:p>
          <a:p>
            <a:pPr marR="0" lvl="0" rtl="0"/>
            <a:r>
              <a:rPr lang="en-US" sz="1900" b="1" baseline="0" dirty="0" smtClean="0">
                <a:latin typeface="Arial"/>
              </a:rPr>
              <a:t>Number Served/Annual Units:  88</a:t>
            </a:r>
          </a:p>
          <a:p>
            <a:pPr marR="0" lvl="0" rtl="0"/>
            <a:r>
              <a:rPr lang="en-US" sz="1900" b="1" baseline="0" dirty="0" smtClean="0">
                <a:latin typeface="Arial"/>
              </a:rPr>
              <a:t>570.208 (a)(2)(i)(A)</a:t>
            </a: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73</a:t>
            </a:r>
          </a:p>
        </p:txBody>
      </p:sp>
      <p:sp>
        <p:nvSpPr>
          <p:cNvPr id="3" name="Text Placeholder 2"/>
          <p:cNvSpPr>
            <a:spLocks noGrp="1"/>
          </p:cNvSpPr>
          <p:nvPr>
            <p:ph type="body" idx="1"/>
          </p:nvPr>
        </p:nvSpPr>
        <p:spPr>
          <a:xfrm>
            <a:off x="457200" y="685800"/>
            <a:ext cx="8229600" cy="5715000"/>
          </a:xfrm>
        </p:spPr>
        <p:txBody>
          <a:bodyPr>
            <a:noAutofit/>
          </a:bodyPr>
          <a:lstStyle/>
          <a:p>
            <a:pPr marR="0" lvl="0" rtl="0"/>
            <a:r>
              <a:rPr lang="en-US" sz="2000" b="1" baseline="0" dirty="0" smtClean="0">
                <a:latin typeface="Arial"/>
              </a:rPr>
              <a:t>Project:	Genesis Transitional Living Program	</a:t>
            </a:r>
          </a:p>
          <a:p>
            <a:pPr marR="0" lvl="0" rtl="0"/>
            <a:r>
              <a:rPr lang="en-US" sz="2000" b="1" baseline="0" dirty="0" smtClean="0">
                <a:latin typeface="Arial"/>
              </a:rPr>
              <a:t>Eligibility	Public Services	570.201 (e)	03T</a:t>
            </a:r>
          </a:p>
          <a:p>
            <a:pPr marR="0" lvl="0" rtl="0"/>
            <a:r>
              <a:rPr lang="en-US" sz="2000" b="1" baseline="0" dirty="0" smtClean="0">
                <a:latin typeface="Arial"/>
              </a:rPr>
              <a:t>Sponsor:	Lutheran Social Services of Southern California</a:t>
            </a:r>
          </a:p>
          <a:p>
            <a:pPr marR="0" lvl="0" rtl="0"/>
            <a:r>
              <a:rPr lang="en-US" sz="2000" b="1" baseline="0" dirty="0" smtClean="0">
                <a:latin typeface="Arial"/>
              </a:rPr>
              <a:t>Address:	3772 Taft St., Riverside, CA  92503</a:t>
            </a:r>
          </a:p>
          <a:p>
            <a:pPr marR="0" lvl="0" rtl="0"/>
            <a:endParaRPr lang="en-US" sz="1400" b="1" baseline="0" dirty="0" smtClean="0">
              <a:latin typeface="Arial"/>
            </a:endParaRPr>
          </a:p>
          <a:p>
            <a:pPr marR="0" lvl="0" rtl="0"/>
            <a:r>
              <a:rPr lang="en-US" sz="2000" b="1" baseline="0" dirty="0" smtClean="0">
                <a:latin typeface="Arial"/>
              </a:rPr>
              <a:t>Requested Funding:  $31,272</a:t>
            </a:r>
          </a:p>
          <a:p>
            <a:pPr marR="0" lvl="0" rtl="0"/>
            <a:endParaRPr lang="fr-FR" sz="1400" b="1" baseline="0" dirty="0" smtClean="0">
              <a:latin typeface="Arial"/>
            </a:endParaRPr>
          </a:p>
          <a:p>
            <a:pPr marR="0" lvl="0" rtl="0"/>
            <a:r>
              <a:rPr lang="fr-FR" sz="2000" b="1" u="sng" baseline="0" dirty="0" smtClean="0">
                <a:latin typeface="Arial"/>
              </a:rPr>
              <a:t>Project Description</a:t>
            </a:r>
            <a:r>
              <a:rPr lang="fr-FR" sz="2000" b="1" baseline="0" dirty="0" smtClean="0">
                <a:latin typeface="Arial"/>
              </a:rPr>
              <a:t>: </a:t>
            </a:r>
            <a:r>
              <a:rPr lang="en-US" sz="2000" b="1" baseline="0" dirty="0" smtClean="0">
                <a:latin typeface="Arial"/>
              </a:rPr>
              <a:t>Lutheran Social Services operates a transitional living program providing food, housing, counseling, transportation services for homeless individuals. CDBG funds will be used for operational costs, staff benefits/salaries (direct cost</a:t>
            </a:r>
            <a:r>
              <a:rPr lang="en-US" sz="2000" b="1" baseline="0" dirty="0" smtClean="0">
                <a:latin typeface="Arial"/>
              </a:rPr>
              <a:t>), </a:t>
            </a:r>
            <a:r>
              <a:rPr lang="en-US" sz="2000" b="1" baseline="0" dirty="0" smtClean="0">
                <a:latin typeface="Arial"/>
              </a:rPr>
              <a:t>and the purchase of food. </a:t>
            </a:r>
          </a:p>
          <a:p>
            <a:pPr marR="0" lvl="0" rtl="0"/>
            <a:endParaRPr lang="en-US" sz="1400" b="1" baseline="0" dirty="0" smtClean="0">
              <a:latin typeface="Arial"/>
            </a:endParaRPr>
          </a:p>
          <a:p>
            <a:pPr marR="0" lvl="0" rtl="0"/>
            <a:r>
              <a:rPr lang="en-US" sz="2000" b="1" baseline="0" dirty="0" smtClean="0">
                <a:latin typeface="Arial"/>
              </a:rPr>
              <a:t>Site Location:  3772 Taft St., Riverside, CA 92503</a:t>
            </a:r>
          </a:p>
          <a:p>
            <a:pPr marR="0" lvl="0" rtl="0"/>
            <a:r>
              <a:rPr lang="en-US" sz="2000" b="1" baseline="0" dirty="0" smtClean="0">
                <a:latin typeface="Arial"/>
              </a:rPr>
              <a:t>Benefit:  Low Mod Limited Clientele Presumed</a:t>
            </a:r>
          </a:p>
          <a:p>
            <a:pPr marR="0" lvl="0" rtl="0"/>
            <a:r>
              <a:rPr lang="en-US" sz="2000" b="1" baseline="0" dirty="0" smtClean="0">
                <a:latin typeface="Arial"/>
              </a:rPr>
              <a:t>Number Served/Annual Units:  24</a:t>
            </a:r>
          </a:p>
          <a:p>
            <a:pPr marR="0" lvl="0" rtl="0"/>
            <a:r>
              <a:rPr lang="en-US" sz="2000" b="1" baseline="0" dirty="0" smtClean="0">
                <a:latin typeface="Arial"/>
              </a:rPr>
              <a:t>570.208 (a)(2)(i)(A)</a:t>
            </a: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74</a:t>
            </a:r>
          </a:p>
        </p:txBody>
      </p:sp>
      <p:sp>
        <p:nvSpPr>
          <p:cNvPr id="3" name="Text Placeholder 2"/>
          <p:cNvSpPr>
            <a:spLocks noGrp="1"/>
          </p:cNvSpPr>
          <p:nvPr>
            <p:ph type="body" idx="1"/>
          </p:nvPr>
        </p:nvSpPr>
        <p:spPr>
          <a:xfrm>
            <a:off x="457200" y="685800"/>
            <a:ext cx="8229600" cy="5715000"/>
          </a:xfrm>
        </p:spPr>
        <p:txBody>
          <a:bodyPr>
            <a:noAutofit/>
          </a:bodyPr>
          <a:lstStyle/>
          <a:p>
            <a:pPr marR="0" lvl="0" rtl="0"/>
            <a:r>
              <a:rPr lang="en-US" sz="2000" b="1" baseline="0" dirty="0" smtClean="0">
                <a:latin typeface="Arial"/>
              </a:rPr>
              <a:t>Project:	Women's Health Assistance Program	</a:t>
            </a:r>
          </a:p>
          <a:p>
            <a:pPr marR="0" lvl="0" rtl="0"/>
            <a:r>
              <a:rPr lang="en-US" sz="2000" b="1" baseline="0" dirty="0" smtClean="0">
                <a:latin typeface="Arial"/>
              </a:rPr>
              <a:t>Eligibility	Public Services	570.201 (e)	05M</a:t>
            </a:r>
          </a:p>
          <a:p>
            <a:pPr marR="0" lvl="0" rtl="0"/>
            <a:r>
              <a:rPr lang="en-US" sz="2000" b="1" baseline="0" dirty="0" smtClean="0">
                <a:latin typeface="Arial"/>
              </a:rPr>
              <a:t>Sponsor:	Michelle's Place, Breast Cancer Resource Center</a:t>
            </a:r>
          </a:p>
          <a:p>
            <a:pPr marR="0" lvl="0" rtl="0"/>
            <a:r>
              <a:rPr lang="en-US" sz="2000" b="1" baseline="0" dirty="0" smtClean="0">
                <a:latin typeface="Arial"/>
              </a:rPr>
              <a:t>Address:	41785 Elm St. #305, Murrieta, CA  92562</a:t>
            </a:r>
          </a:p>
          <a:p>
            <a:pPr marR="0" lvl="0" rtl="0"/>
            <a:endParaRPr lang="en-US" sz="1400" b="1" baseline="0" dirty="0" smtClean="0">
              <a:latin typeface="Arial"/>
            </a:endParaRPr>
          </a:p>
          <a:p>
            <a:pPr marR="0" lvl="0" rtl="0"/>
            <a:r>
              <a:rPr lang="en-US" sz="2000" b="1" baseline="0" dirty="0" smtClean="0">
                <a:latin typeface="Arial"/>
              </a:rPr>
              <a:t>Requested Funding:  $10,000</a:t>
            </a:r>
          </a:p>
          <a:p>
            <a:pPr marR="0" lvl="0" rtl="0"/>
            <a:endParaRPr lang="fr-FR" sz="1400" b="1" baseline="0" dirty="0" smtClean="0">
              <a:latin typeface="Arial"/>
            </a:endParaRPr>
          </a:p>
          <a:p>
            <a:pPr marR="0" lvl="0" rtl="0"/>
            <a:r>
              <a:rPr lang="fr-FR" sz="2000" b="1" u="sng" baseline="0" dirty="0" smtClean="0">
                <a:latin typeface="Arial"/>
              </a:rPr>
              <a:t>Project Description</a:t>
            </a:r>
            <a:r>
              <a:rPr lang="fr-FR" sz="2000" b="1" baseline="0" dirty="0" smtClean="0">
                <a:latin typeface="Arial"/>
              </a:rPr>
              <a:t>: </a:t>
            </a:r>
            <a:r>
              <a:rPr lang="en-US" sz="2000" b="1" baseline="0" dirty="0" smtClean="0">
                <a:latin typeface="Arial"/>
              </a:rPr>
              <a:t>Michelle's Place provides breast cancer awareness, support, and medical services to low-income women of Murrieta that are uninsured or underinsured.  CDBG funds will be used for counseling, referrals, testing, screening, and other program related expenses. </a:t>
            </a:r>
          </a:p>
          <a:p>
            <a:pPr marR="0" lvl="0" rtl="0"/>
            <a:endParaRPr lang="en-US" sz="1400" b="1" baseline="0" dirty="0" smtClean="0">
              <a:latin typeface="Arial"/>
            </a:endParaRPr>
          </a:p>
          <a:p>
            <a:pPr marR="0" lvl="0" rtl="0"/>
            <a:r>
              <a:rPr lang="en-US" sz="2000" b="1" baseline="0" dirty="0" smtClean="0">
                <a:latin typeface="Arial"/>
              </a:rPr>
              <a:t>Site Location:  41785 Elm St. #305, Murrieta, CA 92562</a:t>
            </a:r>
          </a:p>
          <a:p>
            <a:pPr marR="0" lvl="0" rtl="0"/>
            <a:r>
              <a:rPr lang="en-US" sz="2000" b="1" baseline="0" dirty="0" smtClean="0">
                <a:latin typeface="Arial"/>
              </a:rPr>
              <a:t>Benefit:  Low Mod Limited Clientele Income Certification</a:t>
            </a:r>
          </a:p>
          <a:p>
            <a:pPr marR="0" lvl="0" rtl="0"/>
            <a:r>
              <a:rPr lang="en-US" sz="2000" b="1" baseline="0" dirty="0" smtClean="0">
                <a:latin typeface="Arial"/>
              </a:rPr>
              <a:t>Number Served/Annual Units:  150</a:t>
            </a:r>
          </a:p>
          <a:p>
            <a:pPr marR="0" lvl="0" rtl="0"/>
            <a:r>
              <a:rPr lang="en-US" sz="2000" b="1" baseline="0" dirty="0" smtClean="0">
                <a:latin typeface="Arial"/>
              </a:rPr>
              <a:t>570.208 (a)(2)(i)(B)</a:t>
            </a: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75</a:t>
            </a:r>
          </a:p>
        </p:txBody>
      </p:sp>
      <p:sp>
        <p:nvSpPr>
          <p:cNvPr id="3" name="Text Placeholder 2"/>
          <p:cNvSpPr>
            <a:spLocks noGrp="1"/>
          </p:cNvSpPr>
          <p:nvPr>
            <p:ph type="body" idx="1"/>
          </p:nvPr>
        </p:nvSpPr>
        <p:spPr>
          <a:xfrm>
            <a:off x="457200" y="685800"/>
            <a:ext cx="8229600" cy="5440363"/>
          </a:xfrm>
        </p:spPr>
        <p:txBody>
          <a:bodyPr>
            <a:normAutofit/>
          </a:bodyPr>
          <a:lstStyle/>
          <a:p>
            <a:pPr marR="0" lvl="0" rtl="0"/>
            <a:r>
              <a:rPr lang="en-US" sz="2000" b="1" baseline="0" dirty="0" smtClean="0">
                <a:latin typeface="Arial"/>
              </a:rPr>
              <a:t>Project:	After School Scholarship Program		</a:t>
            </a:r>
          </a:p>
          <a:p>
            <a:pPr marR="0" lvl="0" rtl="0"/>
            <a:r>
              <a:rPr lang="en-US" sz="2000" b="1" baseline="0" dirty="0" smtClean="0">
                <a:latin typeface="Arial"/>
              </a:rPr>
              <a:t>Eligibility	Public Services	570.201 (e)	05</a:t>
            </a:r>
          </a:p>
          <a:p>
            <a:pPr marR="0" lvl="0" rtl="0"/>
            <a:r>
              <a:rPr lang="en-US" sz="2000" b="1" baseline="0" dirty="0" smtClean="0">
                <a:latin typeface="Arial"/>
              </a:rPr>
              <a:t>Sponsor:	Destiny Training and Learning Resource Center</a:t>
            </a:r>
          </a:p>
          <a:p>
            <a:pPr marR="0" lvl="0" rtl="0"/>
            <a:r>
              <a:rPr lang="en-US" sz="2000" b="1" baseline="0" dirty="0" smtClean="0">
                <a:latin typeface="Arial"/>
              </a:rPr>
              <a:t>Address:	82-230 John Nobles Ave., Indio, CA  92201</a:t>
            </a:r>
          </a:p>
          <a:p>
            <a:pPr marR="0" lvl="0" rtl="0"/>
            <a:endParaRPr lang="en-US" sz="2000" b="1" baseline="0" dirty="0" smtClean="0">
              <a:latin typeface="Arial"/>
            </a:endParaRPr>
          </a:p>
          <a:p>
            <a:pPr marR="0" lvl="0" rtl="0"/>
            <a:r>
              <a:rPr lang="en-US" sz="2000" b="1" baseline="0" dirty="0" smtClean="0">
                <a:latin typeface="Arial"/>
              </a:rPr>
              <a:t>Requested Funding:  $21,600</a:t>
            </a:r>
          </a:p>
          <a:p>
            <a:pPr marR="0" lvl="0" rtl="0"/>
            <a:endParaRPr lang="fr-FR" sz="2000" b="1" baseline="0" dirty="0" smtClean="0">
              <a:latin typeface="Arial"/>
            </a:endParaRPr>
          </a:p>
          <a:p>
            <a:pPr marR="0" lvl="0" rtl="0"/>
            <a:r>
              <a:rPr lang="fr-FR" sz="2000" b="1" u="sng" baseline="0" dirty="0" smtClean="0">
                <a:latin typeface="Arial"/>
              </a:rPr>
              <a:t>Project Description</a:t>
            </a:r>
            <a:r>
              <a:rPr lang="fr-FR" sz="2000" b="1" baseline="0" dirty="0" smtClean="0">
                <a:latin typeface="Arial"/>
              </a:rPr>
              <a:t>: </a:t>
            </a:r>
            <a:r>
              <a:rPr lang="en-US" sz="2000" b="1" baseline="0" dirty="0" smtClean="0">
                <a:latin typeface="Arial"/>
              </a:rPr>
              <a:t>Destiny Training &amp; Learning Resource Center, in collaboration with SoCal Athletic Academy, will offer an education enrichment program through tutorial services that provide athleticism and academic assistance. CDBG funds will be used for "scholarships" to low- income youth. </a:t>
            </a:r>
          </a:p>
          <a:p>
            <a:pPr marR="0" lvl="0" rtl="0"/>
            <a:endParaRPr lang="en-US" sz="2000" b="1" baseline="0" dirty="0" smtClean="0">
              <a:latin typeface="Arial"/>
            </a:endParaRPr>
          </a:p>
          <a:p>
            <a:pPr marR="0" lvl="0" rtl="0"/>
            <a:r>
              <a:rPr lang="en-US" sz="2000" b="1" baseline="0" dirty="0" smtClean="0">
                <a:latin typeface="Arial"/>
              </a:rPr>
              <a:t>Site Location:  79655 Miles Ave., Indio, CA 92201</a:t>
            </a:r>
          </a:p>
          <a:p>
            <a:pPr marR="0" lvl="0" rtl="0"/>
            <a:r>
              <a:rPr lang="en-US" sz="2000" b="1" baseline="0" dirty="0" smtClean="0">
                <a:latin typeface="Arial"/>
              </a:rPr>
              <a:t>Benefit:  Low Mod Limited Clientele Income Certification</a:t>
            </a: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76</a:t>
            </a:r>
          </a:p>
        </p:txBody>
      </p:sp>
      <p:sp>
        <p:nvSpPr>
          <p:cNvPr id="3" name="Text Placeholder 2"/>
          <p:cNvSpPr>
            <a:spLocks noGrp="1"/>
          </p:cNvSpPr>
          <p:nvPr>
            <p:ph type="body" idx="1"/>
          </p:nvPr>
        </p:nvSpPr>
        <p:spPr>
          <a:xfrm>
            <a:off x="457200" y="685800"/>
            <a:ext cx="8229600" cy="5440363"/>
          </a:xfrm>
        </p:spPr>
        <p:txBody>
          <a:bodyPr>
            <a:normAutofit fontScale="92500"/>
          </a:bodyPr>
          <a:lstStyle/>
          <a:p>
            <a:pPr marR="0" lvl="0" rtl="0"/>
            <a:r>
              <a:rPr lang="en-US" sz="2000" b="1" baseline="0" dirty="0" smtClean="0">
                <a:latin typeface="Arial"/>
              </a:rPr>
              <a:t>Project:	Mizell Senior Center </a:t>
            </a:r>
            <a:r>
              <a:rPr lang="en-US" sz="2000" b="1" baseline="0" dirty="0" smtClean="0">
                <a:latin typeface="Arial"/>
              </a:rPr>
              <a:t>Facility </a:t>
            </a:r>
            <a:r>
              <a:rPr lang="en-US" sz="2000" b="1" baseline="0" dirty="0" smtClean="0">
                <a:latin typeface="Arial"/>
              </a:rPr>
              <a:t>Project	</a:t>
            </a:r>
          </a:p>
          <a:p>
            <a:pPr marR="0" lvl="0" rtl="0"/>
            <a:r>
              <a:rPr lang="en-US" sz="2000" b="1" baseline="0" dirty="0" smtClean="0">
                <a:latin typeface="Arial"/>
              </a:rPr>
              <a:t>Eligibility	Public Facilities	570.201 (c)	03A</a:t>
            </a:r>
          </a:p>
          <a:p>
            <a:pPr marR="0" lvl="0" rtl="0"/>
            <a:r>
              <a:rPr lang="en-US" sz="2000" b="1" baseline="0" dirty="0" smtClean="0">
                <a:latin typeface="Arial"/>
              </a:rPr>
              <a:t>Sponsor:	Mizell Senior Center</a:t>
            </a:r>
          </a:p>
          <a:p>
            <a:pPr marR="0" lvl="0" rtl="0"/>
            <a:r>
              <a:rPr lang="en-US" sz="2000" b="1" baseline="0" dirty="0" smtClean="0">
                <a:latin typeface="Arial"/>
              </a:rPr>
              <a:t>Address:	480 S. Sunrise Way, Palm Springs, CA  92262</a:t>
            </a:r>
          </a:p>
          <a:p>
            <a:pPr marR="0" lvl="0" rtl="0"/>
            <a:endParaRPr lang="en-US" sz="2000" b="1" baseline="0" dirty="0" smtClean="0">
              <a:latin typeface="Arial"/>
            </a:endParaRPr>
          </a:p>
          <a:p>
            <a:pPr marR="0" lvl="0" rtl="0"/>
            <a:r>
              <a:rPr lang="en-US" sz="2000" b="1" baseline="0" dirty="0" smtClean="0">
                <a:latin typeface="Arial"/>
              </a:rPr>
              <a:t>Requested Funding:  $20,000</a:t>
            </a:r>
          </a:p>
          <a:p>
            <a:pPr marR="0" lvl="0" rtl="0"/>
            <a:endParaRPr lang="fr-FR" sz="2000" b="1" baseline="0" dirty="0" smtClean="0">
              <a:latin typeface="Arial"/>
            </a:endParaRPr>
          </a:p>
          <a:p>
            <a:pPr marR="0" lvl="0" rtl="0"/>
            <a:r>
              <a:rPr lang="fr-FR" sz="2000" b="1" u="sng" baseline="0" dirty="0" smtClean="0">
                <a:latin typeface="Arial"/>
              </a:rPr>
              <a:t>Project Description</a:t>
            </a:r>
            <a:r>
              <a:rPr lang="fr-FR" sz="2000" b="1" baseline="0" dirty="0" smtClean="0">
                <a:latin typeface="Arial"/>
              </a:rPr>
              <a:t>: </a:t>
            </a:r>
            <a:r>
              <a:rPr lang="en-US" sz="2000" b="1" baseline="0" dirty="0" smtClean="0">
                <a:latin typeface="Arial"/>
              </a:rPr>
              <a:t>Mizell Senior Center provides active seniors with services and activities to enhance their dignity, support their independence, and encourage their involvement in the community. CDBG funds will be used for exterior improvements.  </a:t>
            </a:r>
          </a:p>
          <a:p>
            <a:pPr marR="0" lvl="0" rtl="0"/>
            <a:endParaRPr lang="en-US" sz="2000" b="1" baseline="0" dirty="0" smtClean="0">
              <a:latin typeface="Arial"/>
            </a:endParaRPr>
          </a:p>
          <a:p>
            <a:pPr marR="0" lvl="0" rtl="0"/>
            <a:r>
              <a:rPr lang="en-US" sz="2000" b="1" baseline="0" dirty="0" smtClean="0">
                <a:latin typeface="Arial"/>
              </a:rPr>
              <a:t>Site Location:  480 S. Sunrise Way, Palm Springs, CA 92262</a:t>
            </a:r>
          </a:p>
          <a:p>
            <a:pPr marR="0" lvl="0" rtl="0"/>
            <a:r>
              <a:rPr lang="en-US" sz="2000" b="1" baseline="0" dirty="0" smtClean="0">
                <a:latin typeface="Arial"/>
              </a:rPr>
              <a:t>Benefit:  Low Mod Limited Clientele Presumed</a:t>
            </a:r>
          </a:p>
          <a:p>
            <a:pPr marR="0" lvl="0" rtl="0"/>
            <a:r>
              <a:rPr lang="en-US" sz="2000" b="1" baseline="0" dirty="0" smtClean="0">
                <a:latin typeface="Arial"/>
              </a:rPr>
              <a:t>Number Served/Annual Units:  3000</a:t>
            </a:r>
          </a:p>
          <a:p>
            <a:pPr marR="0" lvl="0" rtl="0"/>
            <a:r>
              <a:rPr lang="en-US" sz="2000" b="1" baseline="0" dirty="0" smtClean="0">
                <a:latin typeface="Arial"/>
              </a:rPr>
              <a:t>570.208 (a)(2)(i)(A)</a:t>
            </a: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77</a:t>
            </a:r>
          </a:p>
        </p:txBody>
      </p:sp>
      <p:sp>
        <p:nvSpPr>
          <p:cNvPr id="3" name="Text Placeholder 2"/>
          <p:cNvSpPr>
            <a:spLocks noGrp="1"/>
          </p:cNvSpPr>
          <p:nvPr>
            <p:ph type="body" idx="1"/>
          </p:nvPr>
        </p:nvSpPr>
        <p:spPr>
          <a:xfrm>
            <a:off x="457200" y="685800"/>
            <a:ext cx="8229600" cy="5440363"/>
          </a:xfrm>
        </p:spPr>
        <p:txBody>
          <a:bodyPr>
            <a:normAutofit fontScale="92500" lnSpcReduction="10000"/>
          </a:bodyPr>
          <a:lstStyle/>
          <a:p>
            <a:pPr marR="0" lvl="0" rtl="0"/>
            <a:r>
              <a:rPr lang="en-US" sz="2000" b="1" baseline="0" dirty="0" smtClean="0">
                <a:latin typeface="Arial"/>
              </a:rPr>
              <a:t>Project:	ERU Expansion Project			</a:t>
            </a:r>
          </a:p>
          <a:p>
            <a:pPr marR="0" lvl="0" rtl="0"/>
            <a:r>
              <a:rPr lang="en-US" sz="2000" b="1" baseline="0" dirty="0" smtClean="0">
                <a:latin typeface="Arial"/>
              </a:rPr>
              <a:t>Eligibility	Acquisition	570.201 (a)	01</a:t>
            </a:r>
          </a:p>
          <a:p>
            <a:pPr marR="0" lvl="0" rtl="0"/>
            <a:r>
              <a:rPr lang="en-US" sz="2000" b="1" baseline="0" dirty="0" smtClean="0">
                <a:latin typeface="Arial"/>
              </a:rPr>
              <a:t>Sponsor:	</a:t>
            </a:r>
            <a:r>
              <a:rPr lang="es-ES" sz="2000" b="1" baseline="0" dirty="0" smtClean="0">
                <a:latin typeface="Arial"/>
              </a:rPr>
              <a:t>Escuela De La Raza Unida, Inc.</a:t>
            </a:r>
          </a:p>
          <a:p>
            <a:pPr marR="0" lvl="0" rtl="0"/>
            <a:r>
              <a:rPr lang="en-US" sz="2000" b="1" baseline="0" dirty="0" smtClean="0">
                <a:latin typeface="Arial"/>
              </a:rPr>
              <a:t>Address:	P.O. Box 910, Blythe, CA  92225</a:t>
            </a:r>
          </a:p>
          <a:p>
            <a:pPr marR="0" lvl="0" rtl="0"/>
            <a:endParaRPr lang="en-US" sz="2000" b="1" baseline="0" dirty="0" smtClean="0">
              <a:latin typeface="Arial"/>
            </a:endParaRPr>
          </a:p>
          <a:p>
            <a:pPr marR="0" lvl="0" rtl="0"/>
            <a:r>
              <a:rPr lang="en-US" sz="2000" b="1" baseline="0" dirty="0" smtClean="0">
                <a:latin typeface="Arial"/>
              </a:rPr>
              <a:t>Requested Funding:  $36,000</a:t>
            </a:r>
          </a:p>
          <a:p>
            <a:pPr marR="0" lvl="0" rtl="0"/>
            <a:endParaRPr lang="fr-FR" sz="2000" b="1" baseline="0" dirty="0" smtClean="0">
              <a:latin typeface="Arial"/>
            </a:endParaRPr>
          </a:p>
          <a:p>
            <a:pPr marR="0" lvl="0" rtl="0"/>
            <a:r>
              <a:rPr lang="fr-FR" sz="2000" b="1" u="sng" baseline="0" dirty="0" smtClean="0">
                <a:latin typeface="Arial"/>
              </a:rPr>
              <a:t>Project Description</a:t>
            </a:r>
            <a:r>
              <a:rPr lang="fr-FR" sz="2000" b="1" baseline="0" dirty="0" smtClean="0">
                <a:latin typeface="Arial"/>
              </a:rPr>
              <a:t>: </a:t>
            </a:r>
            <a:r>
              <a:rPr lang="en-US" sz="2000" b="1" baseline="0" dirty="0" smtClean="0">
                <a:latin typeface="Arial"/>
              </a:rPr>
              <a:t>ERU will use CDBG funds to acquire two vacant parcels to expand operations by building a Family Learning Center. The center will serve low- to moderate- income families in the Palo Verde Valley and Blythe areas.  </a:t>
            </a:r>
          </a:p>
          <a:p>
            <a:pPr marR="0" lvl="0" rtl="0"/>
            <a:endParaRPr lang="en-US" sz="2000" b="1" baseline="0" dirty="0" smtClean="0">
              <a:latin typeface="Arial"/>
            </a:endParaRPr>
          </a:p>
          <a:p>
            <a:pPr marR="0" lvl="0" rtl="0"/>
            <a:r>
              <a:rPr lang="en-US" sz="2000" b="1" baseline="0" dirty="0" smtClean="0">
                <a:latin typeface="Arial"/>
              </a:rPr>
              <a:t>Site Location:  Carmen Figueroa Lane and Bernard St., Blythe, 		</a:t>
            </a:r>
            <a:r>
              <a:rPr lang="en-US" sz="2000" b="1" dirty="0" smtClean="0">
                <a:latin typeface="Arial"/>
              </a:rPr>
              <a:t>     </a:t>
            </a:r>
            <a:r>
              <a:rPr lang="en-US" sz="2000" b="1" baseline="0" dirty="0" smtClean="0">
                <a:latin typeface="Arial"/>
              </a:rPr>
              <a:t>CA 92225</a:t>
            </a:r>
          </a:p>
          <a:p>
            <a:pPr marR="0" lvl="0" rtl="0"/>
            <a:r>
              <a:rPr lang="en-US" sz="2000" b="1" baseline="0" dirty="0" smtClean="0">
                <a:latin typeface="Arial"/>
              </a:rPr>
              <a:t>Benefit:  Low Mod Limited Clientele Income Certification</a:t>
            </a:r>
          </a:p>
          <a:p>
            <a:pPr marR="0" lvl="0" rtl="0"/>
            <a:r>
              <a:rPr lang="en-US" sz="2000" b="1" baseline="0" dirty="0" smtClean="0">
                <a:latin typeface="Arial"/>
              </a:rPr>
              <a:t>Number Served/Annual Units:  150</a:t>
            </a:r>
          </a:p>
          <a:p>
            <a:pPr marR="0" lvl="0" rtl="0"/>
            <a:r>
              <a:rPr lang="en-US" sz="2000" b="1" baseline="0" dirty="0" smtClean="0">
                <a:latin typeface="Arial"/>
              </a:rPr>
              <a:t>570.208 (a)(2)(i)(B)</a:t>
            </a: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78</a:t>
            </a:r>
          </a:p>
        </p:txBody>
      </p:sp>
      <p:sp>
        <p:nvSpPr>
          <p:cNvPr id="3" name="Text Placeholder 2"/>
          <p:cNvSpPr>
            <a:spLocks noGrp="1"/>
          </p:cNvSpPr>
          <p:nvPr>
            <p:ph type="body" idx="1"/>
          </p:nvPr>
        </p:nvSpPr>
        <p:spPr>
          <a:xfrm>
            <a:off x="457200" y="685800"/>
            <a:ext cx="8229600" cy="5791200"/>
          </a:xfrm>
        </p:spPr>
        <p:txBody>
          <a:bodyPr>
            <a:noAutofit/>
          </a:bodyPr>
          <a:lstStyle/>
          <a:p>
            <a:pPr marR="0" lvl="0" rtl="0"/>
            <a:r>
              <a:rPr lang="en-US" sz="1900" b="1" baseline="0" dirty="0" smtClean="0">
                <a:latin typeface="Arial"/>
              </a:rPr>
              <a:t>Project:	El Descanso Migrant Shower Facilities	</a:t>
            </a:r>
          </a:p>
          <a:p>
            <a:pPr marR="0" lvl="0" rtl="0"/>
            <a:r>
              <a:rPr lang="en-US" sz="1900" b="1" baseline="0" dirty="0" smtClean="0">
                <a:latin typeface="Arial"/>
              </a:rPr>
              <a:t>Eligibility	Public Services	570.201 (e)	03T</a:t>
            </a:r>
          </a:p>
          <a:p>
            <a:pPr marR="0" lvl="0" rtl="0"/>
            <a:r>
              <a:rPr lang="en-US" sz="1900" b="1" baseline="0" dirty="0" smtClean="0">
                <a:latin typeface="Arial"/>
              </a:rPr>
              <a:t>Sponsor:	Desert Alliance for Community Empowerment</a:t>
            </a:r>
          </a:p>
          <a:p>
            <a:pPr marR="0" lvl="0" rtl="0"/>
            <a:r>
              <a:rPr lang="en-US" sz="1900" b="1" baseline="0" dirty="0" smtClean="0">
                <a:latin typeface="Arial"/>
              </a:rPr>
              <a:t>Address:	53990 Enterprise Way, Ste. 1, Coachella, CA  92236</a:t>
            </a:r>
          </a:p>
          <a:p>
            <a:pPr marR="0" lvl="0" rtl="0"/>
            <a:endParaRPr lang="en-US" sz="1400" b="1" baseline="0" dirty="0" smtClean="0">
              <a:latin typeface="Arial"/>
            </a:endParaRPr>
          </a:p>
          <a:p>
            <a:pPr marR="0" lvl="0" rtl="0"/>
            <a:r>
              <a:rPr lang="en-US" sz="1900" b="1" baseline="0" dirty="0" smtClean="0">
                <a:latin typeface="Arial"/>
              </a:rPr>
              <a:t>Requested Funding:  $26,000</a:t>
            </a:r>
          </a:p>
          <a:p>
            <a:pPr marR="0" lvl="0" rtl="0"/>
            <a:endParaRPr lang="fr-FR" sz="1400" b="1" baseline="0" dirty="0" smtClean="0">
              <a:latin typeface="Arial"/>
            </a:endParaRPr>
          </a:p>
          <a:p>
            <a:pPr marR="0" lvl="0" rtl="0"/>
            <a:r>
              <a:rPr lang="fr-FR" sz="1900" b="1" u="sng" baseline="0" dirty="0" smtClean="0">
                <a:latin typeface="Arial"/>
              </a:rPr>
              <a:t>Project Description</a:t>
            </a:r>
            <a:r>
              <a:rPr lang="fr-FR" sz="1900" b="1" baseline="0" dirty="0" smtClean="0">
                <a:latin typeface="Arial"/>
              </a:rPr>
              <a:t>: </a:t>
            </a:r>
            <a:r>
              <a:rPr lang="en-US" sz="1900" b="1" baseline="0" dirty="0" smtClean="0">
                <a:latin typeface="Arial"/>
              </a:rPr>
              <a:t>The El Descanso Agricultural Worker Shower Facility provides a no-cost shower and rest area to homeless migrant farm workers. CDBG funds will be used for staff salaries (direct cost), facility maintenance, bathing supplies, and transportation costs. </a:t>
            </a:r>
          </a:p>
          <a:p>
            <a:pPr marR="0" lvl="0" rtl="0"/>
            <a:endParaRPr lang="en-US" sz="1400" b="1" baseline="0" dirty="0" smtClean="0">
              <a:latin typeface="Arial"/>
            </a:endParaRPr>
          </a:p>
          <a:p>
            <a:pPr marR="0" lvl="0" rtl="0"/>
            <a:r>
              <a:rPr lang="en-US" sz="1900" b="1" baseline="0" dirty="0" smtClean="0">
                <a:latin typeface="Arial"/>
              </a:rPr>
              <a:t>Site Location:  Intersection of Hammond Ave. and Avenue 66, 		</a:t>
            </a:r>
            <a:r>
              <a:rPr lang="en-US" sz="1900" b="1" dirty="0" smtClean="0">
                <a:latin typeface="Arial"/>
              </a:rPr>
              <a:t>     </a:t>
            </a:r>
            <a:r>
              <a:rPr lang="en-US" sz="1900" b="1" baseline="0" dirty="0" smtClean="0">
                <a:latin typeface="Arial"/>
              </a:rPr>
              <a:t>Mecca, CA 92254</a:t>
            </a:r>
          </a:p>
          <a:p>
            <a:pPr marR="0" lvl="0" rtl="0"/>
            <a:r>
              <a:rPr lang="en-US" sz="1900" b="1" baseline="0" dirty="0" smtClean="0">
                <a:latin typeface="Arial"/>
              </a:rPr>
              <a:t>Benefit:  Low Mod Limited Clientele Presumed</a:t>
            </a:r>
          </a:p>
          <a:p>
            <a:pPr marR="0" lvl="0" rtl="0"/>
            <a:r>
              <a:rPr lang="en-US" sz="1900" b="1" baseline="0" dirty="0" smtClean="0">
                <a:latin typeface="Arial"/>
              </a:rPr>
              <a:t>Number Served/Annual Units:  600</a:t>
            </a:r>
          </a:p>
          <a:p>
            <a:pPr marR="0" lvl="0" rtl="0"/>
            <a:r>
              <a:rPr lang="en-US" sz="1900" b="1" baseline="0" dirty="0" smtClean="0">
                <a:latin typeface="Arial"/>
              </a:rPr>
              <a:t>570.208 (a)(2)(i)(A)</a:t>
            </a: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79</a:t>
            </a:r>
          </a:p>
        </p:txBody>
      </p:sp>
      <p:sp>
        <p:nvSpPr>
          <p:cNvPr id="3" name="Text Placeholder 2"/>
          <p:cNvSpPr>
            <a:spLocks noGrp="1"/>
          </p:cNvSpPr>
          <p:nvPr>
            <p:ph type="body" idx="1"/>
          </p:nvPr>
        </p:nvSpPr>
        <p:spPr>
          <a:xfrm>
            <a:off x="457200" y="685800"/>
            <a:ext cx="8229600" cy="5943600"/>
          </a:xfrm>
        </p:spPr>
        <p:txBody>
          <a:bodyPr>
            <a:noAutofit/>
          </a:bodyPr>
          <a:lstStyle/>
          <a:p>
            <a:pPr marR="0" lvl="0" rtl="0"/>
            <a:r>
              <a:rPr lang="en-US" sz="1700" b="1" baseline="0" dirty="0" smtClean="0">
                <a:latin typeface="Arial"/>
              </a:rPr>
              <a:t>Project:	Jewish Family Counseling Program		</a:t>
            </a:r>
          </a:p>
          <a:p>
            <a:pPr marR="0" lvl="0" rtl="0"/>
            <a:r>
              <a:rPr lang="en-US" sz="1700" b="1" baseline="0" dirty="0" smtClean="0">
                <a:latin typeface="Arial"/>
              </a:rPr>
              <a:t>Eligibility	Public Services	570.201 (e)	05</a:t>
            </a:r>
          </a:p>
          <a:p>
            <a:pPr marR="0" lvl="0" rtl="0"/>
            <a:r>
              <a:rPr lang="en-US" sz="1700" b="1" baseline="0" dirty="0" smtClean="0">
                <a:latin typeface="Arial"/>
              </a:rPr>
              <a:t>Sponsor:	Jewish Family Service of the Desert</a:t>
            </a:r>
          </a:p>
          <a:p>
            <a:pPr marR="0" lvl="0" rtl="0"/>
            <a:r>
              <a:rPr lang="en-US" sz="1700" b="1" baseline="0" dirty="0" smtClean="0">
                <a:latin typeface="Arial"/>
              </a:rPr>
              <a:t>Address:	801 E. Tahquitz Canyon Way, Suite 202, Palm Springs, 		CA  92262</a:t>
            </a:r>
          </a:p>
          <a:p>
            <a:pPr marR="0" lvl="0" rtl="0"/>
            <a:endParaRPr lang="en-US" sz="1600" b="1" baseline="0" dirty="0" smtClean="0">
              <a:latin typeface="Arial"/>
            </a:endParaRPr>
          </a:p>
          <a:p>
            <a:pPr marR="0" lvl="0" rtl="0"/>
            <a:r>
              <a:rPr lang="en-US" sz="1700" b="1" baseline="0" dirty="0" smtClean="0">
                <a:latin typeface="Arial"/>
              </a:rPr>
              <a:t>Requested Funding:  $25,200</a:t>
            </a:r>
          </a:p>
          <a:p>
            <a:pPr marR="0" lvl="0" rtl="0"/>
            <a:endParaRPr lang="fr-FR" sz="1600" b="1" baseline="0" dirty="0" smtClean="0">
              <a:latin typeface="Arial"/>
            </a:endParaRPr>
          </a:p>
          <a:p>
            <a:pPr marR="0" lvl="0" rtl="0"/>
            <a:r>
              <a:rPr lang="fr-FR" sz="1700" b="1" u="sng" baseline="0" dirty="0" smtClean="0">
                <a:latin typeface="Arial"/>
              </a:rPr>
              <a:t>Project Description</a:t>
            </a:r>
            <a:r>
              <a:rPr lang="fr-FR" sz="1700" b="1" baseline="0" dirty="0" smtClean="0">
                <a:latin typeface="Arial"/>
              </a:rPr>
              <a:t>: </a:t>
            </a:r>
            <a:r>
              <a:rPr lang="en-US" sz="1700" b="1" baseline="0" dirty="0" smtClean="0">
                <a:latin typeface="Arial"/>
              </a:rPr>
              <a:t>The program provides a wide range of mental health counseling services to eligible individuals. These services treat mental illness, anxiety, depression, partner/marital conflict, divorce, victims of domestic violence, alcohol and drug addiction, job stress, child abuse, and senior abuse. CDBG funds will be used to pay for salaries (direct cost), supplies, other and program related expenses. </a:t>
            </a:r>
          </a:p>
          <a:p>
            <a:pPr marR="0" lvl="0" rtl="0"/>
            <a:endParaRPr lang="en-US" sz="1600" b="1" baseline="0" dirty="0" smtClean="0">
              <a:latin typeface="Arial"/>
            </a:endParaRPr>
          </a:p>
          <a:p>
            <a:pPr marR="0" lvl="0" rtl="0"/>
            <a:r>
              <a:rPr lang="en-US" sz="1700" b="1" baseline="0" dirty="0" smtClean="0">
                <a:latin typeface="Arial"/>
              </a:rPr>
              <a:t>Site Location:  801 E. Tahquitz Canyon Way, Suite 202, Palm Springs, 		 </a:t>
            </a:r>
            <a:r>
              <a:rPr lang="en-US" sz="1700" b="1" baseline="0" dirty="0" smtClean="0">
                <a:latin typeface="Arial"/>
              </a:rPr>
              <a:t> </a:t>
            </a:r>
            <a:r>
              <a:rPr lang="en-US" sz="1700" b="1" baseline="0" dirty="0" smtClean="0">
                <a:latin typeface="Arial"/>
              </a:rPr>
              <a:t>CA 92262</a:t>
            </a:r>
          </a:p>
          <a:p>
            <a:pPr marR="0" lvl="0" rtl="0"/>
            <a:r>
              <a:rPr lang="en-US" sz="1700" b="1" baseline="0" dirty="0" smtClean="0">
                <a:latin typeface="Arial"/>
              </a:rPr>
              <a:t>Benefit:  Low Mod Limited Clientele Income Certification</a:t>
            </a:r>
          </a:p>
          <a:p>
            <a:pPr marR="0" lvl="0" rtl="0"/>
            <a:r>
              <a:rPr lang="en-US" sz="1700" b="1" baseline="0" dirty="0" smtClean="0">
                <a:latin typeface="Arial"/>
              </a:rPr>
              <a:t>Number Served/Annual Units:  400</a:t>
            </a:r>
          </a:p>
          <a:p>
            <a:pPr marR="0" lvl="0" rtl="0"/>
            <a:r>
              <a:rPr lang="en-US" sz="1700" b="1" baseline="0" dirty="0" smtClean="0">
                <a:latin typeface="Arial"/>
              </a:rPr>
              <a:t>570.208 (a)(2)(i)(B)</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pPr marR="0" algn="r" rtl="0"/>
            <a:r>
              <a:rPr lang="en-US" sz="2400" b="1" baseline="0" dirty="0" smtClean="0">
                <a:latin typeface="Arial"/>
              </a:rPr>
              <a:t>P 8</a:t>
            </a:r>
          </a:p>
        </p:txBody>
      </p:sp>
      <p:sp>
        <p:nvSpPr>
          <p:cNvPr id="3" name="Text Placeholder 2"/>
          <p:cNvSpPr>
            <a:spLocks noGrp="1"/>
          </p:cNvSpPr>
          <p:nvPr>
            <p:ph type="body" idx="1"/>
          </p:nvPr>
        </p:nvSpPr>
        <p:spPr>
          <a:xfrm>
            <a:off x="457200" y="685800"/>
            <a:ext cx="8229600" cy="5715000"/>
          </a:xfrm>
        </p:spPr>
        <p:txBody>
          <a:bodyPr>
            <a:noAutofit/>
          </a:bodyPr>
          <a:lstStyle/>
          <a:p>
            <a:pPr marR="0" lvl="0" rtl="0"/>
            <a:r>
              <a:rPr lang="en-US" sz="2000" b="1" baseline="0" dirty="0" smtClean="0">
                <a:latin typeface="Arial"/>
              </a:rPr>
              <a:t>Project:	Harmony Kitchen Food Program		</a:t>
            </a:r>
          </a:p>
          <a:p>
            <a:pPr marR="0" lvl="0" rtl="0"/>
            <a:r>
              <a:rPr lang="en-US" sz="2000" b="1" baseline="0" dirty="0" smtClean="0">
                <a:latin typeface="Arial"/>
              </a:rPr>
              <a:t>Eligibility	Public Services	570.201 (e)	05</a:t>
            </a:r>
          </a:p>
          <a:p>
            <a:pPr marR="0" lvl="0" rtl="0"/>
            <a:r>
              <a:rPr lang="en-US" sz="2000" b="1" baseline="0" dirty="0" smtClean="0">
                <a:latin typeface="Arial"/>
              </a:rPr>
              <a:t>Sponsor:	Palo Verde Valley Senior Citizens Non-Profit 			Corp.</a:t>
            </a:r>
          </a:p>
          <a:p>
            <a:pPr marR="0" lvl="0" rtl="0"/>
            <a:r>
              <a:rPr lang="en-US" sz="2000" b="1" baseline="0" dirty="0" smtClean="0">
                <a:latin typeface="Arial"/>
              </a:rPr>
              <a:t>Address:	P.O. Box 2067, Blythe, CA  92226</a:t>
            </a:r>
          </a:p>
          <a:p>
            <a:pPr marR="0" lvl="0" rtl="0"/>
            <a:endParaRPr lang="en-US" sz="1400" b="1" baseline="0" dirty="0" smtClean="0">
              <a:latin typeface="Arial"/>
            </a:endParaRPr>
          </a:p>
          <a:p>
            <a:pPr marR="0" lvl="0" rtl="0"/>
            <a:r>
              <a:rPr lang="en-US" sz="2000" b="1" baseline="0" dirty="0" smtClean="0">
                <a:latin typeface="Arial"/>
              </a:rPr>
              <a:t>Requested Funding:  $12,000</a:t>
            </a:r>
          </a:p>
          <a:p>
            <a:pPr marR="0" lvl="0" rtl="0"/>
            <a:endParaRPr lang="en-US" sz="1400" b="1" baseline="0" dirty="0" smtClean="0">
              <a:latin typeface="Arial"/>
            </a:endParaRPr>
          </a:p>
          <a:p>
            <a:pPr marR="0" lvl="0" rtl="0"/>
            <a:r>
              <a:rPr lang="fr-FR" sz="2000" b="1" u="sng" baseline="0" dirty="0" smtClean="0">
                <a:latin typeface="Arial"/>
              </a:rPr>
              <a:t>Project Description</a:t>
            </a:r>
            <a:r>
              <a:rPr lang="fr-FR" sz="2000" b="1" baseline="0" dirty="0" smtClean="0">
                <a:latin typeface="Arial"/>
              </a:rPr>
              <a:t>: </a:t>
            </a:r>
            <a:r>
              <a:rPr lang="en-US" sz="2000" b="1" baseline="0" dirty="0" smtClean="0">
                <a:latin typeface="Arial"/>
              </a:rPr>
              <a:t>The  program provides lunch five days a week to low-income and homeless residents of the Palo Verde Valley. CDBG funds will be used for food, supplies, and other operational expenses.  </a:t>
            </a:r>
          </a:p>
          <a:p>
            <a:pPr marR="0" lvl="0" rtl="0"/>
            <a:endParaRPr lang="en-US" sz="1400" b="1" baseline="0" dirty="0" smtClean="0">
              <a:latin typeface="Arial"/>
            </a:endParaRPr>
          </a:p>
          <a:p>
            <a:pPr marR="0" lvl="0" rtl="0"/>
            <a:r>
              <a:rPr lang="en-US" sz="2000" b="1" baseline="0" dirty="0" smtClean="0">
                <a:latin typeface="Arial"/>
              </a:rPr>
              <a:t>Site Location:  219 South Main Street, Blythe, CA 92225</a:t>
            </a:r>
          </a:p>
          <a:p>
            <a:pPr marR="0" lvl="0" rtl="0"/>
            <a:r>
              <a:rPr lang="en-US" sz="2000" b="1" baseline="0" dirty="0" smtClean="0">
                <a:latin typeface="Arial"/>
              </a:rPr>
              <a:t>Benefit:  Low Mod Limited Clientele Income Certification</a:t>
            </a:r>
          </a:p>
          <a:p>
            <a:pPr marR="0" lvl="0" rtl="0"/>
            <a:r>
              <a:rPr lang="en-US" sz="2000" b="1" baseline="0" dirty="0" smtClean="0">
                <a:latin typeface="Arial"/>
              </a:rPr>
              <a:t>Number Served/Annual Units:  920</a:t>
            </a:r>
          </a:p>
          <a:p>
            <a:pPr marR="0" lvl="0" rtl="0"/>
            <a:r>
              <a:rPr lang="en-US" sz="2000" b="1" baseline="0" dirty="0" smtClean="0">
                <a:latin typeface="Arial"/>
              </a:rPr>
              <a:t>570.208 (a)(2)(i)(B)</a:t>
            </a: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80</a:t>
            </a:r>
          </a:p>
        </p:txBody>
      </p:sp>
      <p:sp>
        <p:nvSpPr>
          <p:cNvPr id="3" name="Text Placeholder 2"/>
          <p:cNvSpPr>
            <a:spLocks noGrp="1"/>
          </p:cNvSpPr>
          <p:nvPr>
            <p:ph type="body" idx="1"/>
          </p:nvPr>
        </p:nvSpPr>
        <p:spPr>
          <a:xfrm>
            <a:off x="457200" y="685800"/>
            <a:ext cx="8229600" cy="5791200"/>
          </a:xfrm>
        </p:spPr>
        <p:txBody>
          <a:bodyPr>
            <a:noAutofit/>
          </a:bodyPr>
          <a:lstStyle/>
          <a:p>
            <a:pPr marR="0" lvl="0" rtl="0"/>
            <a:r>
              <a:rPr lang="en-US" sz="1900" b="1" baseline="0" dirty="0" smtClean="0">
                <a:latin typeface="Arial"/>
              </a:rPr>
              <a:t>Project:	The Ranch Heat and Power Project		</a:t>
            </a:r>
          </a:p>
          <a:p>
            <a:pPr marR="0" lvl="0" rtl="0"/>
            <a:r>
              <a:rPr lang="en-US" sz="1900" b="1" baseline="0" dirty="0" smtClean="0">
                <a:latin typeface="Arial"/>
              </a:rPr>
              <a:t>Eligibility	Public Facilities	570.201 (c)	03</a:t>
            </a:r>
          </a:p>
          <a:p>
            <a:pPr marR="0" lvl="0" rtl="0"/>
            <a:r>
              <a:rPr lang="en-US" sz="1900" b="1" baseline="0" dirty="0" smtClean="0">
                <a:latin typeface="Arial"/>
              </a:rPr>
              <a:t>Sponsor:	The Ranch Recovery Centers, Inc.</a:t>
            </a:r>
          </a:p>
          <a:p>
            <a:pPr marR="0" lvl="0" rtl="0"/>
            <a:r>
              <a:rPr lang="en-US" sz="1900" b="1" baseline="0" dirty="0" smtClean="0">
                <a:latin typeface="Arial"/>
              </a:rPr>
              <a:t>Address:	7885 Annandale Ave., Desert Hot Springs, CA  92240</a:t>
            </a:r>
          </a:p>
          <a:p>
            <a:pPr marR="0" lvl="0" rtl="0"/>
            <a:endParaRPr lang="en-US" sz="1600" b="1" baseline="0" dirty="0" smtClean="0">
              <a:latin typeface="Arial"/>
            </a:endParaRPr>
          </a:p>
          <a:p>
            <a:pPr marR="0" lvl="0" rtl="0"/>
            <a:r>
              <a:rPr lang="en-US" sz="1900" b="1" baseline="0" dirty="0" smtClean="0">
                <a:latin typeface="Arial"/>
              </a:rPr>
              <a:t>Requested Funding:  $189,650</a:t>
            </a:r>
          </a:p>
          <a:p>
            <a:pPr marR="0" lvl="0" rtl="0"/>
            <a:endParaRPr lang="fr-FR" sz="1600" b="1" baseline="0" dirty="0" smtClean="0">
              <a:latin typeface="Arial"/>
            </a:endParaRPr>
          </a:p>
          <a:p>
            <a:pPr marR="0" lvl="0" rtl="0"/>
            <a:r>
              <a:rPr lang="fr-FR" sz="1900" b="1" u="sng" baseline="0" dirty="0" smtClean="0">
                <a:latin typeface="Arial"/>
              </a:rPr>
              <a:t>Project Description</a:t>
            </a:r>
            <a:r>
              <a:rPr lang="fr-FR" sz="1900" b="1" baseline="0" dirty="0" smtClean="0">
                <a:latin typeface="Arial"/>
              </a:rPr>
              <a:t>: </a:t>
            </a:r>
            <a:r>
              <a:rPr lang="en-US" sz="1900" b="1" baseline="0" dirty="0" smtClean="0">
                <a:latin typeface="Arial"/>
              </a:rPr>
              <a:t>The Ranch Recovery Center provides a 60-90 day substance abuse treatment, detoxification, and halfway house residential program for men. CDBG funds will be used to purchase and install combined heat and power (CHP) units to reduce energy costs and the organization's carbon footprint. </a:t>
            </a:r>
          </a:p>
          <a:p>
            <a:pPr marR="0" lvl="0" rtl="0"/>
            <a:endParaRPr lang="en-US" sz="1600" b="1" baseline="0" dirty="0" smtClean="0">
              <a:latin typeface="Arial"/>
            </a:endParaRPr>
          </a:p>
          <a:p>
            <a:pPr marR="0" lvl="0" rtl="0"/>
            <a:r>
              <a:rPr lang="en-US" sz="1900" b="1" baseline="0" dirty="0" smtClean="0">
                <a:latin typeface="Arial"/>
              </a:rPr>
              <a:t>Site Location:  7885 Annandale Ave., Desert Hot Springs, CA 		</a:t>
            </a:r>
            <a:r>
              <a:rPr lang="en-US" sz="1900" b="1" dirty="0" smtClean="0">
                <a:latin typeface="Arial"/>
              </a:rPr>
              <a:t>     </a:t>
            </a:r>
            <a:r>
              <a:rPr lang="en-US" sz="1900" b="1" baseline="0" dirty="0" smtClean="0">
                <a:latin typeface="Arial"/>
              </a:rPr>
              <a:t>92240</a:t>
            </a:r>
          </a:p>
          <a:p>
            <a:pPr marR="0" lvl="0" rtl="0"/>
            <a:r>
              <a:rPr lang="en-US" sz="1900" b="1" baseline="0" dirty="0" smtClean="0">
                <a:latin typeface="Arial"/>
              </a:rPr>
              <a:t>Benefit:  Low Mod Limited Clientele Income Certification</a:t>
            </a:r>
          </a:p>
          <a:p>
            <a:pPr marR="0" lvl="0" rtl="0"/>
            <a:r>
              <a:rPr lang="en-US" sz="1900" b="1" baseline="0" dirty="0" smtClean="0">
                <a:latin typeface="Arial"/>
              </a:rPr>
              <a:t>Number Served/Annual Units:  500</a:t>
            </a:r>
          </a:p>
          <a:p>
            <a:pPr marR="0" lvl="0" rtl="0"/>
            <a:r>
              <a:rPr lang="en-US" sz="1900" b="1" baseline="0" dirty="0" smtClean="0">
                <a:latin typeface="Arial"/>
              </a:rPr>
              <a:t>570.208 (a)(2)(i)(B)</a:t>
            </a: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81</a:t>
            </a:r>
          </a:p>
        </p:txBody>
      </p:sp>
      <p:sp>
        <p:nvSpPr>
          <p:cNvPr id="3" name="Text Placeholder 2"/>
          <p:cNvSpPr>
            <a:spLocks noGrp="1"/>
          </p:cNvSpPr>
          <p:nvPr>
            <p:ph type="body" idx="1"/>
          </p:nvPr>
        </p:nvSpPr>
        <p:spPr>
          <a:xfrm>
            <a:off x="457200" y="685800"/>
            <a:ext cx="8229600" cy="5715000"/>
          </a:xfrm>
        </p:spPr>
        <p:txBody>
          <a:bodyPr>
            <a:noAutofit/>
          </a:bodyPr>
          <a:lstStyle/>
          <a:p>
            <a:pPr marR="0" lvl="0" rtl="0"/>
            <a:r>
              <a:rPr lang="en-US" sz="2000" b="1" baseline="0" dirty="0" smtClean="0">
                <a:latin typeface="Arial"/>
              </a:rPr>
              <a:t>Project:	After-School Scholarship Program	</a:t>
            </a:r>
          </a:p>
          <a:p>
            <a:pPr marR="0" lvl="0" rtl="0"/>
            <a:r>
              <a:rPr lang="en-US" sz="2000" b="1" baseline="0" dirty="0" smtClean="0">
                <a:latin typeface="Arial"/>
              </a:rPr>
              <a:t>Eligibility	Public Services	570.201 (e)	05</a:t>
            </a:r>
          </a:p>
          <a:p>
            <a:pPr marR="0" lvl="0" rtl="0"/>
            <a:r>
              <a:rPr lang="en-US" sz="2000" b="1" baseline="0" dirty="0" smtClean="0">
                <a:latin typeface="Arial"/>
              </a:rPr>
              <a:t>Sponsor:	Boys &amp; Girls Club of Coachella Valley</a:t>
            </a:r>
          </a:p>
          <a:p>
            <a:pPr marR="0" lvl="0" rtl="0"/>
            <a:r>
              <a:rPr lang="en-US" sz="2000" b="1" baseline="0" dirty="0" smtClean="0">
                <a:latin typeface="Arial"/>
              </a:rPr>
              <a:t>Address:	42-600 Cook St., Suite 120, Palm Desert, CA  92211</a:t>
            </a:r>
          </a:p>
          <a:p>
            <a:pPr marR="0" lvl="0" rtl="0"/>
            <a:endParaRPr lang="en-US" sz="1400" b="1" baseline="0" dirty="0" smtClean="0">
              <a:latin typeface="Arial"/>
            </a:endParaRPr>
          </a:p>
          <a:p>
            <a:pPr marR="0" lvl="0" rtl="0"/>
            <a:r>
              <a:rPr lang="en-US" sz="2000" b="1" baseline="0" dirty="0" smtClean="0">
                <a:latin typeface="Arial"/>
              </a:rPr>
              <a:t>Requested Funding:  $20,000</a:t>
            </a:r>
          </a:p>
          <a:p>
            <a:pPr marR="0" lvl="0" rtl="0"/>
            <a:endParaRPr lang="fr-FR" sz="1400" b="1" baseline="0" dirty="0" smtClean="0">
              <a:latin typeface="Arial"/>
            </a:endParaRPr>
          </a:p>
          <a:p>
            <a:pPr marR="0" lvl="0" rtl="0"/>
            <a:r>
              <a:rPr lang="fr-FR" sz="2000" b="1" u="sng" baseline="0" dirty="0" smtClean="0">
                <a:latin typeface="Arial"/>
              </a:rPr>
              <a:t>Project Description</a:t>
            </a:r>
            <a:r>
              <a:rPr lang="fr-FR" sz="2000" b="1" baseline="0" dirty="0" smtClean="0">
                <a:latin typeface="Arial"/>
              </a:rPr>
              <a:t>: </a:t>
            </a:r>
            <a:r>
              <a:rPr lang="en-US" sz="2000" b="1" baseline="0" dirty="0" smtClean="0">
                <a:latin typeface="Arial"/>
              </a:rPr>
              <a:t>The Boys and Girls Club will use CDBG funds to provide membership "scholarships" to youth from low- to moderate- income families. Activities include after-school programs including concerts, recreation, arts, and crafts.  </a:t>
            </a:r>
          </a:p>
          <a:p>
            <a:pPr marR="0" lvl="0" rtl="0"/>
            <a:endParaRPr lang="en-US" sz="1400" b="1" baseline="0" dirty="0" smtClean="0">
              <a:latin typeface="Arial"/>
            </a:endParaRPr>
          </a:p>
          <a:p>
            <a:pPr marR="0" lvl="0" rtl="0"/>
            <a:r>
              <a:rPr lang="en-US" sz="2000" b="1" baseline="0" dirty="0" smtClean="0">
                <a:latin typeface="Arial"/>
              </a:rPr>
              <a:t>Site Location:  </a:t>
            </a:r>
            <a:r>
              <a:rPr lang="it-IT" sz="2000" b="1" baseline="0" dirty="0" smtClean="0">
                <a:latin typeface="Arial"/>
              </a:rPr>
              <a:t>91-391 Avenue 66, Mecca, CA 92254</a:t>
            </a:r>
          </a:p>
          <a:p>
            <a:pPr marR="0" lvl="0" rtl="0"/>
            <a:r>
              <a:rPr lang="en-US" sz="2000" b="1" baseline="0" dirty="0" smtClean="0">
                <a:latin typeface="Arial"/>
              </a:rPr>
              <a:t>Benefit:  Low Mod Limited Clientele Income Certification</a:t>
            </a:r>
          </a:p>
          <a:p>
            <a:pPr marR="0" lvl="0" rtl="0"/>
            <a:r>
              <a:rPr lang="en-US" sz="2000" b="1" baseline="0" dirty="0" smtClean="0">
                <a:latin typeface="Arial"/>
              </a:rPr>
              <a:t>Number Served/Annual Units:  500</a:t>
            </a:r>
          </a:p>
          <a:p>
            <a:pPr marR="0" lvl="0" rtl="0"/>
            <a:r>
              <a:rPr lang="en-US" sz="2000" b="1" baseline="0" dirty="0" smtClean="0">
                <a:latin typeface="Arial"/>
              </a:rPr>
              <a:t>570.208 (a)(2)(i)(B)</a:t>
            </a: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82</a:t>
            </a:r>
          </a:p>
        </p:txBody>
      </p:sp>
      <p:sp>
        <p:nvSpPr>
          <p:cNvPr id="3" name="Text Placeholder 2"/>
          <p:cNvSpPr>
            <a:spLocks noGrp="1"/>
          </p:cNvSpPr>
          <p:nvPr>
            <p:ph type="body" idx="1"/>
          </p:nvPr>
        </p:nvSpPr>
        <p:spPr>
          <a:xfrm>
            <a:off x="457200" y="685800"/>
            <a:ext cx="8229600" cy="5715000"/>
          </a:xfrm>
        </p:spPr>
        <p:txBody>
          <a:bodyPr>
            <a:noAutofit/>
          </a:bodyPr>
          <a:lstStyle/>
          <a:p>
            <a:pPr marR="0" lvl="0" rtl="0"/>
            <a:r>
              <a:rPr lang="en-US" sz="2000" b="1" baseline="0" dirty="0" smtClean="0">
                <a:latin typeface="Arial"/>
              </a:rPr>
              <a:t>Project:	Fork Lift/Pallet Wrapper Replacement	</a:t>
            </a:r>
          </a:p>
          <a:p>
            <a:pPr marR="0" lvl="0" rtl="0"/>
            <a:r>
              <a:rPr lang="en-US" sz="2000" b="1" baseline="0" dirty="0" smtClean="0">
                <a:latin typeface="Arial"/>
              </a:rPr>
              <a:t>Eligibility	Public Facilities	570.201 (c)	03</a:t>
            </a:r>
          </a:p>
          <a:p>
            <a:pPr marR="0" lvl="0" rtl="0"/>
            <a:r>
              <a:rPr lang="en-US" sz="2000" b="1" baseline="0" dirty="0" smtClean="0">
                <a:latin typeface="Arial"/>
              </a:rPr>
              <a:t>Sponsor:	FIND (Food In Need of Distribution) Food Bank</a:t>
            </a:r>
          </a:p>
          <a:p>
            <a:pPr marR="0" lvl="0" rtl="0"/>
            <a:r>
              <a:rPr lang="en-US" sz="2000" b="1" baseline="0" dirty="0" smtClean="0">
                <a:latin typeface="Arial"/>
              </a:rPr>
              <a:t>Address:	P.O. Box 10080, Indio, CA  92202</a:t>
            </a:r>
          </a:p>
          <a:p>
            <a:pPr marR="0" lvl="0" rtl="0"/>
            <a:endParaRPr lang="en-US" sz="1400" b="1" baseline="0" dirty="0" smtClean="0">
              <a:latin typeface="Arial"/>
            </a:endParaRPr>
          </a:p>
          <a:p>
            <a:pPr marR="0" lvl="0" rtl="0"/>
            <a:r>
              <a:rPr lang="en-US" sz="2000" b="1" baseline="0" dirty="0" smtClean="0">
                <a:latin typeface="Arial"/>
              </a:rPr>
              <a:t>Requested Funding:  $47,500</a:t>
            </a:r>
          </a:p>
          <a:p>
            <a:pPr marR="0" lvl="0" rtl="0"/>
            <a:endParaRPr lang="fr-FR" sz="1400" b="1" baseline="0" dirty="0" smtClean="0">
              <a:latin typeface="Arial"/>
            </a:endParaRPr>
          </a:p>
          <a:p>
            <a:pPr marR="0" lvl="0" rtl="0"/>
            <a:r>
              <a:rPr lang="fr-FR" sz="2000" b="1" u="sng" baseline="0" dirty="0" smtClean="0">
                <a:latin typeface="Arial"/>
              </a:rPr>
              <a:t>Project Description</a:t>
            </a:r>
            <a:r>
              <a:rPr lang="fr-FR" sz="2000" b="1" baseline="0" dirty="0" smtClean="0">
                <a:latin typeface="Arial"/>
              </a:rPr>
              <a:t>: </a:t>
            </a:r>
            <a:r>
              <a:rPr lang="en-US" sz="2000" b="1" baseline="0" dirty="0" smtClean="0">
                <a:latin typeface="Arial"/>
              </a:rPr>
              <a:t>FIND serves as a food distribution center for multiple non-profit organizations mainly in the 4th and 5th Districts of Riverside County. CDBG funds will be used to purchase a forklift and pallet wrapper to assist in the handling of large quantities of food supplies. </a:t>
            </a:r>
          </a:p>
          <a:p>
            <a:pPr marR="0" lvl="0" rtl="0"/>
            <a:endParaRPr lang="en-US" sz="1400" b="1" baseline="0" dirty="0" smtClean="0">
              <a:latin typeface="Arial"/>
            </a:endParaRPr>
          </a:p>
          <a:p>
            <a:pPr marR="0" lvl="0" rtl="0"/>
            <a:r>
              <a:rPr lang="en-US" sz="2000" b="1" baseline="0" dirty="0" smtClean="0">
                <a:latin typeface="Arial"/>
              </a:rPr>
              <a:t>Site Location:  83775 Citrus Ave., Indio, CA 92201</a:t>
            </a:r>
          </a:p>
          <a:p>
            <a:pPr marR="0" lvl="0" rtl="0"/>
            <a:r>
              <a:rPr lang="en-US" sz="2000" b="1" baseline="0" dirty="0" smtClean="0">
                <a:latin typeface="Arial"/>
              </a:rPr>
              <a:t>Benefit:  Low Mod Limited Clientele Income Certification</a:t>
            </a:r>
          </a:p>
          <a:p>
            <a:pPr marR="0" lvl="0" rtl="0"/>
            <a:r>
              <a:rPr lang="en-US" sz="2000" b="1" baseline="0" dirty="0" smtClean="0">
                <a:latin typeface="Arial"/>
              </a:rPr>
              <a:t>Number Served/Annual Units:  5000</a:t>
            </a:r>
          </a:p>
          <a:p>
            <a:pPr marR="0" lvl="0" rtl="0"/>
            <a:r>
              <a:rPr lang="en-US" sz="2000" b="1" baseline="0" dirty="0" smtClean="0">
                <a:latin typeface="Arial"/>
              </a:rPr>
              <a:t>570.208 (a)(2)(i)(B)</a:t>
            </a:r>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83</a:t>
            </a:r>
          </a:p>
        </p:txBody>
      </p:sp>
      <p:sp>
        <p:nvSpPr>
          <p:cNvPr id="3" name="Text Placeholder 2"/>
          <p:cNvSpPr>
            <a:spLocks noGrp="1"/>
          </p:cNvSpPr>
          <p:nvPr>
            <p:ph type="body" idx="1"/>
          </p:nvPr>
        </p:nvSpPr>
        <p:spPr>
          <a:xfrm>
            <a:off x="457200" y="685800"/>
            <a:ext cx="8229600" cy="5440363"/>
          </a:xfrm>
        </p:spPr>
        <p:txBody>
          <a:bodyPr>
            <a:noAutofit/>
          </a:bodyPr>
          <a:lstStyle/>
          <a:p>
            <a:pPr marR="0" lvl="0" rtl="0"/>
            <a:r>
              <a:rPr lang="en-US" sz="2000" b="1" baseline="0" dirty="0" smtClean="0">
                <a:latin typeface="Arial"/>
              </a:rPr>
              <a:t>Project:	FIND Food Distribution Program		</a:t>
            </a:r>
          </a:p>
          <a:p>
            <a:pPr marR="0" lvl="0" rtl="0"/>
            <a:r>
              <a:rPr lang="en-US" sz="2000" b="1" baseline="0" dirty="0" smtClean="0">
                <a:latin typeface="Arial"/>
              </a:rPr>
              <a:t>Eligibility	Public Services	570.201 (e)	05</a:t>
            </a:r>
          </a:p>
          <a:p>
            <a:pPr marR="0" lvl="0" rtl="0"/>
            <a:r>
              <a:rPr lang="en-US" sz="2000" b="1" baseline="0" dirty="0" smtClean="0">
                <a:latin typeface="Arial"/>
              </a:rPr>
              <a:t>Sponsor:	FIND (Food In Need of Distribution) Food Bank</a:t>
            </a:r>
          </a:p>
          <a:p>
            <a:pPr marR="0" lvl="0" rtl="0"/>
            <a:r>
              <a:rPr lang="en-US" sz="2000" b="1" baseline="0" dirty="0" smtClean="0">
                <a:latin typeface="Arial"/>
              </a:rPr>
              <a:t>Address:	P.O. Box 10080, Indio, CA  92201</a:t>
            </a:r>
          </a:p>
          <a:p>
            <a:pPr marR="0" lvl="0" rtl="0"/>
            <a:endParaRPr lang="en-US" sz="1600" b="1" baseline="0" dirty="0" smtClean="0">
              <a:latin typeface="Arial"/>
            </a:endParaRPr>
          </a:p>
          <a:p>
            <a:pPr marR="0" lvl="0" rtl="0"/>
            <a:r>
              <a:rPr lang="en-US" sz="2000" b="1" baseline="0" dirty="0" smtClean="0">
                <a:latin typeface="Arial"/>
              </a:rPr>
              <a:t>Requested Funding:  $32,000</a:t>
            </a:r>
          </a:p>
          <a:p>
            <a:pPr marR="0" lvl="0" rtl="0"/>
            <a:endParaRPr lang="fr-FR" sz="1600" b="1" baseline="0" dirty="0" smtClean="0">
              <a:latin typeface="Arial"/>
            </a:endParaRPr>
          </a:p>
          <a:p>
            <a:pPr marR="0" lvl="0" rtl="0"/>
            <a:r>
              <a:rPr lang="fr-FR" sz="2000" b="1" u="sng" baseline="0" dirty="0" smtClean="0">
                <a:latin typeface="Arial"/>
              </a:rPr>
              <a:t>Project Description</a:t>
            </a:r>
            <a:r>
              <a:rPr lang="fr-FR" sz="2000" b="1" baseline="0" dirty="0" smtClean="0">
                <a:latin typeface="Arial"/>
              </a:rPr>
              <a:t>: </a:t>
            </a:r>
            <a:r>
              <a:rPr lang="en-US" sz="2000" b="1" baseline="0" dirty="0" smtClean="0">
                <a:latin typeface="Arial"/>
              </a:rPr>
              <a:t>FIND serves as a food distribution center for multiple non-profit organizations mainly in the 4th and 5th Districts of Riverside County. CDBG funds will be used to pay for costs associated with operating the distribution center.  </a:t>
            </a:r>
          </a:p>
          <a:p>
            <a:pPr marR="0" lvl="0" rtl="0"/>
            <a:endParaRPr lang="en-US" sz="1600" b="1" dirty="0" smtClean="0">
              <a:latin typeface="Arial"/>
            </a:endParaRPr>
          </a:p>
          <a:p>
            <a:pPr marR="0" lvl="0" rtl="0"/>
            <a:r>
              <a:rPr lang="en-US" sz="2000" b="1" baseline="0" dirty="0" smtClean="0">
                <a:latin typeface="Arial"/>
              </a:rPr>
              <a:t>Site Location:  83775 Citrus Ave., Indio, CA 92201</a:t>
            </a:r>
          </a:p>
          <a:p>
            <a:pPr marR="0" lvl="0" rtl="0"/>
            <a:r>
              <a:rPr lang="en-US" sz="2000" b="1" baseline="0" dirty="0" smtClean="0">
                <a:latin typeface="Arial"/>
              </a:rPr>
              <a:t>Benefit:  Low Mod Limited Clientele Income Certification</a:t>
            </a:r>
          </a:p>
          <a:p>
            <a:pPr marR="0" lvl="0" rtl="0"/>
            <a:r>
              <a:rPr lang="en-US" sz="2000" b="1" baseline="0" dirty="0" smtClean="0">
                <a:latin typeface="Arial"/>
              </a:rPr>
              <a:t>Number Served/Annual Units:  5000</a:t>
            </a:r>
          </a:p>
          <a:p>
            <a:pPr marR="0" lvl="0" rtl="0"/>
            <a:r>
              <a:rPr lang="en-US" sz="2000" b="1" baseline="0" dirty="0" smtClean="0">
                <a:latin typeface="Arial"/>
              </a:rPr>
              <a:t>570.208 (a)(2)(i)(B)</a:t>
            </a:r>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84</a:t>
            </a:r>
          </a:p>
        </p:txBody>
      </p:sp>
      <p:sp>
        <p:nvSpPr>
          <p:cNvPr id="3" name="Text Placeholder 2"/>
          <p:cNvSpPr>
            <a:spLocks noGrp="1"/>
          </p:cNvSpPr>
          <p:nvPr>
            <p:ph type="body" idx="1"/>
          </p:nvPr>
        </p:nvSpPr>
        <p:spPr>
          <a:xfrm>
            <a:off x="457200" y="685800"/>
            <a:ext cx="8229600" cy="5440363"/>
          </a:xfrm>
        </p:spPr>
        <p:txBody>
          <a:bodyPr>
            <a:noAutofit/>
          </a:bodyPr>
          <a:lstStyle/>
          <a:p>
            <a:pPr marR="0" lvl="0" rtl="0"/>
            <a:r>
              <a:rPr lang="en-US" sz="2000" b="1" baseline="0" dirty="0" smtClean="0">
                <a:latin typeface="Arial"/>
              </a:rPr>
              <a:t>Project:	Westside School Playground Improvement Project</a:t>
            </a:r>
          </a:p>
          <a:p>
            <a:pPr marR="0" lvl="0" rtl="0"/>
            <a:r>
              <a:rPr lang="en-US" sz="2000" b="1" baseline="0" dirty="0" smtClean="0">
                <a:latin typeface="Arial"/>
              </a:rPr>
              <a:t>Eligibility	Public Facilities	570.201 (c)	</a:t>
            </a:r>
            <a:r>
              <a:rPr lang="en-US" sz="2000" b="1" baseline="0" dirty="0" smtClean="0">
                <a:latin typeface="Arial"/>
              </a:rPr>
              <a:t>03F</a:t>
            </a:r>
            <a:endParaRPr lang="en-US" sz="2000" b="1" baseline="0" dirty="0" smtClean="0">
              <a:latin typeface="Arial"/>
            </a:endParaRPr>
          </a:p>
          <a:p>
            <a:pPr marR="0" lvl="0" rtl="0"/>
            <a:r>
              <a:rPr lang="en-US" sz="2000" b="1" baseline="0" dirty="0" smtClean="0">
                <a:latin typeface="Arial"/>
              </a:rPr>
              <a:t>Sponsor:	Coachella Valley Unified School District</a:t>
            </a:r>
          </a:p>
          <a:p>
            <a:pPr marR="0" lvl="0" rtl="0"/>
            <a:r>
              <a:rPr lang="en-US" sz="2000" b="1" baseline="0" dirty="0" smtClean="0">
                <a:latin typeface="Arial"/>
              </a:rPr>
              <a:t>Address:	83-733 Avenue 55, Thermal, CA  92274</a:t>
            </a:r>
          </a:p>
          <a:p>
            <a:pPr marR="0" lvl="0" rtl="0"/>
            <a:endParaRPr lang="en-US" sz="1600" b="1" baseline="0" dirty="0" smtClean="0">
              <a:latin typeface="Arial"/>
            </a:endParaRPr>
          </a:p>
          <a:p>
            <a:pPr marR="0" lvl="0" rtl="0"/>
            <a:r>
              <a:rPr lang="en-US" sz="2000" b="1" baseline="0" dirty="0" smtClean="0">
                <a:latin typeface="Arial"/>
              </a:rPr>
              <a:t>Requested Funding:  $50,000</a:t>
            </a:r>
          </a:p>
          <a:p>
            <a:pPr marR="0" lvl="0" rtl="0"/>
            <a:endParaRPr lang="fr-FR" sz="1600" b="1" baseline="0" dirty="0" smtClean="0">
              <a:latin typeface="Arial"/>
            </a:endParaRPr>
          </a:p>
          <a:p>
            <a:pPr marR="0" lvl="0" rtl="0"/>
            <a:r>
              <a:rPr lang="fr-FR" sz="2000" b="1" u="sng" baseline="0" dirty="0" smtClean="0">
                <a:latin typeface="Arial"/>
              </a:rPr>
              <a:t>Project Description</a:t>
            </a:r>
            <a:r>
              <a:rPr lang="fr-FR" sz="2000" b="1" baseline="0" dirty="0" smtClean="0">
                <a:latin typeface="Arial"/>
              </a:rPr>
              <a:t>: </a:t>
            </a:r>
            <a:r>
              <a:rPr lang="en-US" sz="2000" b="1" baseline="0" dirty="0" smtClean="0">
                <a:latin typeface="Arial"/>
              </a:rPr>
              <a:t>CDBG funds will be used to install bleachers, shade structures, drinking fountains, and other playground upgrades at the Westside School, which serves the low- to moderate- income area of Thermal.  </a:t>
            </a:r>
          </a:p>
          <a:p>
            <a:pPr marR="0" lvl="0" rtl="0"/>
            <a:endParaRPr lang="en-US" sz="1600" b="1" baseline="0" dirty="0" smtClean="0">
              <a:latin typeface="Arial"/>
            </a:endParaRPr>
          </a:p>
          <a:p>
            <a:pPr marR="0" lvl="0" rtl="0"/>
            <a:r>
              <a:rPr lang="en-US" sz="2000" b="1" baseline="0" dirty="0" smtClean="0">
                <a:latin typeface="Arial"/>
              </a:rPr>
              <a:t>Site Location:  82-225 Airport Boulevard, Thermal, CA 92274</a:t>
            </a:r>
          </a:p>
          <a:p>
            <a:pPr marR="0" lvl="0" rtl="0"/>
            <a:r>
              <a:rPr lang="en-US" sz="2000" b="1" baseline="0" dirty="0" smtClean="0">
                <a:latin typeface="Arial"/>
              </a:rPr>
              <a:t>Benefit:  Low Mod Area</a:t>
            </a:r>
          </a:p>
          <a:p>
            <a:pPr marR="0" lvl="0" rtl="0"/>
            <a:r>
              <a:rPr lang="en-US" sz="2000" b="1" baseline="0" dirty="0" smtClean="0">
                <a:latin typeface="Arial"/>
              </a:rPr>
              <a:t>Number Served/Annual Units:  639</a:t>
            </a:r>
          </a:p>
          <a:p>
            <a:pPr marR="0" lvl="0" rtl="0"/>
            <a:r>
              <a:rPr lang="en-US" sz="2000" b="1" baseline="0" dirty="0" smtClean="0">
                <a:latin typeface="Arial"/>
              </a:rPr>
              <a:t>570.208 (a)(1)(i)</a:t>
            </a:r>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85</a:t>
            </a:r>
          </a:p>
        </p:txBody>
      </p:sp>
      <p:sp>
        <p:nvSpPr>
          <p:cNvPr id="3" name="Text Placeholder 2"/>
          <p:cNvSpPr>
            <a:spLocks noGrp="1"/>
          </p:cNvSpPr>
          <p:nvPr>
            <p:ph type="body" idx="1"/>
          </p:nvPr>
        </p:nvSpPr>
        <p:spPr>
          <a:xfrm>
            <a:off x="457200" y="685800"/>
            <a:ext cx="8229600" cy="5715000"/>
          </a:xfrm>
        </p:spPr>
        <p:txBody>
          <a:bodyPr>
            <a:noAutofit/>
          </a:bodyPr>
          <a:lstStyle/>
          <a:p>
            <a:pPr marR="0" lvl="0" rtl="0"/>
            <a:r>
              <a:rPr lang="en-US" sz="2000" b="1" baseline="0" dirty="0" smtClean="0">
                <a:latin typeface="Arial"/>
              </a:rPr>
              <a:t>Project:	Toro Canyon Middle School Playground 			Improvement Project				</a:t>
            </a:r>
          </a:p>
          <a:p>
            <a:pPr marR="0" lvl="0" rtl="0"/>
            <a:r>
              <a:rPr lang="en-US" sz="2000" b="1" baseline="0" dirty="0" smtClean="0">
                <a:latin typeface="Arial"/>
              </a:rPr>
              <a:t>Eligibility	Public Facilities	570.201 (c)	</a:t>
            </a:r>
            <a:r>
              <a:rPr lang="en-US" sz="2000" b="1" baseline="0" dirty="0" smtClean="0">
                <a:latin typeface="Arial"/>
              </a:rPr>
              <a:t>03F</a:t>
            </a:r>
            <a:endParaRPr lang="en-US" sz="2000" b="1" baseline="0" dirty="0" smtClean="0">
              <a:latin typeface="Arial"/>
            </a:endParaRPr>
          </a:p>
          <a:p>
            <a:pPr marR="0" lvl="0" rtl="0"/>
            <a:r>
              <a:rPr lang="en-US" sz="2000" b="1" baseline="0" dirty="0" smtClean="0">
                <a:latin typeface="Arial"/>
              </a:rPr>
              <a:t>Sponsor:	Coachella Valley Unified School District</a:t>
            </a:r>
          </a:p>
          <a:p>
            <a:pPr marR="0" lvl="0" rtl="0"/>
            <a:r>
              <a:rPr lang="en-US" sz="2000" b="1" baseline="0" dirty="0" smtClean="0">
                <a:latin typeface="Arial"/>
              </a:rPr>
              <a:t>Address:	83-733 Avenue 55, Thermal, CA  92274</a:t>
            </a:r>
          </a:p>
          <a:p>
            <a:pPr marR="0" lvl="0" rtl="0"/>
            <a:endParaRPr lang="en-US" sz="1400" b="1" baseline="0" dirty="0" smtClean="0">
              <a:latin typeface="Arial"/>
            </a:endParaRPr>
          </a:p>
          <a:p>
            <a:pPr marR="0" lvl="0" rtl="0"/>
            <a:r>
              <a:rPr lang="en-US" sz="2000" b="1" baseline="0" dirty="0" smtClean="0">
                <a:latin typeface="Arial"/>
              </a:rPr>
              <a:t>Requested Funding:  $50,000</a:t>
            </a:r>
          </a:p>
          <a:p>
            <a:pPr marR="0" lvl="0" rtl="0"/>
            <a:endParaRPr lang="fr-FR" sz="1400" b="1" baseline="0" dirty="0" smtClean="0">
              <a:latin typeface="Arial"/>
            </a:endParaRPr>
          </a:p>
          <a:p>
            <a:pPr marR="0" lvl="0" rtl="0"/>
            <a:r>
              <a:rPr lang="fr-FR" sz="2000" b="1" u="sng" baseline="0" dirty="0" smtClean="0">
                <a:latin typeface="Arial"/>
              </a:rPr>
              <a:t>Project Description</a:t>
            </a:r>
            <a:r>
              <a:rPr lang="fr-FR" sz="2000" b="1" baseline="0" dirty="0" smtClean="0">
                <a:latin typeface="Arial"/>
              </a:rPr>
              <a:t>: </a:t>
            </a:r>
            <a:r>
              <a:rPr lang="en-US" sz="2000" b="1" baseline="0" dirty="0" smtClean="0">
                <a:latin typeface="Arial"/>
              </a:rPr>
              <a:t>CDBG funds will be used to install bleachers, shade structures, drinking fountains, and other playground upgrades at the Toro Canyon Middle School, which serves the low- to moderate- income area of Thermal.  </a:t>
            </a:r>
          </a:p>
          <a:p>
            <a:pPr marR="0" lvl="0" rtl="0"/>
            <a:endParaRPr lang="en-US" sz="1400" b="1" baseline="0" dirty="0" smtClean="0">
              <a:latin typeface="Arial"/>
            </a:endParaRPr>
          </a:p>
          <a:p>
            <a:pPr marR="0" lvl="0" rtl="0"/>
            <a:r>
              <a:rPr lang="en-US" sz="2000" b="1" baseline="0" dirty="0" smtClean="0">
                <a:latin typeface="Arial"/>
              </a:rPr>
              <a:t>Site Location:  83-733 Avenue 55, Thermal, CA 92274</a:t>
            </a:r>
          </a:p>
          <a:p>
            <a:pPr marR="0" lvl="0" rtl="0"/>
            <a:r>
              <a:rPr lang="en-US" sz="2000" b="1" baseline="0" dirty="0" smtClean="0">
                <a:latin typeface="Arial"/>
              </a:rPr>
              <a:t>Benefit:  Low Mod Area</a:t>
            </a:r>
          </a:p>
          <a:p>
            <a:pPr marR="0" lvl="0" rtl="0"/>
            <a:r>
              <a:rPr lang="en-US" sz="2000" b="1" baseline="0" dirty="0" smtClean="0">
                <a:latin typeface="Arial"/>
              </a:rPr>
              <a:t>Number Served/Annual Units:  1017</a:t>
            </a:r>
          </a:p>
          <a:p>
            <a:pPr marR="0" lvl="0" rtl="0"/>
            <a:r>
              <a:rPr lang="en-US" sz="2000" b="1" baseline="0" dirty="0" smtClean="0">
                <a:latin typeface="Arial"/>
              </a:rPr>
              <a:t>570.208 (a)(1)(i)</a:t>
            </a:r>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86</a:t>
            </a:r>
          </a:p>
        </p:txBody>
      </p:sp>
      <p:sp>
        <p:nvSpPr>
          <p:cNvPr id="3" name="Text Placeholder 2"/>
          <p:cNvSpPr>
            <a:spLocks noGrp="1"/>
          </p:cNvSpPr>
          <p:nvPr>
            <p:ph type="body" idx="1"/>
          </p:nvPr>
        </p:nvSpPr>
        <p:spPr>
          <a:xfrm>
            <a:off x="457200" y="685800"/>
            <a:ext cx="8229600" cy="5715000"/>
          </a:xfrm>
        </p:spPr>
        <p:txBody>
          <a:bodyPr>
            <a:noAutofit/>
          </a:bodyPr>
          <a:lstStyle/>
          <a:p>
            <a:pPr marR="0" lvl="0" rtl="0"/>
            <a:r>
              <a:rPr lang="en-US" sz="2000" b="1" baseline="0" dirty="0" smtClean="0">
                <a:latin typeface="Arial"/>
              </a:rPr>
              <a:t>Project:	Saul Martinez School Playground Improvement 		Project				</a:t>
            </a:r>
          </a:p>
          <a:p>
            <a:pPr marR="0" lvl="0" rtl="0"/>
            <a:r>
              <a:rPr lang="en-US" sz="2000" b="1" baseline="0" dirty="0" smtClean="0">
                <a:latin typeface="Arial"/>
              </a:rPr>
              <a:t>Eligibility	Public Facilities	570.201 (c)	</a:t>
            </a:r>
            <a:r>
              <a:rPr lang="en-US" sz="2000" b="1" baseline="0" dirty="0" smtClean="0">
                <a:latin typeface="Arial"/>
              </a:rPr>
              <a:t>03F</a:t>
            </a:r>
            <a:endParaRPr lang="en-US" sz="2000" b="1" baseline="0" dirty="0" smtClean="0">
              <a:latin typeface="Arial"/>
            </a:endParaRPr>
          </a:p>
          <a:p>
            <a:pPr marR="0" lvl="0" rtl="0"/>
            <a:r>
              <a:rPr lang="en-US" sz="2000" b="1" baseline="0" dirty="0" smtClean="0">
                <a:latin typeface="Arial"/>
              </a:rPr>
              <a:t>Sponsor:	Coachella Valley Unified School District</a:t>
            </a:r>
          </a:p>
          <a:p>
            <a:pPr marR="0" lvl="0" rtl="0"/>
            <a:r>
              <a:rPr lang="en-US" sz="2000" b="1" baseline="0" dirty="0" smtClean="0">
                <a:latin typeface="Arial"/>
              </a:rPr>
              <a:t>Address:	83-733 Avenue 55, Thermal, CA  92274</a:t>
            </a:r>
          </a:p>
          <a:p>
            <a:pPr marR="0" lvl="0" rtl="0"/>
            <a:endParaRPr lang="en-US" sz="1400" b="1" baseline="0" dirty="0" smtClean="0">
              <a:latin typeface="Arial"/>
            </a:endParaRPr>
          </a:p>
          <a:p>
            <a:pPr marR="0" lvl="0" rtl="0"/>
            <a:r>
              <a:rPr lang="en-US" sz="2000" b="1" baseline="0" dirty="0" smtClean="0">
                <a:latin typeface="Arial"/>
              </a:rPr>
              <a:t>Requested Funding:  $50,000</a:t>
            </a:r>
          </a:p>
          <a:p>
            <a:pPr marR="0" lvl="0" rtl="0"/>
            <a:endParaRPr lang="fr-FR" sz="1400" b="1" baseline="0" dirty="0" smtClean="0">
              <a:latin typeface="Arial"/>
            </a:endParaRPr>
          </a:p>
          <a:p>
            <a:pPr marR="0" lvl="0" rtl="0"/>
            <a:r>
              <a:rPr lang="fr-FR" sz="2000" b="1" u="sng" baseline="0" dirty="0" smtClean="0">
                <a:latin typeface="Arial"/>
              </a:rPr>
              <a:t>Project Description</a:t>
            </a:r>
            <a:r>
              <a:rPr lang="fr-FR" sz="2000" b="1" baseline="0" dirty="0" smtClean="0">
                <a:latin typeface="Arial"/>
              </a:rPr>
              <a:t>: </a:t>
            </a:r>
            <a:r>
              <a:rPr lang="en-US" sz="2000" b="1" baseline="0" dirty="0" smtClean="0">
                <a:latin typeface="Arial"/>
              </a:rPr>
              <a:t>CDBG funds will be used to install bleachers, shade structures, drinking fountains, and other playground upgrades at the Saul Martinez School, which serves the low- to moderate- income area of Mecca.  </a:t>
            </a:r>
          </a:p>
          <a:p>
            <a:pPr marR="0" lvl="0" rtl="0"/>
            <a:endParaRPr lang="en-US" sz="1400" b="1" baseline="0" dirty="0" smtClean="0">
              <a:latin typeface="Arial"/>
            </a:endParaRPr>
          </a:p>
          <a:p>
            <a:pPr marR="0" lvl="0" rtl="0"/>
            <a:r>
              <a:rPr lang="en-US" sz="2000" b="1" baseline="0" dirty="0" smtClean="0">
                <a:latin typeface="Arial"/>
              </a:rPr>
              <a:t>Site Location:  65-705 Johnson St., Mecca, CA 92254</a:t>
            </a:r>
          </a:p>
          <a:p>
            <a:pPr marR="0" lvl="0" rtl="0"/>
            <a:r>
              <a:rPr lang="en-US" sz="2000" b="1" baseline="0" dirty="0" smtClean="0">
                <a:latin typeface="Arial"/>
              </a:rPr>
              <a:t>Benefit:  Low Mod Area</a:t>
            </a:r>
          </a:p>
          <a:p>
            <a:pPr marR="0" lvl="0" rtl="0"/>
            <a:r>
              <a:rPr lang="en-US" sz="2000" b="1" baseline="0" dirty="0" smtClean="0">
                <a:latin typeface="Arial"/>
              </a:rPr>
              <a:t>Number Served/Annual Units:  1094</a:t>
            </a:r>
          </a:p>
          <a:p>
            <a:pPr marR="0" lvl="0" rtl="0"/>
            <a:r>
              <a:rPr lang="en-US" sz="2000" b="1" baseline="0" dirty="0" smtClean="0">
                <a:latin typeface="Arial"/>
              </a:rPr>
              <a:t>570.208 (a)(1)(i)</a:t>
            </a:r>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87</a:t>
            </a:r>
          </a:p>
        </p:txBody>
      </p:sp>
      <p:sp>
        <p:nvSpPr>
          <p:cNvPr id="3" name="Text Placeholder 2"/>
          <p:cNvSpPr>
            <a:spLocks noGrp="1"/>
          </p:cNvSpPr>
          <p:nvPr>
            <p:ph type="body" idx="1"/>
          </p:nvPr>
        </p:nvSpPr>
        <p:spPr>
          <a:xfrm>
            <a:off x="457200" y="685800"/>
            <a:ext cx="8229600" cy="5638800"/>
          </a:xfrm>
        </p:spPr>
        <p:txBody>
          <a:bodyPr>
            <a:noAutofit/>
          </a:bodyPr>
          <a:lstStyle/>
          <a:p>
            <a:pPr marR="0" lvl="0" rtl="0"/>
            <a:r>
              <a:rPr lang="en-US" sz="2000" b="1" baseline="0" dirty="0" smtClean="0">
                <a:latin typeface="Arial"/>
              </a:rPr>
              <a:t>Project:	Mecca School Playground Improvement Project</a:t>
            </a:r>
          </a:p>
          <a:p>
            <a:pPr marR="0" lvl="0" rtl="0"/>
            <a:r>
              <a:rPr lang="en-US" sz="2000" b="1" baseline="0" dirty="0" smtClean="0">
                <a:latin typeface="Arial"/>
              </a:rPr>
              <a:t>Eligibility	Public Facilities	570.201 (c)	</a:t>
            </a:r>
            <a:r>
              <a:rPr lang="en-US" sz="2000" b="1" baseline="0" dirty="0" smtClean="0">
                <a:latin typeface="Arial"/>
              </a:rPr>
              <a:t>03F</a:t>
            </a:r>
            <a:endParaRPr lang="en-US" sz="2000" b="1" baseline="0" dirty="0" smtClean="0">
              <a:latin typeface="Arial"/>
            </a:endParaRPr>
          </a:p>
          <a:p>
            <a:pPr marR="0" lvl="0" rtl="0"/>
            <a:r>
              <a:rPr lang="en-US" sz="2000" b="1" baseline="0" dirty="0" smtClean="0">
                <a:latin typeface="Arial"/>
              </a:rPr>
              <a:t>Sponsor:	Coachella Valley Unified School District</a:t>
            </a:r>
          </a:p>
          <a:p>
            <a:pPr marR="0" lvl="0" rtl="0"/>
            <a:r>
              <a:rPr lang="en-US" sz="2000" b="1" baseline="0" dirty="0" smtClean="0">
                <a:latin typeface="Arial"/>
              </a:rPr>
              <a:t>Address:	83-733 Avenue 55, Thermal, CA  92274</a:t>
            </a:r>
          </a:p>
          <a:p>
            <a:pPr marR="0" lvl="0" rtl="0"/>
            <a:endParaRPr lang="en-US" sz="1800" b="1" baseline="0" dirty="0" smtClean="0">
              <a:latin typeface="Arial"/>
            </a:endParaRPr>
          </a:p>
          <a:p>
            <a:pPr marR="0" lvl="0" rtl="0"/>
            <a:r>
              <a:rPr lang="en-US" sz="2000" b="1" baseline="0" dirty="0" smtClean="0">
                <a:latin typeface="Arial"/>
              </a:rPr>
              <a:t>Requested Funding:  $50,000</a:t>
            </a:r>
          </a:p>
          <a:p>
            <a:pPr marR="0" lvl="0" rtl="0"/>
            <a:endParaRPr lang="fr-FR" sz="1800" b="1" baseline="0" dirty="0" smtClean="0">
              <a:latin typeface="Arial"/>
            </a:endParaRPr>
          </a:p>
          <a:p>
            <a:pPr marR="0" lvl="0" rtl="0"/>
            <a:r>
              <a:rPr lang="fr-FR" sz="2000" b="1" u="sng" baseline="0" dirty="0" smtClean="0">
                <a:latin typeface="Arial"/>
              </a:rPr>
              <a:t>Project Description</a:t>
            </a:r>
            <a:r>
              <a:rPr lang="fr-FR" sz="2000" b="1" baseline="0" dirty="0" smtClean="0">
                <a:latin typeface="Arial"/>
              </a:rPr>
              <a:t>: </a:t>
            </a:r>
            <a:r>
              <a:rPr lang="en-US" sz="2000" b="1" baseline="0" dirty="0" smtClean="0">
                <a:latin typeface="Arial"/>
              </a:rPr>
              <a:t>CDBG funds will be used to install bleachers, shade structures, drinking fountains, and other playground upgrades at the Mecca School, which serves the low- to moderate- income area of Mecca.  </a:t>
            </a:r>
          </a:p>
          <a:p>
            <a:pPr marR="0" lvl="0" rtl="0"/>
            <a:endParaRPr lang="en-US" sz="1800" b="1" baseline="0" dirty="0" smtClean="0">
              <a:latin typeface="Arial"/>
            </a:endParaRPr>
          </a:p>
          <a:p>
            <a:pPr marR="0" lvl="0" rtl="0"/>
            <a:r>
              <a:rPr lang="en-US" sz="2000" b="1" baseline="0" dirty="0" smtClean="0">
                <a:latin typeface="Arial"/>
              </a:rPr>
              <a:t>Site Location:  </a:t>
            </a:r>
            <a:r>
              <a:rPr lang="it-IT" sz="2000" b="1" baseline="0" dirty="0" smtClean="0">
                <a:latin typeface="Arial"/>
              </a:rPr>
              <a:t>65-250 Coahuilla St., Mecca, CA 92254</a:t>
            </a:r>
          </a:p>
          <a:p>
            <a:pPr marR="0" lvl="0" rtl="0"/>
            <a:r>
              <a:rPr lang="en-US" sz="2000" b="1" baseline="0" dirty="0" smtClean="0">
                <a:latin typeface="Arial"/>
              </a:rPr>
              <a:t>Benefit:  Low Mod Area</a:t>
            </a:r>
          </a:p>
          <a:p>
            <a:pPr marR="0" lvl="0" rtl="0"/>
            <a:r>
              <a:rPr lang="en-US" sz="2000" b="1" baseline="0" dirty="0" smtClean="0">
                <a:latin typeface="Arial"/>
              </a:rPr>
              <a:t>Number Served/Annual Units:  847</a:t>
            </a:r>
          </a:p>
          <a:p>
            <a:pPr marR="0" lvl="0" rtl="0"/>
            <a:r>
              <a:rPr lang="en-US" sz="2000" b="1" baseline="0" dirty="0" smtClean="0">
                <a:latin typeface="Arial"/>
              </a:rPr>
              <a:t>570.208 (a)(1)(i)</a:t>
            </a:r>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88</a:t>
            </a:r>
          </a:p>
        </p:txBody>
      </p:sp>
      <p:sp>
        <p:nvSpPr>
          <p:cNvPr id="3" name="Text Placeholder 2"/>
          <p:cNvSpPr>
            <a:spLocks noGrp="1"/>
          </p:cNvSpPr>
          <p:nvPr>
            <p:ph type="body" idx="1"/>
          </p:nvPr>
        </p:nvSpPr>
        <p:spPr>
          <a:xfrm>
            <a:off x="457200" y="685800"/>
            <a:ext cx="8229600" cy="5715000"/>
          </a:xfrm>
        </p:spPr>
        <p:txBody>
          <a:bodyPr>
            <a:noAutofit/>
          </a:bodyPr>
          <a:lstStyle/>
          <a:p>
            <a:pPr marR="0" lvl="0" rtl="0"/>
            <a:r>
              <a:rPr lang="en-US" sz="2000" b="1" baseline="0" dirty="0" smtClean="0">
                <a:latin typeface="Arial"/>
              </a:rPr>
              <a:t>Project:	John Kelley School Playground Improvement 		Project				</a:t>
            </a:r>
          </a:p>
          <a:p>
            <a:pPr marR="0" lvl="0" rtl="0"/>
            <a:r>
              <a:rPr lang="en-US" sz="2000" b="1" baseline="0" dirty="0" smtClean="0">
                <a:latin typeface="Arial"/>
              </a:rPr>
              <a:t>Eligibility	Public Facilities	570.201 (c)	</a:t>
            </a:r>
            <a:r>
              <a:rPr lang="en-US" sz="2000" b="1" baseline="0" dirty="0" smtClean="0">
                <a:latin typeface="Arial"/>
              </a:rPr>
              <a:t>03F</a:t>
            </a:r>
            <a:endParaRPr lang="en-US" sz="2000" b="1" baseline="0" dirty="0" smtClean="0">
              <a:latin typeface="Arial"/>
            </a:endParaRPr>
          </a:p>
          <a:p>
            <a:pPr marR="0" lvl="0" rtl="0"/>
            <a:r>
              <a:rPr lang="en-US" sz="2000" b="1" baseline="0" dirty="0" smtClean="0">
                <a:latin typeface="Arial"/>
              </a:rPr>
              <a:t>Sponsor:	Coachella Valley Unified School District</a:t>
            </a:r>
          </a:p>
          <a:p>
            <a:pPr marR="0" lvl="0" rtl="0"/>
            <a:r>
              <a:rPr lang="en-US" sz="2000" b="1" baseline="0" dirty="0" smtClean="0">
                <a:latin typeface="Arial"/>
              </a:rPr>
              <a:t>Address:	83-733 Avenue 55, Thermal, CA  92274</a:t>
            </a:r>
          </a:p>
          <a:p>
            <a:pPr marR="0" lvl="0" rtl="0"/>
            <a:endParaRPr lang="en-US" sz="1400" b="1" baseline="0" dirty="0" smtClean="0">
              <a:latin typeface="Arial"/>
            </a:endParaRPr>
          </a:p>
          <a:p>
            <a:pPr marR="0" lvl="0" rtl="0"/>
            <a:r>
              <a:rPr lang="en-US" sz="2000" b="1" baseline="0" dirty="0" smtClean="0">
                <a:latin typeface="Arial"/>
              </a:rPr>
              <a:t>Requested Funding:  $50,000</a:t>
            </a:r>
          </a:p>
          <a:p>
            <a:pPr marR="0" lvl="0" rtl="0"/>
            <a:endParaRPr lang="fr-FR" sz="1400" b="1" baseline="0" dirty="0" smtClean="0">
              <a:latin typeface="Arial"/>
            </a:endParaRPr>
          </a:p>
          <a:p>
            <a:pPr marR="0" lvl="0" rtl="0"/>
            <a:r>
              <a:rPr lang="fr-FR" sz="2000" b="1" u="sng" baseline="0" dirty="0" smtClean="0">
                <a:latin typeface="Arial"/>
              </a:rPr>
              <a:t>Project Description</a:t>
            </a:r>
            <a:r>
              <a:rPr lang="fr-FR" sz="2000" b="1" baseline="0" dirty="0" smtClean="0">
                <a:latin typeface="Arial"/>
              </a:rPr>
              <a:t>: </a:t>
            </a:r>
            <a:r>
              <a:rPr lang="en-US" sz="2000" b="1" baseline="0" dirty="0" smtClean="0">
                <a:latin typeface="Arial"/>
              </a:rPr>
              <a:t>CDBG funds will be used to install bleachers, shade structures, drinking fountains, and other playground upgrades at the John Kelley School, which serves the low- to moderate- income area of Thermal.  </a:t>
            </a:r>
          </a:p>
          <a:p>
            <a:pPr marR="0" lvl="0" rtl="0"/>
            <a:endParaRPr lang="en-US" sz="1400" b="1" baseline="0" dirty="0" smtClean="0">
              <a:latin typeface="Arial"/>
            </a:endParaRPr>
          </a:p>
          <a:p>
            <a:pPr marR="0" lvl="0" rtl="0"/>
            <a:r>
              <a:rPr lang="en-US" sz="2000" b="1" baseline="0" dirty="0" smtClean="0">
                <a:latin typeface="Arial"/>
              </a:rPr>
              <a:t>Site Location:  87-163 Center St., Thermal, CA 92274</a:t>
            </a:r>
          </a:p>
          <a:p>
            <a:pPr marR="0" lvl="0" rtl="0"/>
            <a:r>
              <a:rPr lang="en-US" sz="2000" b="1" baseline="0" dirty="0" smtClean="0">
                <a:latin typeface="Arial"/>
              </a:rPr>
              <a:t>Benefit:  Low Mod Area</a:t>
            </a:r>
          </a:p>
          <a:p>
            <a:pPr marR="0" lvl="0" rtl="0"/>
            <a:r>
              <a:rPr lang="en-US" sz="2000" b="1" baseline="0" dirty="0" smtClean="0">
                <a:latin typeface="Arial"/>
              </a:rPr>
              <a:t>Number Served/Annual Units:  847</a:t>
            </a:r>
          </a:p>
          <a:p>
            <a:pPr marR="0" lvl="0" rtl="0"/>
            <a:r>
              <a:rPr lang="en-US" sz="2000" b="1" baseline="0" dirty="0" smtClean="0">
                <a:latin typeface="Arial"/>
              </a:rPr>
              <a:t>570.208 (a)(1)(i)</a:t>
            </a:r>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89</a:t>
            </a:r>
          </a:p>
        </p:txBody>
      </p:sp>
      <p:sp>
        <p:nvSpPr>
          <p:cNvPr id="3" name="Text Placeholder 2"/>
          <p:cNvSpPr>
            <a:spLocks noGrp="1"/>
          </p:cNvSpPr>
          <p:nvPr>
            <p:ph type="body" idx="1"/>
          </p:nvPr>
        </p:nvSpPr>
        <p:spPr>
          <a:xfrm>
            <a:off x="457200" y="685800"/>
            <a:ext cx="8229600" cy="5440363"/>
          </a:xfrm>
        </p:spPr>
        <p:txBody>
          <a:bodyPr>
            <a:noAutofit/>
          </a:bodyPr>
          <a:lstStyle/>
          <a:p>
            <a:pPr marR="0" lvl="0" rtl="0"/>
            <a:r>
              <a:rPr lang="en-US" sz="2000" b="1" baseline="0" dirty="0" smtClean="0">
                <a:latin typeface="Arial"/>
              </a:rPr>
              <a:t>Project:	Oasis School Playground Improvement Project</a:t>
            </a:r>
          </a:p>
          <a:p>
            <a:pPr marR="0" lvl="0" rtl="0"/>
            <a:r>
              <a:rPr lang="en-US" sz="2000" b="1" baseline="0" dirty="0" smtClean="0">
                <a:latin typeface="Arial"/>
              </a:rPr>
              <a:t>Eligibility	Public Facilities	570.201 (c)	</a:t>
            </a:r>
            <a:r>
              <a:rPr lang="en-US" sz="2000" b="1" baseline="0" dirty="0" smtClean="0">
                <a:latin typeface="Arial"/>
              </a:rPr>
              <a:t>03F</a:t>
            </a:r>
            <a:endParaRPr lang="en-US" sz="2000" b="1" baseline="0" dirty="0" smtClean="0">
              <a:latin typeface="Arial"/>
            </a:endParaRPr>
          </a:p>
          <a:p>
            <a:pPr marR="0" lvl="0" rtl="0"/>
            <a:r>
              <a:rPr lang="en-US" sz="2000" b="1" baseline="0" dirty="0" smtClean="0">
                <a:latin typeface="Arial"/>
              </a:rPr>
              <a:t>Sponsor:	Coachella Valley Unified School District</a:t>
            </a:r>
          </a:p>
          <a:p>
            <a:pPr marR="0" lvl="0" rtl="0"/>
            <a:r>
              <a:rPr lang="en-US" sz="2000" b="1" baseline="0" dirty="0" smtClean="0">
                <a:latin typeface="Arial"/>
              </a:rPr>
              <a:t>Address:	83-733 Avenue 55, Thermal, CA  92274</a:t>
            </a:r>
          </a:p>
          <a:p>
            <a:pPr marR="0" lvl="0" rtl="0"/>
            <a:endParaRPr lang="en-US" sz="1600" b="1" baseline="0" dirty="0" smtClean="0">
              <a:latin typeface="Arial"/>
            </a:endParaRPr>
          </a:p>
          <a:p>
            <a:pPr marR="0" lvl="0" rtl="0"/>
            <a:r>
              <a:rPr lang="en-US" sz="2000" b="1" baseline="0" dirty="0" smtClean="0">
                <a:latin typeface="Arial"/>
              </a:rPr>
              <a:t>Requested Funding:  $50,000</a:t>
            </a:r>
          </a:p>
          <a:p>
            <a:pPr marR="0" lvl="0" rtl="0"/>
            <a:endParaRPr lang="fr-FR" sz="1600" b="1" baseline="0" dirty="0" smtClean="0">
              <a:latin typeface="Arial"/>
            </a:endParaRPr>
          </a:p>
          <a:p>
            <a:pPr marR="0" lvl="0" rtl="0"/>
            <a:r>
              <a:rPr lang="fr-FR" sz="2000" b="1" u="sng" baseline="0" dirty="0" smtClean="0">
                <a:latin typeface="Arial"/>
              </a:rPr>
              <a:t>Project Description</a:t>
            </a:r>
            <a:r>
              <a:rPr lang="fr-FR" sz="2000" b="1" baseline="0" dirty="0" smtClean="0">
                <a:latin typeface="Arial"/>
              </a:rPr>
              <a:t>: </a:t>
            </a:r>
            <a:r>
              <a:rPr lang="en-US" sz="2000" b="1" baseline="0" dirty="0" smtClean="0">
                <a:latin typeface="Arial"/>
              </a:rPr>
              <a:t>CDBG funds will be used to install bleachers, shade structures, drinking fountains, and other playground upgrades at the Oasis School, which serves the low- to moderate- income area of Thermal.  </a:t>
            </a:r>
          </a:p>
          <a:p>
            <a:pPr marR="0" lvl="0" rtl="0"/>
            <a:endParaRPr lang="en-US" sz="1600" b="1" baseline="0" dirty="0" smtClean="0">
              <a:latin typeface="Arial"/>
            </a:endParaRPr>
          </a:p>
          <a:p>
            <a:pPr marR="0" lvl="0" rtl="0"/>
            <a:r>
              <a:rPr lang="en-US" sz="2000" b="1" baseline="0" dirty="0" smtClean="0">
                <a:latin typeface="Arial"/>
              </a:rPr>
              <a:t>Site Location:  88-175 74th Ave., Thermal, CA 92274</a:t>
            </a:r>
          </a:p>
          <a:p>
            <a:pPr marR="0" lvl="0" rtl="0"/>
            <a:r>
              <a:rPr lang="en-US" sz="2000" b="1" baseline="0" dirty="0" smtClean="0">
                <a:latin typeface="Arial"/>
              </a:rPr>
              <a:t>Benefit:  Low Mod Area</a:t>
            </a:r>
          </a:p>
          <a:p>
            <a:pPr marR="0" lvl="0" rtl="0"/>
            <a:r>
              <a:rPr lang="en-US" sz="2000" b="1" baseline="0" dirty="0" smtClean="0">
                <a:latin typeface="Arial"/>
              </a:rPr>
              <a:t>Number Served/Annual Units:  698</a:t>
            </a:r>
          </a:p>
          <a:p>
            <a:pPr marR="0" lvl="0" rtl="0"/>
            <a:r>
              <a:rPr lang="en-US" sz="2000" b="1" baseline="0" dirty="0" smtClean="0">
                <a:latin typeface="Arial"/>
              </a:rPr>
              <a:t>570.208 (a)(1)(i)</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pPr marR="0" algn="r" rtl="0"/>
            <a:r>
              <a:rPr lang="en-US" sz="2400" b="1" baseline="0" dirty="0" smtClean="0">
                <a:latin typeface="Arial"/>
              </a:rPr>
              <a:t>P 9</a:t>
            </a:r>
          </a:p>
        </p:txBody>
      </p:sp>
      <p:sp>
        <p:nvSpPr>
          <p:cNvPr id="3" name="Text Placeholder 2"/>
          <p:cNvSpPr>
            <a:spLocks noGrp="1"/>
          </p:cNvSpPr>
          <p:nvPr>
            <p:ph type="body" idx="1"/>
          </p:nvPr>
        </p:nvSpPr>
        <p:spPr>
          <a:xfrm>
            <a:off x="457200" y="685800"/>
            <a:ext cx="8229600" cy="5715000"/>
          </a:xfrm>
        </p:spPr>
        <p:txBody>
          <a:bodyPr>
            <a:noAutofit/>
          </a:bodyPr>
          <a:lstStyle/>
          <a:p>
            <a:pPr marR="0" lvl="0" rtl="0"/>
            <a:r>
              <a:rPr lang="en-US" sz="2000" b="1" baseline="0" dirty="0" smtClean="0">
                <a:latin typeface="Arial"/>
              </a:rPr>
              <a:t>Project:	Blythe Emergency Food Pantry		</a:t>
            </a:r>
          </a:p>
          <a:p>
            <a:pPr marR="0" lvl="0" rtl="0"/>
            <a:r>
              <a:rPr lang="en-US" sz="2000" b="1" baseline="0" dirty="0" smtClean="0">
                <a:latin typeface="Arial"/>
              </a:rPr>
              <a:t>Eligibility	Public Services	570.201 (e)	05</a:t>
            </a:r>
          </a:p>
          <a:p>
            <a:pPr marR="0" lvl="0" rtl="0"/>
            <a:r>
              <a:rPr lang="en-US" sz="2000" b="1" baseline="0" dirty="0" smtClean="0">
                <a:latin typeface="Arial"/>
              </a:rPr>
              <a:t>Sponsor:	Blythe Emergency Food Pantry</a:t>
            </a:r>
          </a:p>
          <a:p>
            <a:pPr marR="0" lvl="0" rtl="0"/>
            <a:r>
              <a:rPr lang="en-US" sz="2000" b="1" baseline="0" dirty="0" smtClean="0">
                <a:latin typeface="Arial"/>
              </a:rPr>
              <a:t>Address:	P.O. Box 789, Blythe, CA  92226</a:t>
            </a:r>
          </a:p>
          <a:p>
            <a:pPr marR="0" lvl="0" rtl="0"/>
            <a:endParaRPr lang="en-US" sz="2000" b="1" baseline="0" dirty="0" smtClean="0">
              <a:latin typeface="Arial"/>
            </a:endParaRPr>
          </a:p>
          <a:p>
            <a:pPr marR="0" lvl="0" rtl="0"/>
            <a:r>
              <a:rPr lang="en-US" sz="2000" b="1" baseline="0" dirty="0" smtClean="0">
                <a:latin typeface="Arial"/>
              </a:rPr>
              <a:t>Requested Funding:  $20,000</a:t>
            </a:r>
          </a:p>
          <a:p>
            <a:pPr marR="0" lvl="0" rtl="0"/>
            <a:endParaRPr lang="en-US" sz="2000" b="1" baseline="0" dirty="0" smtClean="0">
              <a:latin typeface="Arial"/>
            </a:endParaRPr>
          </a:p>
          <a:p>
            <a:pPr marR="0" lvl="0" rtl="0"/>
            <a:r>
              <a:rPr lang="fr-FR" sz="2000" b="1" u="sng" baseline="0" dirty="0" smtClean="0">
                <a:latin typeface="Arial"/>
              </a:rPr>
              <a:t>Project Description</a:t>
            </a:r>
            <a:r>
              <a:rPr lang="fr-FR" sz="2000" b="1" baseline="0" dirty="0" smtClean="0">
                <a:latin typeface="Arial"/>
              </a:rPr>
              <a:t>: </a:t>
            </a:r>
            <a:r>
              <a:rPr lang="en-US" sz="2000" b="1" baseline="0" dirty="0" smtClean="0">
                <a:latin typeface="Arial"/>
              </a:rPr>
              <a:t>The food pantry provides nutritious supplementary food to low- income and homeless residents of the Palo Verde Valley. CDBG funds will be used to purchase food supplies and for operational expenses.  </a:t>
            </a:r>
          </a:p>
          <a:p>
            <a:pPr marR="0" lvl="0" rtl="0"/>
            <a:endParaRPr lang="en-US" sz="2000" b="1" baseline="0" dirty="0" smtClean="0">
              <a:latin typeface="Arial"/>
            </a:endParaRPr>
          </a:p>
          <a:p>
            <a:pPr marR="0" lvl="0" rtl="0"/>
            <a:r>
              <a:rPr lang="en-US" sz="2000" b="1" baseline="0" dirty="0" smtClean="0">
                <a:latin typeface="Arial"/>
              </a:rPr>
              <a:t>Site Location:  181 S. Main Street, Blythe, CA 92225</a:t>
            </a:r>
          </a:p>
          <a:p>
            <a:pPr marR="0" lvl="0" rtl="0"/>
            <a:r>
              <a:rPr lang="en-US" sz="2000" b="1" baseline="0" dirty="0" smtClean="0">
                <a:latin typeface="Arial"/>
              </a:rPr>
              <a:t>Benefit:  Low Mod Limited Clientele Income Certification</a:t>
            </a:r>
          </a:p>
          <a:p>
            <a:pPr marR="0" lvl="0" rtl="0"/>
            <a:r>
              <a:rPr lang="en-US" sz="2000" b="1" baseline="0" dirty="0" smtClean="0">
                <a:latin typeface="Arial"/>
              </a:rPr>
              <a:t>Number Served/Annual Units:  1090</a:t>
            </a:r>
          </a:p>
          <a:p>
            <a:pPr marR="0" lvl="0" rtl="0"/>
            <a:r>
              <a:rPr lang="en-US" sz="2000" b="1" baseline="0" dirty="0" smtClean="0">
                <a:latin typeface="Arial"/>
              </a:rPr>
              <a:t>570.208 (a)(2)(i)(B)</a:t>
            </a:r>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90</a:t>
            </a:r>
          </a:p>
        </p:txBody>
      </p:sp>
      <p:sp>
        <p:nvSpPr>
          <p:cNvPr id="3" name="Text Placeholder 2"/>
          <p:cNvSpPr>
            <a:spLocks noGrp="1"/>
          </p:cNvSpPr>
          <p:nvPr>
            <p:ph type="body" idx="1"/>
          </p:nvPr>
        </p:nvSpPr>
        <p:spPr>
          <a:xfrm>
            <a:off x="457200" y="685800"/>
            <a:ext cx="8229600" cy="5715000"/>
          </a:xfrm>
        </p:spPr>
        <p:txBody>
          <a:bodyPr>
            <a:noAutofit/>
          </a:bodyPr>
          <a:lstStyle/>
          <a:p>
            <a:pPr marR="0" lvl="0" rtl="0"/>
            <a:r>
              <a:rPr lang="en-US" sz="2000" b="1" baseline="0" dirty="0" smtClean="0">
                <a:latin typeface="Arial"/>
              </a:rPr>
              <a:t>Project:	Las Palmitas School Playground Improvement 		Project				</a:t>
            </a:r>
          </a:p>
          <a:p>
            <a:pPr marR="0" lvl="0" rtl="0"/>
            <a:r>
              <a:rPr lang="en-US" sz="2000" b="1" baseline="0" dirty="0" smtClean="0">
                <a:latin typeface="Arial"/>
              </a:rPr>
              <a:t>Eligibility	Public Facilities	570.201 (c)	</a:t>
            </a:r>
            <a:r>
              <a:rPr lang="en-US" sz="2000" b="1" baseline="0" dirty="0" smtClean="0">
                <a:latin typeface="Arial"/>
              </a:rPr>
              <a:t>03F</a:t>
            </a:r>
            <a:endParaRPr lang="en-US" sz="2000" b="1" baseline="0" dirty="0" smtClean="0">
              <a:latin typeface="Arial"/>
            </a:endParaRPr>
          </a:p>
          <a:p>
            <a:pPr marR="0" lvl="0" rtl="0"/>
            <a:r>
              <a:rPr lang="en-US" sz="2000" b="1" baseline="0" dirty="0" smtClean="0">
                <a:latin typeface="Arial"/>
              </a:rPr>
              <a:t>Sponsor:	Coachella Valley Unified School District</a:t>
            </a:r>
          </a:p>
          <a:p>
            <a:pPr marR="0" lvl="0" rtl="0"/>
            <a:r>
              <a:rPr lang="en-US" sz="2000" b="1" baseline="0" dirty="0" smtClean="0">
                <a:latin typeface="Arial"/>
              </a:rPr>
              <a:t>Address:	83-733 Avenue 55, Thermal, CA  92274</a:t>
            </a:r>
          </a:p>
          <a:p>
            <a:pPr marR="0" lvl="0" rtl="0"/>
            <a:endParaRPr lang="en-US" sz="1400" b="1" baseline="0" dirty="0" smtClean="0">
              <a:latin typeface="Arial"/>
            </a:endParaRPr>
          </a:p>
          <a:p>
            <a:pPr marR="0" lvl="0" rtl="0"/>
            <a:r>
              <a:rPr lang="en-US" sz="2000" b="1" baseline="0" dirty="0" smtClean="0">
                <a:latin typeface="Arial"/>
              </a:rPr>
              <a:t>Requested Funding:  $50,000</a:t>
            </a:r>
          </a:p>
          <a:p>
            <a:pPr marR="0" lvl="0" rtl="0"/>
            <a:endParaRPr lang="fr-FR" sz="1400" b="1" baseline="0" dirty="0" smtClean="0">
              <a:latin typeface="Arial"/>
            </a:endParaRPr>
          </a:p>
          <a:p>
            <a:pPr marR="0" lvl="0" rtl="0"/>
            <a:r>
              <a:rPr lang="fr-FR" sz="2000" b="1" u="sng" baseline="0" dirty="0" smtClean="0">
                <a:latin typeface="Arial"/>
              </a:rPr>
              <a:t>Project Description</a:t>
            </a:r>
            <a:r>
              <a:rPr lang="fr-FR" sz="2000" b="1" baseline="0" dirty="0" smtClean="0">
                <a:latin typeface="Arial"/>
              </a:rPr>
              <a:t>: </a:t>
            </a:r>
            <a:r>
              <a:rPr lang="en-US" sz="2000" b="1" baseline="0" dirty="0" smtClean="0">
                <a:latin typeface="Arial"/>
              </a:rPr>
              <a:t>CDBG funds will be used to install bleachers, shade structures, drinking fountains, and other playground upgrades at the Las Palmitas School, which serves the low- to moderate- income area of Thermal.  </a:t>
            </a:r>
          </a:p>
          <a:p>
            <a:pPr marR="0" lvl="0" rtl="0"/>
            <a:endParaRPr lang="en-US" sz="1400" b="1" baseline="0" dirty="0" smtClean="0">
              <a:latin typeface="Arial"/>
            </a:endParaRPr>
          </a:p>
          <a:p>
            <a:pPr marR="0" lvl="0" rtl="0"/>
            <a:r>
              <a:rPr lang="en-US" sz="2000" b="1" baseline="0" dirty="0" smtClean="0">
                <a:latin typeface="Arial"/>
              </a:rPr>
              <a:t>Site Location:  86-150 Avenue 66, Thermal, CA 92274</a:t>
            </a:r>
          </a:p>
          <a:p>
            <a:pPr marR="0" lvl="0" rtl="0"/>
            <a:r>
              <a:rPr lang="en-US" sz="2000" b="1" baseline="0" dirty="0" smtClean="0">
                <a:latin typeface="Arial"/>
              </a:rPr>
              <a:t>Benefit:  Low Mod Area</a:t>
            </a:r>
          </a:p>
          <a:p>
            <a:pPr marR="0" lvl="0" rtl="0"/>
            <a:r>
              <a:rPr lang="en-US" sz="2000" b="1" baseline="0" dirty="0" smtClean="0">
                <a:latin typeface="Arial"/>
              </a:rPr>
              <a:t>Number Served/Annual Units:  740</a:t>
            </a:r>
          </a:p>
          <a:p>
            <a:pPr marR="0" lvl="0" rtl="0"/>
            <a:r>
              <a:rPr lang="en-US" sz="2000" b="1" baseline="0" dirty="0" smtClean="0">
                <a:latin typeface="Arial"/>
              </a:rPr>
              <a:t>570.208 (a)(1)(i)</a:t>
            </a:r>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Text Placeholder 2"/>
          <p:cNvSpPr>
            <a:spLocks noGrp="1"/>
          </p:cNvSpPr>
          <p:nvPr>
            <p:ph type="body" idx="1"/>
          </p:nvPr>
        </p:nvSpPr>
        <p:spPr/>
        <p:txBody>
          <a:bodyPr/>
          <a:lstStyle/>
          <a:p>
            <a:endParaRPr lang="en-US" dirty="0"/>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92</a:t>
            </a:r>
          </a:p>
        </p:txBody>
      </p:sp>
      <p:sp>
        <p:nvSpPr>
          <p:cNvPr id="3" name="Text Placeholder 2"/>
          <p:cNvSpPr>
            <a:spLocks noGrp="1"/>
          </p:cNvSpPr>
          <p:nvPr>
            <p:ph type="body" idx="1"/>
          </p:nvPr>
        </p:nvSpPr>
        <p:spPr>
          <a:xfrm>
            <a:off x="457200" y="685800"/>
            <a:ext cx="8229600" cy="5715000"/>
          </a:xfrm>
        </p:spPr>
        <p:txBody>
          <a:bodyPr>
            <a:noAutofit/>
          </a:bodyPr>
          <a:lstStyle/>
          <a:p>
            <a:pPr marR="0" lvl="0" rtl="0"/>
            <a:r>
              <a:rPr lang="en-US" sz="2000" b="1" baseline="0" dirty="0" smtClean="0">
                <a:latin typeface="Arial"/>
              </a:rPr>
              <a:t>Project:	Desert Mirage High School Playground 			Improvement Project				</a:t>
            </a:r>
          </a:p>
          <a:p>
            <a:pPr marR="0" lvl="0" rtl="0"/>
            <a:r>
              <a:rPr lang="en-US" sz="2000" b="1" baseline="0" dirty="0" smtClean="0">
                <a:latin typeface="Arial"/>
              </a:rPr>
              <a:t>Eligibility	Public Facilities	570.201 (c)	</a:t>
            </a:r>
            <a:r>
              <a:rPr lang="en-US" sz="2000" b="1" baseline="0" dirty="0" smtClean="0">
                <a:latin typeface="Arial"/>
              </a:rPr>
              <a:t>03F</a:t>
            </a:r>
            <a:endParaRPr lang="en-US" sz="2000" b="1" baseline="0" dirty="0" smtClean="0">
              <a:latin typeface="Arial"/>
            </a:endParaRPr>
          </a:p>
          <a:p>
            <a:pPr marR="0" lvl="0" rtl="0"/>
            <a:r>
              <a:rPr lang="en-US" sz="2000" b="1" baseline="0" dirty="0" smtClean="0">
                <a:latin typeface="Arial"/>
              </a:rPr>
              <a:t>Sponsor:	Coachella Valley Unified School District</a:t>
            </a:r>
          </a:p>
          <a:p>
            <a:pPr marR="0" lvl="0" rtl="0"/>
            <a:r>
              <a:rPr lang="en-US" sz="2000" b="1" baseline="0" dirty="0" smtClean="0">
                <a:latin typeface="Arial"/>
              </a:rPr>
              <a:t>Address:	83-733 Avenue 55, Thermal, CA  92274</a:t>
            </a:r>
          </a:p>
          <a:p>
            <a:pPr marR="0" lvl="0" rtl="0"/>
            <a:endParaRPr lang="en-US" sz="1400" b="1" baseline="0" dirty="0" smtClean="0">
              <a:latin typeface="Arial"/>
            </a:endParaRPr>
          </a:p>
          <a:p>
            <a:pPr marR="0" lvl="0" rtl="0"/>
            <a:r>
              <a:rPr lang="en-US" sz="2000" b="1" baseline="0" dirty="0" smtClean="0">
                <a:latin typeface="Arial"/>
              </a:rPr>
              <a:t>Requested Funding:  $50,000</a:t>
            </a:r>
          </a:p>
          <a:p>
            <a:pPr marR="0" lvl="0" rtl="0"/>
            <a:endParaRPr lang="fr-FR" sz="1400" b="1" baseline="0" dirty="0" smtClean="0">
              <a:latin typeface="Arial"/>
            </a:endParaRPr>
          </a:p>
          <a:p>
            <a:pPr marR="0" lvl="0" rtl="0"/>
            <a:r>
              <a:rPr lang="fr-FR" sz="2000" b="1" u="sng" baseline="0" dirty="0" smtClean="0">
                <a:latin typeface="Arial"/>
              </a:rPr>
              <a:t>Project Description</a:t>
            </a:r>
            <a:r>
              <a:rPr lang="fr-FR" sz="2000" b="1" baseline="0" dirty="0" smtClean="0">
                <a:latin typeface="Arial"/>
              </a:rPr>
              <a:t>: </a:t>
            </a:r>
            <a:r>
              <a:rPr lang="en-US" sz="2000" b="1" baseline="0" dirty="0" smtClean="0">
                <a:latin typeface="Arial"/>
              </a:rPr>
              <a:t>CDBG funds will be used to install bleachers, shade structures, drinking fountains, and other playground upgrades at the Desert Mirage School, which serves the low- to moderate- income area of Thermal.  </a:t>
            </a:r>
          </a:p>
          <a:p>
            <a:pPr marR="0" lvl="0" rtl="0"/>
            <a:endParaRPr lang="en-US" sz="1400" b="1" baseline="0" dirty="0" smtClean="0">
              <a:latin typeface="Arial"/>
            </a:endParaRPr>
          </a:p>
          <a:p>
            <a:pPr marR="0" lvl="0" rtl="0"/>
            <a:r>
              <a:rPr lang="en-US" sz="2000" b="1" baseline="0" dirty="0" smtClean="0">
                <a:latin typeface="Arial"/>
              </a:rPr>
              <a:t>Site Location:  86-150 Avenue 66, Thermal, CA 92274</a:t>
            </a:r>
          </a:p>
          <a:p>
            <a:pPr marR="0" lvl="0" rtl="0"/>
            <a:r>
              <a:rPr lang="en-US" sz="2000" b="1" baseline="0" dirty="0" smtClean="0">
                <a:latin typeface="Arial"/>
              </a:rPr>
              <a:t>Benefit:  Low Mod Area</a:t>
            </a:r>
          </a:p>
          <a:p>
            <a:pPr marR="0" lvl="0" rtl="0"/>
            <a:r>
              <a:rPr lang="en-US" sz="2000" b="1" baseline="0" dirty="0" smtClean="0">
                <a:latin typeface="Arial"/>
              </a:rPr>
              <a:t>Number Served/Annual Units:  1818</a:t>
            </a:r>
          </a:p>
          <a:p>
            <a:pPr marR="0" lvl="0" rtl="0"/>
            <a:r>
              <a:rPr lang="en-US" sz="2000" b="1" baseline="0" dirty="0" smtClean="0">
                <a:latin typeface="Arial"/>
              </a:rPr>
              <a:t>570.208 (a)(1)(i)</a:t>
            </a:r>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93</a:t>
            </a:r>
          </a:p>
        </p:txBody>
      </p:sp>
      <p:sp>
        <p:nvSpPr>
          <p:cNvPr id="3" name="Text Placeholder 2"/>
          <p:cNvSpPr>
            <a:spLocks noGrp="1"/>
          </p:cNvSpPr>
          <p:nvPr>
            <p:ph type="body" idx="1"/>
          </p:nvPr>
        </p:nvSpPr>
        <p:spPr>
          <a:xfrm>
            <a:off x="457200" y="685800"/>
            <a:ext cx="8229600" cy="5715000"/>
          </a:xfrm>
        </p:spPr>
        <p:txBody>
          <a:bodyPr>
            <a:noAutofit/>
          </a:bodyPr>
          <a:lstStyle/>
          <a:p>
            <a:pPr marR="0" lvl="0" rtl="0"/>
            <a:r>
              <a:rPr lang="en-US" sz="2000" b="1" baseline="0" dirty="0" smtClean="0">
                <a:latin typeface="Arial"/>
              </a:rPr>
              <a:t>Project:	Cahuilla Desert Academy School Playground 		Improvement Project				</a:t>
            </a:r>
          </a:p>
          <a:p>
            <a:pPr marR="0" lvl="0" rtl="0"/>
            <a:r>
              <a:rPr lang="en-US" sz="2000" b="1" baseline="0" dirty="0" smtClean="0">
                <a:latin typeface="Arial"/>
              </a:rPr>
              <a:t>Eligibility	Public Facilities	570.201 (c)	</a:t>
            </a:r>
            <a:r>
              <a:rPr lang="en-US" sz="2000" b="1" baseline="0" dirty="0" smtClean="0">
                <a:latin typeface="Arial"/>
              </a:rPr>
              <a:t>03F</a:t>
            </a:r>
            <a:endParaRPr lang="en-US" sz="2000" b="1" baseline="0" dirty="0" smtClean="0">
              <a:latin typeface="Arial"/>
            </a:endParaRPr>
          </a:p>
          <a:p>
            <a:pPr marR="0" lvl="0" rtl="0"/>
            <a:r>
              <a:rPr lang="en-US" sz="2000" b="1" baseline="0" dirty="0" smtClean="0">
                <a:latin typeface="Arial"/>
              </a:rPr>
              <a:t>Sponsor:	Coachella Valley Unified School District</a:t>
            </a:r>
          </a:p>
          <a:p>
            <a:pPr marR="0" lvl="0" rtl="0"/>
            <a:r>
              <a:rPr lang="en-US" sz="2000" b="1" baseline="0" dirty="0" smtClean="0">
                <a:latin typeface="Arial"/>
              </a:rPr>
              <a:t>Address:	83-733 Avenue 55, Thermal, CA  92274</a:t>
            </a:r>
          </a:p>
          <a:p>
            <a:pPr marR="0" lvl="0" rtl="0"/>
            <a:endParaRPr lang="en-US" sz="1400" b="1" baseline="0" dirty="0" smtClean="0">
              <a:latin typeface="Arial"/>
            </a:endParaRPr>
          </a:p>
          <a:p>
            <a:pPr marR="0" lvl="0" rtl="0"/>
            <a:r>
              <a:rPr lang="en-US" sz="2000" b="1" baseline="0" dirty="0" smtClean="0">
                <a:latin typeface="Arial"/>
              </a:rPr>
              <a:t>Requested Funding:  $50,000</a:t>
            </a:r>
          </a:p>
          <a:p>
            <a:pPr marR="0" lvl="0" rtl="0"/>
            <a:endParaRPr lang="fr-FR" sz="1400" b="1" baseline="0" dirty="0" smtClean="0">
              <a:latin typeface="Arial"/>
            </a:endParaRPr>
          </a:p>
          <a:p>
            <a:pPr marR="0" lvl="0" rtl="0"/>
            <a:r>
              <a:rPr lang="fr-FR" sz="2000" b="1" u="sng" baseline="0" dirty="0" smtClean="0">
                <a:latin typeface="Arial"/>
              </a:rPr>
              <a:t>Project Description</a:t>
            </a:r>
            <a:r>
              <a:rPr lang="fr-FR" sz="2000" b="1" baseline="0" dirty="0" smtClean="0">
                <a:latin typeface="Arial"/>
              </a:rPr>
              <a:t>: </a:t>
            </a:r>
            <a:r>
              <a:rPr lang="en-US" sz="2000" b="1" baseline="0" dirty="0" smtClean="0">
                <a:latin typeface="Arial"/>
              </a:rPr>
              <a:t>CDBG funds will be used to install bleachers, shade structures, drinking fountains, and other playground upgrades at the Cahuilla School, which serves the low- to moderate- income area of Thermal.  </a:t>
            </a:r>
          </a:p>
          <a:p>
            <a:pPr marR="0" lvl="0" rtl="0"/>
            <a:endParaRPr lang="fr-FR" sz="1400" b="1" baseline="0" dirty="0" smtClean="0">
              <a:latin typeface="Arial"/>
            </a:endParaRPr>
          </a:p>
          <a:p>
            <a:pPr marR="0" lvl="0" rtl="0"/>
            <a:r>
              <a:rPr lang="fr-FR" sz="2000" b="1" baseline="0" dirty="0" smtClean="0">
                <a:latin typeface="Arial"/>
              </a:rPr>
              <a:t>Site Location:  82-489 Avenue 52, Coachella, CA 92274</a:t>
            </a:r>
          </a:p>
          <a:p>
            <a:pPr marR="0" lvl="0" rtl="0"/>
            <a:r>
              <a:rPr lang="en-US" sz="2000" b="1" baseline="0" dirty="0" smtClean="0">
                <a:latin typeface="Arial"/>
              </a:rPr>
              <a:t>Benefit:  Low Mod Area</a:t>
            </a:r>
          </a:p>
          <a:p>
            <a:pPr marR="0" lvl="0" rtl="0"/>
            <a:r>
              <a:rPr lang="en-US" sz="2000" b="1" baseline="0" dirty="0" smtClean="0">
                <a:latin typeface="Arial"/>
              </a:rPr>
              <a:t>Number Served/Annual Units:  867</a:t>
            </a:r>
          </a:p>
          <a:p>
            <a:pPr marR="0" lvl="0" rtl="0"/>
            <a:r>
              <a:rPr lang="en-US" sz="2000" b="1" baseline="0" dirty="0" smtClean="0">
                <a:latin typeface="Arial"/>
              </a:rPr>
              <a:t>570.208 (a)(1)(i)</a:t>
            </a:r>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94</a:t>
            </a:r>
          </a:p>
        </p:txBody>
      </p:sp>
      <p:sp>
        <p:nvSpPr>
          <p:cNvPr id="3" name="Text Placeholder 2"/>
          <p:cNvSpPr>
            <a:spLocks noGrp="1"/>
          </p:cNvSpPr>
          <p:nvPr>
            <p:ph type="body" idx="1"/>
          </p:nvPr>
        </p:nvSpPr>
        <p:spPr>
          <a:xfrm>
            <a:off x="457200" y="685800"/>
            <a:ext cx="8229600" cy="5715000"/>
          </a:xfrm>
        </p:spPr>
        <p:txBody>
          <a:bodyPr>
            <a:noAutofit/>
          </a:bodyPr>
          <a:lstStyle/>
          <a:p>
            <a:pPr marR="0" lvl="0" rtl="0"/>
            <a:r>
              <a:rPr lang="en-US" sz="2000" b="1" baseline="0" dirty="0" smtClean="0">
                <a:latin typeface="Arial"/>
              </a:rPr>
              <a:t>Project:	Martha's Medical Clinic Program		</a:t>
            </a:r>
          </a:p>
          <a:p>
            <a:pPr marR="0" lvl="0" rtl="0"/>
            <a:r>
              <a:rPr lang="en-US" sz="2000" b="1" baseline="0" dirty="0" smtClean="0">
                <a:latin typeface="Arial"/>
              </a:rPr>
              <a:t>Eligibility	Public Services	570.201 (e)	05M</a:t>
            </a:r>
          </a:p>
          <a:p>
            <a:pPr marR="0" lvl="0" rtl="0"/>
            <a:r>
              <a:rPr lang="en-US" sz="2000" b="1" baseline="0" dirty="0" smtClean="0">
                <a:latin typeface="Arial"/>
              </a:rPr>
              <a:t>Sponsor:	Martha's Village and Kitchen, Inc.</a:t>
            </a:r>
          </a:p>
          <a:p>
            <a:pPr marR="0" lvl="0" rtl="0"/>
            <a:r>
              <a:rPr lang="en-US" sz="2000" b="1" baseline="0" dirty="0" smtClean="0">
                <a:latin typeface="Arial"/>
              </a:rPr>
              <a:t>Address:	83-791 Date Ave., Indio, CA  92201</a:t>
            </a:r>
          </a:p>
          <a:p>
            <a:pPr marR="0" lvl="0" rtl="0"/>
            <a:endParaRPr lang="en-US" sz="1400" b="1" baseline="0" dirty="0" smtClean="0">
              <a:latin typeface="Arial"/>
            </a:endParaRPr>
          </a:p>
          <a:p>
            <a:pPr marR="0" lvl="0" rtl="0"/>
            <a:r>
              <a:rPr lang="en-US" sz="2000" b="1" baseline="0" dirty="0" smtClean="0">
                <a:latin typeface="Arial"/>
              </a:rPr>
              <a:t>Requested Funding:  $68,577</a:t>
            </a:r>
          </a:p>
          <a:p>
            <a:pPr marR="0" lvl="0" rtl="0"/>
            <a:endParaRPr lang="fr-FR" sz="1400" b="1" baseline="0" dirty="0" smtClean="0">
              <a:latin typeface="Arial"/>
            </a:endParaRPr>
          </a:p>
          <a:p>
            <a:pPr marR="0" lvl="0" rtl="0"/>
            <a:r>
              <a:rPr lang="fr-FR" sz="2000" b="1" u="sng" baseline="0" dirty="0" smtClean="0">
                <a:latin typeface="Arial"/>
              </a:rPr>
              <a:t>Project Description</a:t>
            </a:r>
            <a:r>
              <a:rPr lang="fr-FR" sz="2000" b="1" baseline="0" dirty="0" smtClean="0">
                <a:latin typeface="Arial"/>
              </a:rPr>
              <a:t>: </a:t>
            </a:r>
            <a:r>
              <a:rPr lang="en-US" sz="2000" b="1" baseline="0" dirty="0" smtClean="0">
                <a:latin typeface="Arial"/>
              </a:rPr>
              <a:t>The medical clinic provides on-site medical care to promote a healthy community for transitional housing clients and homeless persons. CDBG funds will be used to pay for program salaries (direct cost), registered nurse, and medical case manager.  </a:t>
            </a:r>
          </a:p>
          <a:p>
            <a:pPr marR="0" lvl="0" rtl="0"/>
            <a:endParaRPr lang="en-US" sz="1400" b="1" baseline="0" dirty="0" smtClean="0">
              <a:latin typeface="Arial"/>
            </a:endParaRPr>
          </a:p>
          <a:p>
            <a:pPr marR="0" lvl="0" rtl="0"/>
            <a:r>
              <a:rPr lang="en-US" sz="2000" b="1" baseline="0" dirty="0" smtClean="0">
                <a:latin typeface="Arial"/>
              </a:rPr>
              <a:t>Site Location:  </a:t>
            </a:r>
            <a:r>
              <a:rPr lang="it-IT" sz="2000" b="1" baseline="0" dirty="0" smtClean="0">
                <a:latin typeface="Arial"/>
              </a:rPr>
              <a:t>83-791 Date Ave., Indio, CA 92201</a:t>
            </a:r>
          </a:p>
          <a:p>
            <a:pPr marR="0" lvl="0" rtl="0"/>
            <a:r>
              <a:rPr lang="en-US" sz="2000" b="1" baseline="0" dirty="0" smtClean="0">
                <a:latin typeface="Arial"/>
              </a:rPr>
              <a:t>Benefit:  Low Mod Limited Clientele Presumed</a:t>
            </a:r>
          </a:p>
          <a:p>
            <a:pPr marR="0" lvl="0" rtl="0"/>
            <a:r>
              <a:rPr lang="en-US" sz="2000" b="1" baseline="0" dirty="0" smtClean="0">
                <a:latin typeface="Arial"/>
              </a:rPr>
              <a:t>Number Served/Annual Units:  950</a:t>
            </a:r>
          </a:p>
          <a:p>
            <a:pPr marR="0" lvl="0" rtl="0"/>
            <a:r>
              <a:rPr lang="en-US" sz="2000" b="1" baseline="0" dirty="0" smtClean="0">
                <a:latin typeface="Arial"/>
              </a:rPr>
              <a:t>570.208 (a)(2)(i)(A)</a:t>
            </a:r>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95</a:t>
            </a:r>
          </a:p>
        </p:txBody>
      </p:sp>
      <p:sp>
        <p:nvSpPr>
          <p:cNvPr id="3" name="Text Placeholder 2"/>
          <p:cNvSpPr>
            <a:spLocks noGrp="1"/>
          </p:cNvSpPr>
          <p:nvPr>
            <p:ph type="body" idx="1"/>
          </p:nvPr>
        </p:nvSpPr>
        <p:spPr>
          <a:xfrm>
            <a:off x="457200" y="762000"/>
            <a:ext cx="8229600" cy="5715000"/>
          </a:xfrm>
        </p:spPr>
        <p:txBody>
          <a:bodyPr>
            <a:noAutofit/>
          </a:bodyPr>
          <a:lstStyle/>
          <a:p>
            <a:pPr marR="0" lvl="0" rtl="0"/>
            <a:r>
              <a:rPr lang="en-US" sz="1800" b="1" baseline="0" dirty="0" smtClean="0">
                <a:latin typeface="Arial"/>
              </a:rPr>
              <a:t>Project:	Desert Samaritans Grocery Relief Program	</a:t>
            </a:r>
          </a:p>
          <a:p>
            <a:pPr marR="0" lvl="0" rtl="0"/>
            <a:r>
              <a:rPr lang="en-US" sz="1800" b="1" baseline="0" dirty="0" smtClean="0">
                <a:latin typeface="Arial"/>
              </a:rPr>
              <a:t>Eligibility	Public Services	570.201 (e)	05A</a:t>
            </a:r>
          </a:p>
          <a:p>
            <a:pPr marR="0" lvl="0" rtl="0"/>
            <a:r>
              <a:rPr lang="en-US" sz="1800" b="1" baseline="0" dirty="0" smtClean="0">
                <a:latin typeface="Arial"/>
              </a:rPr>
              <a:t>Sponsor:	Desert Samaritans for Seniors (formerly Desert 			Samaritans for the Elderly)</a:t>
            </a:r>
          </a:p>
          <a:p>
            <a:pPr marR="0" lvl="0" rtl="0"/>
            <a:r>
              <a:rPr lang="en-US" sz="1800" b="1" baseline="0" dirty="0" smtClean="0">
                <a:latin typeface="Arial"/>
              </a:rPr>
              <a:t>Address:	</a:t>
            </a:r>
            <a:r>
              <a:rPr lang="fr-FR" sz="1800" b="1" baseline="0" dirty="0" smtClean="0">
                <a:latin typeface="Arial"/>
              </a:rPr>
              <a:t>75-105 Merle Dr., Suite 500</a:t>
            </a:r>
            <a:r>
              <a:rPr lang="en-US" sz="1800" b="1" baseline="0" dirty="0" smtClean="0">
                <a:latin typeface="Arial"/>
              </a:rPr>
              <a:t>, Palm Desert, CA  92211</a:t>
            </a:r>
          </a:p>
          <a:p>
            <a:pPr marR="0" lvl="0" rtl="0"/>
            <a:endParaRPr lang="en-US" sz="1200" b="1" baseline="0" dirty="0" smtClean="0">
              <a:latin typeface="Arial"/>
            </a:endParaRPr>
          </a:p>
          <a:p>
            <a:pPr marR="0" lvl="0" rtl="0"/>
            <a:r>
              <a:rPr lang="en-US" sz="1800" b="1" baseline="0" dirty="0" smtClean="0">
                <a:latin typeface="Arial"/>
              </a:rPr>
              <a:t>Requested Funding:  $18,726</a:t>
            </a:r>
          </a:p>
          <a:p>
            <a:pPr marR="0" lvl="0" rtl="0"/>
            <a:endParaRPr lang="fr-FR" sz="1200" b="1" baseline="0" dirty="0" smtClean="0">
              <a:latin typeface="Arial"/>
            </a:endParaRPr>
          </a:p>
          <a:p>
            <a:pPr marR="0" lvl="0" rtl="0"/>
            <a:r>
              <a:rPr lang="fr-FR" sz="1800" b="1" u="sng" baseline="0" dirty="0" smtClean="0">
                <a:latin typeface="Arial"/>
              </a:rPr>
              <a:t>Project Description</a:t>
            </a:r>
            <a:r>
              <a:rPr lang="fr-FR" sz="1800" b="1" baseline="0" dirty="0" smtClean="0">
                <a:latin typeface="Arial"/>
              </a:rPr>
              <a:t>: </a:t>
            </a:r>
            <a:r>
              <a:rPr lang="en-US" sz="1800" b="1" baseline="0" dirty="0" smtClean="0">
                <a:latin typeface="Arial"/>
              </a:rPr>
              <a:t>The Grocery Relief Program will provide 100 low-income seniors residing in the City of Indian Wells with appropriate food, healthcare, case management, and financial resources. CDBG funds will be used for staff salaries (direct cost), consultant fees, rent, transportation, supplies, and other program related expenses. </a:t>
            </a:r>
          </a:p>
          <a:p>
            <a:pPr marR="0" lvl="0" rtl="0"/>
            <a:endParaRPr lang="en-US" sz="1200" b="1" baseline="0" dirty="0" smtClean="0">
              <a:latin typeface="Arial"/>
            </a:endParaRPr>
          </a:p>
          <a:p>
            <a:pPr marR="0" lvl="0" rtl="0"/>
            <a:r>
              <a:rPr lang="en-US" sz="1800" b="1" baseline="0" dirty="0" smtClean="0">
                <a:latin typeface="Arial"/>
              </a:rPr>
              <a:t>Site Location:  74-800 Village Center Dr. and 78-000 Betty Barker Way, 		  </a:t>
            </a:r>
            <a:r>
              <a:rPr lang="en-US" sz="1800" b="1" baseline="0" dirty="0" smtClean="0">
                <a:latin typeface="Arial"/>
              </a:rPr>
              <a:t>  </a:t>
            </a:r>
            <a:r>
              <a:rPr lang="en-US" sz="1800" b="1" baseline="0" dirty="0" smtClean="0">
                <a:latin typeface="Arial"/>
              </a:rPr>
              <a:t>Indian Wells, CA 92210</a:t>
            </a:r>
          </a:p>
          <a:p>
            <a:pPr marR="0" lvl="0" rtl="0"/>
            <a:r>
              <a:rPr lang="en-US" sz="1800" b="1" baseline="0" dirty="0" smtClean="0">
                <a:latin typeface="Arial"/>
              </a:rPr>
              <a:t>Benefit:  Low Mod Limited Clientele Presumed</a:t>
            </a:r>
          </a:p>
          <a:p>
            <a:pPr marR="0" lvl="0" rtl="0"/>
            <a:r>
              <a:rPr lang="en-US" sz="1800" b="1" baseline="0" dirty="0" smtClean="0">
                <a:latin typeface="Arial"/>
              </a:rPr>
              <a:t>Number Served/Annual Units:  100</a:t>
            </a:r>
          </a:p>
          <a:p>
            <a:pPr marR="0" lvl="0" rtl="0"/>
            <a:r>
              <a:rPr lang="en-US" sz="1800" b="1" baseline="0" dirty="0" smtClean="0">
                <a:latin typeface="Arial"/>
              </a:rPr>
              <a:t>570.208 (a)(2)(i)(A)</a:t>
            </a:r>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96</a:t>
            </a:r>
          </a:p>
        </p:txBody>
      </p:sp>
      <p:sp>
        <p:nvSpPr>
          <p:cNvPr id="3" name="Text Placeholder 2"/>
          <p:cNvSpPr>
            <a:spLocks noGrp="1"/>
          </p:cNvSpPr>
          <p:nvPr>
            <p:ph type="body" idx="1"/>
          </p:nvPr>
        </p:nvSpPr>
        <p:spPr>
          <a:xfrm>
            <a:off x="457200" y="762000"/>
            <a:ext cx="8229600" cy="5638800"/>
          </a:xfrm>
        </p:spPr>
        <p:txBody>
          <a:bodyPr>
            <a:noAutofit/>
          </a:bodyPr>
          <a:lstStyle/>
          <a:p>
            <a:pPr marR="0" lvl="0" rtl="0"/>
            <a:r>
              <a:rPr lang="en-US" sz="1800" b="1" baseline="0" dirty="0" smtClean="0">
                <a:latin typeface="Arial"/>
              </a:rPr>
              <a:t>Project:	Gilda's Cancer Support Program		</a:t>
            </a:r>
          </a:p>
          <a:p>
            <a:pPr marR="0" lvl="0" rtl="0"/>
            <a:r>
              <a:rPr lang="en-US" sz="1800" b="1" baseline="0" dirty="0" smtClean="0">
                <a:latin typeface="Arial"/>
              </a:rPr>
              <a:t>Eligibility	Public Services	570.201 (e)	05</a:t>
            </a:r>
          </a:p>
          <a:p>
            <a:pPr marR="0" lvl="0" rtl="0"/>
            <a:r>
              <a:rPr lang="en-US" sz="1800" b="1" baseline="0" dirty="0" smtClean="0">
                <a:latin typeface="Arial"/>
              </a:rPr>
              <a:t>Sponsor:	Gilda's Club Desert Cities - A Cancer Support 			Community</a:t>
            </a:r>
          </a:p>
          <a:p>
            <a:pPr marR="0" lvl="0" rtl="0"/>
            <a:r>
              <a:rPr lang="en-US" sz="1800" b="1" baseline="0" dirty="0" smtClean="0">
                <a:latin typeface="Arial"/>
              </a:rPr>
              <a:t>Address:	</a:t>
            </a:r>
            <a:r>
              <a:rPr lang="pt-BR" sz="1800" b="1" baseline="0" dirty="0" smtClean="0">
                <a:latin typeface="Arial"/>
              </a:rPr>
              <a:t>67-625 E. Palm Canyon Dr., #7A</a:t>
            </a:r>
            <a:r>
              <a:rPr lang="en-US" sz="1800" b="1" baseline="0" dirty="0" smtClean="0">
                <a:latin typeface="Arial"/>
              </a:rPr>
              <a:t>, Cathedral City, CA  		92234</a:t>
            </a:r>
          </a:p>
          <a:p>
            <a:pPr marR="0" lvl="0" rtl="0"/>
            <a:endParaRPr lang="en-US" sz="1200" b="1" baseline="0" dirty="0" smtClean="0">
              <a:latin typeface="Arial"/>
            </a:endParaRPr>
          </a:p>
          <a:p>
            <a:pPr marR="0" lvl="0" rtl="0"/>
            <a:r>
              <a:rPr lang="en-US" sz="1800" b="1" baseline="0" dirty="0" smtClean="0">
                <a:latin typeface="Arial"/>
              </a:rPr>
              <a:t>Requested Funding:  $25,000</a:t>
            </a:r>
          </a:p>
          <a:p>
            <a:pPr marR="0" lvl="0" rtl="0"/>
            <a:endParaRPr lang="fr-FR" sz="1200" b="1" baseline="0" dirty="0" smtClean="0">
              <a:latin typeface="Arial"/>
            </a:endParaRPr>
          </a:p>
          <a:p>
            <a:pPr marR="0" lvl="0" rtl="0"/>
            <a:r>
              <a:rPr lang="fr-FR" sz="1800" b="1" u="sng" baseline="0" dirty="0" smtClean="0">
                <a:latin typeface="Arial"/>
              </a:rPr>
              <a:t>Project Description</a:t>
            </a:r>
            <a:r>
              <a:rPr lang="fr-FR" sz="1800" b="1" baseline="0" dirty="0" smtClean="0">
                <a:latin typeface="Arial"/>
              </a:rPr>
              <a:t>: </a:t>
            </a:r>
            <a:r>
              <a:rPr lang="en-US" sz="1800" b="1" baseline="0" dirty="0" smtClean="0">
                <a:latin typeface="Arial"/>
              </a:rPr>
              <a:t>Gilda's Club offers cancer patients and survivors services including support groups, education, and healthy lifestyle programs. CDBG funds will be used to increase the adult support group services. </a:t>
            </a:r>
          </a:p>
          <a:p>
            <a:pPr marR="0" lvl="0" rtl="0"/>
            <a:endParaRPr lang="en-US" sz="1200" b="1" baseline="0" dirty="0" smtClean="0">
              <a:latin typeface="Arial"/>
            </a:endParaRPr>
          </a:p>
          <a:p>
            <a:pPr marR="0" lvl="0" rtl="0"/>
            <a:r>
              <a:rPr lang="en-US" sz="1800" b="1" baseline="0" dirty="0" smtClean="0">
                <a:latin typeface="Arial"/>
              </a:rPr>
              <a:t>Site Location:  67-625 East Palm Canyon Dr., # 7A, Cathedral City, CA 		   </a:t>
            </a:r>
            <a:r>
              <a:rPr lang="en-US" sz="1800" b="1" baseline="0" dirty="0" smtClean="0">
                <a:latin typeface="Arial"/>
              </a:rPr>
              <a:t> 92234</a:t>
            </a:r>
            <a:endParaRPr lang="en-US" sz="1800" b="1" baseline="0" dirty="0" smtClean="0">
              <a:latin typeface="Arial"/>
            </a:endParaRPr>
          </a:p>
          <a:p>
            <a:pPr marR="0" lvl="0" rtl="0"/>
            <a:r>
              <a:rPr lang="en-US" sz="1800" b="1" baseline="0" dirty="0" smtClean="0">
                <a:latin typeface="Arial"/>
              </a:rPr>
              <a:t>Benefit:  Low Mod Limited Clientele Income Certification</a:t>
            </a:r>
          </a:p>
          <a:p>
            <a:pPr marR="0" lvl="0" rtl="0"/>
            <a:r>
              <a:rPr lang="en-US" sz="1800" b="1" baseline="0" dirty="0" smtClean="0">
                <a:latin typeface="Arial"/>
              </a:rPr>
              <a:t>Number Served/Annual Units:  356</a:t>
            </a:r>
          </a:p>
          <a:p>
            <a:pPr marR="0" lvl="0" rtl="0"/>
            <a:r>
              <a:rPr lang="en-US" sz="1800" b="1" baseline="0" dirty="0" smtClean="0">
                <a:latin typeface="Arial"/>
              </a:rPr>
              <a:t>570.208 (a)(2)(i)(B)</a:t>
            </a:r>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97</a:t>
            </a:r>
          </a:p>
        </p:txBody>
      </p:sp>
      <p:sp>
        <p:nvSpPr>
          <p:cNvPr id="3" name="Text Placeholder 2"/>
          <p:cNvSpPr>
            <a:spLocks noGrp="1"/>
          </p:cNvSpPr>
          <p:nvPr>
            <p:ph type="body" idx="1"/>
          </p:nvPr>
        </p:nvSpPr>
        <p:spPr>
          <a:xfrm>
            <a:off x="457200" y="685800"/>
            <a:ext cx="8229600" cy="5715000"/>
          </a:xfrm>
        </p:spPr>
        <p:txBody>
          <a:bodyPr>
            <a:noAutofit/>
          </a:bodyPr>
          <a:lstStyle/>
          <a:p>
            <a:pPr marR="0" lvl="0" rtl="0"/>
            <a:r>
              <a:rPr lang="en-US" sz="2000" b="1" baseline="0" dirty="0" smtClean="0">
                <a:latin typeface="Arial"/>
              </a:rPr>
              <a:t>Project:	Golden Rainbow Senior Counseling Program</a:t>
            </a:r>
          </a:p>
          <a:p>
            <a:pPr marR="0" lvl="0" rtl="0"/>
            <a:r>
              <a:rPr lang="en-US" sz="2000" b="1" baseline="0" dirty="0" smtClean="0">
                <a:latin typeface="Arial"/>
              </a:rPr>
              <a:t>Eligibility	Public Services	570.201 (e)	05A</a:t>
            </a:r>
          </a:p>
          <a:p>
            <a:pPr marR="0" lvl="0" rtl="0"/>
            <a:r>
              <a:rPr lang="en-US" sz="2000" b="1" baseline="0" dirty="0" smtClean="0">
                <a:latin typeface="Arial"/>
              </a:rPr>
              <a:t>Sponsor:	</a:t>
            </a:r>
            <a:r>
              <a:rPr lang="da-DK" sz="2000" b="1" baseline="0" dirty="0" smtClean="0">
                <a:latin typeface="Arial"/>
              </a:rPr>
              <a:t>Golden Rainbow Center - SAGE Palm Springs</a:t>
            </a:r>
          </a:p>
          <a:p>
            <a:pPr marR="0" lvl="0" rtl="0"/>
            <a:r>
              <a:rPr lang="en-US" sz="2000" b="1" baseline="0" dirty="0" smtClean="0">
                <a:latin typeface="Arial"/>
              </a:rPr>
              <a:t>Address:	</a:t>
            </a:r>
            <a:r>
              <a:rPr lang="fr-FR" sz="2000" b="1" baseline="0" dirty="0" smtClean="0">
                <a:latin typeface="Arial"/>
              </a:rPr>
              <a:t>611 S. Palm Canyon Dr., Suite 201</a:t>
            </a:r>
            <a:r>
              <a:rPr lang="en-US" sz="2000" b="1" baseline="0" dirty="0" smtClean="0">
                <a:latin typeface="Arial"/>
              </a:rPr>
              <a:t>, Palm Springs, 		CA  92264</a:t>
            </a:r>
          </a:p>
          <a:p>
            <a:pPr marR="0" lvl="0" rtl="0"/>
            <a:endParaRPr lang="en-US" sz="1600" b="1" baseline="0" dirty="0" smtClean="0">
              <a:latin typeface="Arial"/>
            </a:endParaRPr>
          </a:p>
          <a:p>
            <a:pPr marR="0" lvl="0" rtl="0"/>
            <a:r>
              <a:rPr lang="en-US" sz="2000" b="1" baseline="0" dirty="0" smtClean="0">
                <a:latin typeface="Arial"/>
              </a:rPr>
              <a:t>Requested Funding:  $30,000</a:t>
            </a:r>
          </a:p>
          <a:p>
            <a:pPr marR="0" lvl="0" rtl="0"/>
            <a:endParaRPr lang="fr-FR" sz="1600" b="1" baseline="0" dirty="0" smtClean="0">
              <a:latin typeface="Arial"/>
            </a:endParaRPr>
          </a:p>
          <a:p>
            <a:pPr marR="0" lvl="0" rtl="0"/>
            <a:r>
              <a:rPr lang="fr-FR" sz="2000" b="1" u="sng" baseline="0" dirty="0" smtClean="0">
                <a:latin typeface="Arial"/>
              </a:rPr>
              <a:t>Project Description</a:t>
            </a:r>
            <a:r>
              <a:rPr lang="fr-FR" sz="2000" b="1" baseline="0" dirty="0" smtClean="0">
                <a:latin typeface="Arial"/>
              </a:rPr>
              <a:t>: </a:t>
            </a:r>
            <a:r>
              <a:rPr lang="en-US" sz="2000" b="1" baseline="0" dirty="0" smtClean="0">
                <a:latin typeface="Arial"/>
              </a:rPr>
              <a:t>The Golden Rainbow Center provides counseling through their Re-Start Program to seniors experiencing depression and isolation. CDBG funds will be used for operational expenses including salaries (direct cost) and space costs.  </a:t>
            </a:r>
          </a:p>
          <a:p>
            <a:pPr marR="0" lvl="0" rtl="0"/>
            <a:endParaRPr lang="fr-FR" sz="1600" b="1" baseline="0" dirty="0" smtClean="0">
              <a:latin typeface="Arial"/>
            </a:endParaRPr>
          </a:p>
          <a:p>
            <a:pPr marR="0" lvl="0" rtl="0"/>
            <a:r>
              <a:rPr lang="fr-FR" sz="2000" b="1" baseline="0" dirty="0" smtClean="0">
                <a:latin typeface="Arial"/>
              </a:rPr>
              <a:t>Site Location:  611 S. Palm Canyon Dr., Suite 201, Palm 			</a:t>
            </a:r>
            <a:r>
              <a:rPr lang="fr-FR" sz="2000" b="1" dirty="0" smtClean="0">
                <a:latin typeface="Arial"/>
              </a:rPr>
              <a:t>    </a:t>
            </a:r>
            <a:r>
              <a:rPr lang="fr-FR" sz="2000" b="1" dirty="0" smtClean="0">
                <a:latin typeface="Arial"/>
              </a:rPr>
              <a:t>  </a:t>
            </a:r>
            <a:r>
              <a:rPr lang="fr-FR" sz="2000" b="1" baseline="0" dirty="0" smtClean="0">
                <a:latin typeface="Arial"/>
              </a:rPr>
              <a:t>Springs, CA 92264</a:t>
            </a:r>
          </a:p>
          <a:p>
            <a:pPr marR="0" lvl="0" rtl="0"/>
            <a:r>
              <a:rPr lang="en-US" sz="2000" b="1" baseline="0" dirty="0" smtClean="0">
                <a:latin typeface="Arial"/>
              </a:rPr>
              <a:t>Benefit:  Low Mod Limited Clientele Presumed</a:t>
            </a:r>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Text Placeholder 2"/>
          <p:cNvSpPr>
            <a:spLocks noGrp="1"/>
          </p:cNvSpPr>
          <p:nvPr>
            <p:ph type="body" idx="1"/>
          </p:nvPr>
        </p:nvSpPr>
        <p:spPr/>
        <p:txBody>
          <a:bodyPr/>
          <a:lstStyle/>
          <a:p>
            <a:endParaRPr lang="en-US" dirty="0"/>
          </a:p>
        </p:txBody>
      </p:sp>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marR="0" algn="r" rtl="0"/>
            <a:r>
              <a:rPr lang="en-US" sz="2400" b="1" baseline="0" dirty="0" smtClean="0">
                <a:latin typeface="Arial"/>
              </a:rPr>
              <a:t>P 99</a:t>
            </a:r>
          </a:p>
        </p:txBody>
      </p:sp>
      <p:sp>
        <p:nvSpPr>
          <p:cNvPr id="3" name="Text Placeholder 2"/>
          <p:cNvSpPr>
            <a:spLocks noGrp="1"/>
          </p:cNvSpPr>
          <p:nvPr>
            <p:ph type="body" idx="1"/>
          </p:nvPr>
        </p:nvSpPr>
        <p:spPr>
          <a:xfrm>
            <a:off x="457200" y="685800"/>
            <a:ext cx="8229600" cy="5867400"/>
          </a:xfrm>
        </p:spPr>
        <p:txBody>
          <a:bodyPr>
            <a:noAutofit/>
          </a:bodyPr>
          <a:lstStyle/>
          <a:p>
            <a:pPr marR="0" lvl="0" rtl="0"/>
            <a:r>
              <a:rPr lang="en-US" sz="2000" b="1" baseline="0" dirty="0" smtClean="0">
                <a:latin typeface="Arial"/>
              </a:rPr>
              <a:t>Project:	Stroke Recovery Program			</a:t>
            </a:r>
          </a:p>
          <a:p>
            <a:pPr marR="0" lvl="0" rtl="0"/>
            <a:r>
              <a:rPr lang="en-US" sz="2000" b="1" baseline="0" dirty="0" smtClean="0">
                <a:latin typeface="Arial"/>
              </a:rPr>
              <a:t>Eligibility	Public Services	570.201 (e)	05B</a:t>
            </a:r>
          </a:p>
          <a:p>
            <a:pPr marR="0" lvl="0" rtl="0"/>
            <a:r>
              <a:rPr lang="en-US" sz="2000" b="1" baseline="0" dirty="0" smtClean="0">
                <a:latin typeface="Arial"/>
              </a:rPr>
              <a:t>Sponsor:	Stroke Recovery Center</a:t>
            </a:r>
          </a:p>
          <a:p>
            <a:pPr marR="0" lvl="0" rtl="0"/>
            <a:r>
              <a:rPr lang="en-US" sz="2000" b="1" baseline="0" dirty="0" smtClean="0">
                <a:latin typeface="Arial"/>
              </a:rPr>
              <a:t>Address:	2800 East Alejo Rd., Palm Springs, CA  92262</a:t>
            </a:r>
          </a:p>
          <a:p>
            <a:pPr marR="0" lvl="0" rtl="0"/>
            <a:endParaRPr lang="en-US" sz="1200" b="1" baseline="0" dirty="0" smtClean="0">
              <a:latin typeface="Arial"/>
            </a:endParaRPr>
          </a:p>
          <a:p>
            <a:pPr marR="0" lvl="0" rtl="0"/>
            <a:r>
              <a:rPr lang="en-US" sz="2000" b="1" baseline="0" dirty="0" smtClean="0">
                <a:latin typeface="Arial"/>
              </a:rPr>
              <a:t>Requested Funding:  $20,000</a:t>
            </a:r>
          </a:p>
          <a:p>
            <a:pPr marR="0" lvl="0" rtl="0"/>
            <a:endParaRPr lang="fr-FR" sz="1200" b="1" baseline="0" dirty="0" smtClean="0">
              <a:latin typeface="Arial"/>
            </a:endParaRPr>
          </a:p>
          <a:p>
            <a:pPr marR="0" lvl="0" rtl="0"/>
            <a:r>
              <a:rPr lang="fr-FR" sz="2000" b="1" u="sng" baseline="0" dirty="0" smtClean="0">
                <a:latin typeface="Arial"/>
              </a:rPr>
              <a:t>Project Description</a:t>
            </a:r>
            <a:r>
              <a:rPr lang="fr-FR" sz="2000" b="1" baseline="0" dirty="0" smtClean="0">
                <a:latin typeface="Arial"/>
              </a:rPr>
              <a:t>: </a:t>
            </a:r>
            <a:r>
              <a:rPr lang="en-US" sz="2000" b="1" baseline="0" dirty="0" smtClean="0">
                <a:latin typeface="Arial"/>
              </a:rPr>
              <a:t>The Stroke Recovery Center provides an environment where severely disabled stroke survivors can receive physical exercise that is tailored to their individual needs to </a:t>
            </a:r>
            <a:r>
              <a:rPr lang="en-US" sz="2000" b="1" baseline="0" dirty="0" smtClean="0">
                <a:latin typeface="Arial"/>
              </a:rPr>
              <a:t>help maintain </a:t>
            </a:r>
            <a:r>
              <a:rPr lang="en-US" sz="2000" b="1" baseline="0" dirty="0" smtClean="0">
                <a:latin typeface="Arial"/>
              </a:rPr>
              <a:t>or increase their level of functional mobility. CDBG funds will be used to purchase MotoMed equipment. </a:t>
            </a:r>
          </a:p>
          <a:p>
            <a:pPr marR="0" lvl="0" rtl="0"/>
            <a:endParaRPr lang="en-US" sz="1200" b="1" baseline="0" dirty="0" smtClean="0">
              <a:latin typeface="Arial"/>
            </a:endParaRPr>
          </a:p>
          <a:p>
            <a:pPr marR="0" lvl="0" rtl="0"/>
            <a:r>
              <a:rPr lang="en-US" sz="2000" b="1" baseline="0" dirty="0" smtClean="0">
                <a:latin typeface="Arial"/>
              </a:rPr>
              <a:t>Site Location:  2800 East Alejo Rd., Palm Springs, CA 92262</a:t>
            </a:r>
          </a:p>
          <a:p>
            <a:pPr marR="0" lvl="0" rtl="0"/>
            <a:r>
              <a:rPr lang="en-US" sz="2000" b="1" baseline="0" dirty="0" smtClean="0">
                <a:latin typeface="Arial"/>
              </a:rPr>
              <a:t>Benefit:  Low Mod Limited Clientele Presumed</a:t>
            </a:r>
          </a:p>
          <a:p>
            <a:pPr marR="0" lvl="0" rtl="0"/>
            <a:r>
              <a:rPr lang="en-US" sz="2000" b="1" baseline="0" dirty="0" smtClean="0">
                <a:latin typeface="Arial"/>
              </a:rPr>
              <a:t>Number Served/Annual Units:  87</a:t>
            </a:r>
          </a:p>
          <a:p>
            <a:pPr marR="0" lvl="0" rtl="0"/>
            <a:r>
              <a:rPr lang="en-US" sz="2000" b="1" baseline="0" dirty="0" smtClean="0">
                <a:latin typeface="Arial"/>
              </a:rPr>
              <a:t>570.208 (a)(2)(i)(A)</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2231</TotalTime>
  <Words>484</Words>
  <Application>Microsoft Office PowerPoint</Application>
  <PresentationFormat>On-screen Show (4:3)</PresentationFormat>
  <Paragraphs>1572</Paragraphs>
  <Slides>131</Slides>
  <Notes>2</Notes>
  <HiddenSlides>0</HiddenSlides>
  <MMClips>0</MMClips>
  <ScaleCrop>false</ScaleCrop>
  <HeadingPairs>
    <vt:vector size="4" baseType="variant">
      <vt:variant>
        <vt:lpstr>Theme</vt:lpstr>
      </vt:variant>
      <vt:variant>
        <vt:i4>1</vt:i4>
      </vt:variant>
      <vt:variant>
        <vt:lpstr>Slide Titles</vt:lpstr>
      </vt:variant>
      <vt:variant>
        <vt:i4>131</vt:i4>
      </vt:variant>
    </vt:vector>
  </HeadingPairs>
  <TitlesOfParts>
    <vt:vector size="132" baseType="lpstr">
      <vt:lpstr>Technic</vt:lpstr>
      <vt:lpstr>P 1</vt:lpstr>
      <vt:lpstr>P 2</vt:lpstr>
      <vt:lpstr>Slide 3</vt:lpstr>
      <vt:lpstr>P 4</vt:lpstr>
      <vt:lpstr>Slide 5</vt:lpstr>
      <vt:lpstr>Slide 6</vt:lpstr>
      <vt:lpstr>P 7</vt:lpstr>
      <vt:lpstr>P 8</vt:lpstr>
      <vt:lpstr>P 9</vt:lpstr>
      <vt:lpstr>P 10</vt:lpstr>
      <vt:lpstr>P 11</vt:lpstr>
      <vt:lpstr>P 12</vt:lpstr>
      <vt:lpstr>P 13</vt:lpstr>
      <vt:lpstr>P 14</vt:lpstr>
      <vt:lpstr>P 15</vt:lpstr>
      <vt:lpstr>P 16</vt:lpstr>
      <vt:lpstr>P 17</vt:lpstr>
      <vt:lpstr>P 18</vt:lpstr>
      <vt:lpstr>P 19</vt:lpstr>
      <vt:lpstr>P 20</vt:lpstr>
      <vt:lpstr>P 21</vt:lpstr>
      <vt:lpstr>Slide 22</vt:lpstr>
      <vt:lpstr>Slide 23</vt:lpstr>
      <vt:lpstr>P 24</vt:lpstr>
      <vt:lpstr>P 25</vt:lpstr>
      <vt:lpstr>P 26</vt:lpstr>
      <vt:lpstr>P 27</vt:lpstr>
      <vt:lpstr>P 28</vt:lpstr>
      <vt:lpstr>Slide 29</vt:lpstr>
      <vt:lpstr>P 30</vt:lpstr>
      <vt:lpstr>P 31</vt:lpstr>
      <vt:lpstr>P 32</vt:lpstr>
      <vt:lpstr>P 33</vt:lpstr>
      <vt:lpstr>P 34</vt:lpstr>
      <vt:lpstr>P 35</vt:lpstr>
      <vt:lpstr>P 36</vt:lpstr>
      <vt:lpstr>P 37</vt:lpstr>
      <vt:lpstr>P 38</vt:lpstr>
      <vt:lpstr>P 39</vt:lpstr>
      <vt:lpstr>Slide 40</vt:lpstr>
      <vt:lpstr>Slide 41</vt:lpstr>
      <vt:lpstr>Slide 42</vt:lpstr>
      <vt:lpstr>P 43</vt:lpstr>
      <vt:lpstr>P 44</vt:lpstr>
      <vt:lpstr>P 45</vt:lpstr>
      <vt:lpstr>P 46</vt:lpstr>
      <vt:lpstr>P 47</vt:lpstr>
      <vt:lpstr>P 48</vt:lpstr>
      <vt:lpstr>P 49</vt:lpstr>
      <vt:lpstr>P 50</vt:lpstr>
      <vt:lpstr>P 51</vt:lpstr>
      <vt:lpstr>P 52</vt:lpstr>
      <vt:lpstr>Slide 53</vt:lpstr>
      <vt:lpstr>P 54</vt:lpstr>
      <vt:lpstr>P 55</vt:lpstr>
      <vt:lpstr>P 56</vt:lpstr>
      <vt:lpstr>P 57</vt:lpstr>
      <vt:lpstr>P 58</vt:lpstr>
      <vt:lpstr>P 59</vt:lpstr>
      <vt:lpstr>P 60</vt:lpstr>
      <vt:lpstr>P 61</vt:lpstr>
      <vt:lpstr>P 62</vt:lpstr>
      <vt:lpstr>P 63</vt:lpstr>
      <vt:lpstr>P 64</vt:lpstr>
      <vt:lpstr>P 65</vt:lpstr>
      <vt:lpstr>P 66</vt:lpstr>
      <vt:lpstr>P 67</vt:lpstr>
      <vt:lpstr>P 68</vt:lpstr>
      <vt:lpstr>P 69</vt:lpstr>
      <vt:lpstr>P 70</vt:lpstr>
      <vt:lpstr>P 71</vt:lpstr>
      <vt:lpstr>P 72</vt:lpstr>
      <vt:lpstr>P 73</vt:lpstr>
      <vt:lpstr>P 74</vt:lpstr>
      <vt:lpstr>P 75</vt:lpstr>
      <vt:lpstr>P 76</vt:lpstr>
      <vt:lpstr>P 77</vt:lpstr>
      <vt:lpstr>P 78</vt:lpstr>
      <vt:lpstr>P 79</vt:lpstr>
      <vt:lpstr>P 80</vt:lpstr>
      <vt:lpstr>P 81</vt:lpstr>
      <vt:lpstr>P 82</vt:lpstr>
      <vt:lpstr>P 83</vt:lpstr>
      <vt:lpstr>P 84</vt:lpstr>
      <vt:lpstr>P 85</vt:lpstr>
      <vt:lpstr>P 86</vt:lpstr>
      <vt:lpstr>P 87</vt:lpstr>
      <vt:lpstr>P 88</vt:lpstr>
      <vt:lpstr>P 89</vt:lpstr>
      <vt:lpstr>P 90</vt:lpstr>
      <vt:lpstr>Slide 91</vt:lpstr>
      <vt:lpstr>P 92</vt:lpstr>
      <vt:lpstr>P 93</vt:lpstr>
      <vt:lpstr>P 94</vt:lpstr>
      <vt:lpstr>P 95</vt:lpstr>
      <vt:lpstr>P 96</vt:lpstr>
      <vt:lpstr>P 97</vt:lpstr>
      <vt:lpstr>Slide 98</vt:lpstr>
      <vt:lpstr>P 99</vt:lpstr>
      <vt:lpstr>Slide 100</vt:lpstr>
      <vt:lpstr>P 101</vt:lpstr>
      <vt:lpstr>P 102</vt:lpstr>
      <vt:lpstr>P 103</vt:lpstr>
      <vt:lpstr>P 104</vt:lpstr>
      <vt:lpstr>P 105</vt:lpstr>
      <vt:lpstr>P 106</vt:lpstr>
      <vt:lpstr>P 107</vt:lpstr>
      <vt:lpstr>P 108</vt:lpstr>
      <vt:lpstr>P 109</vt:lpstr>
      <vt:lpstr>P 110</vt:lpstr>
      <vt:lpstr>P 111</vt:lpstr>
      <vt:lpstr>Slide 112</vt:lpstr>
      <vt:lpstr>P 113</vt:lpstr>
      <vt:lpstr>P 114</vt:lpstr>
      <vt:lpstr>P 115</vt:lpstr>
      <vt:lpstr>P 116</vt:lpstr>
      <vt:lpstr>P 117</vt:lpstr>
      <vt:lpstr>P 118</vt:lpstr>
      <vt:lpstr>Slide 119</vt:lpstr>
      <vt:lpstr>Slide 120</vt:lpstr>
      <vt:lpstr> P ESG 01</vt:lpstr>
      <vt:lpstr> P ESG 02</vt:lpstr>
      <vt:lpstr> P ESG 03</vt:lpstr>
      <vt:lpstr> P ESG 04</vt:lpstr>
      <vt:lpstr> P ESG 05</vt:lpstr>
      <vt:lpstr> P ESG 06</vt:lpstr>
      <vt:lpstr> P ESG 07</vt:lpstr>
      <vt:lpstr> P ESG 08</vt:lpstr>
      <vt:lpstr> P ESG 09</vt:lpstr>
      <vt:lpstr> P ESG 10</vt:lpstr>
      <vt:lpstr> P ESG 11</vt:lpstr>
    </vt:vector>
  </TitlesOfParts>
  <Company>Riverside County EDA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 1</dc:title>
  <dc:creator>eawilson</dc:creator>
  <cp:lastModifiedBy>eawilson</cp:lastModifiedBy>
  <cp:revision>117</cp:revision>
  <dcterms:created xsi:type="dcterms:W3CDTF">2011-02-24T17:37:30Z</dcterms:created>
  <dcterms:modified xsi:type="dcterms:W3CDTF">2011-03-11T00:45:27Z</dcterms:modified>
</cp:coreProperties>
</file>