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332" r:id="rId4"/>
    <p:sldId id="305" r:id="rId5"/>
    <p:sldId id="351" r:id="rId6"/>
    <p:sldId id="304" r:id="rId7"/>
    <p:sldId id="331" r:id="rId8"/>
    <p:sldId id="352" r:id="rId9"/>
    <p:sldId id="353" r:id="rId10"/>
    <p:sldId id="336" r:id="rId11"/>
    <p:sldId id="337" r:id="rId12"/>
    <p:sldId id="338" r:id="rId13"/>
    <p:sldId id="339" r:id="rId14"/>
    <p:sldId id="340" r:id="rId15"/>
    <p:sldId id="341" r:id="rId16"/>
    <p:sldId id="342" r:id="rId17"/>
    <p:sldId id="343" r:id="rId18"/>
    <p:sldId id="324" r:id="rId19"/>
    <p:sldId id="325" r:id="rId20"/>
    <p:sldId id="328" r:id="rId21"/>
    <p:sldId id="335" r:id="rId22"/>
    <p:sldId id="329" r:id="rId23"/>
    <p:sldId id="345" r:id="rId24"/>
    <p:sldId id="346" r:id="rId25"/>
    <p:sldId id="347" r:id="rId26"/>
    <p:sldId id="348" r:id="rId27"/>
    <p:sldId id="349" r:id="rId28"/>
    <p:sldId id="354" r:id="rId29"/>
    <p:sldId id="350" r:id="rId30"/>
    <p:sldId id="330" r:id="rId3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86" d="100"/>
          <a:sy n="186" d="100"/>
        </p:scale>
        <p:origin x="-912" y="-72"/>
      </p:cViewPr>
      <p:guideLst>
        <p:guide orient="horz" pos="3024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r>
              <a:rPr lang="en-US" smtClean="0"/>
              <a:t>3/27/2012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B7C4FAC9-0434-4BBD-9393-352EE45C12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7936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r>
              <a:rPr lang="en-US" smtClean="0"/>
              <a:t>3/27/2012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792FC5F-8926-4475-91ED-403B61C7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287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3/27/2012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2FC5F-8926-4475-91ED-403B61C77E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1006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DF700-84C4-4B12-9797-EE74442C8C0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346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DF700-84C4-4B12-9797-EE74442C8C0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097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3/27/2012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2FC5F-8926-4475-91ED-403B61C77E6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32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3/27/2012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2FC5F-8926-4475-91ED-403B61C77E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06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3/27/2012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2FC5F-8926-4475-91ED-403B61C77E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68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3/27/2012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2FC5F-8926-4475-91ED-403B61C77E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06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2FC5F-8926-4475-91ED-403B61C77E6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100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2FC5F-8926-4475-91ED-403B61C77E6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968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3/27/2012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2FC5F-8926-4475-91ED-403B61C77E6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864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3/27/2012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2FC5F-8926-4475-91ED-403B61C77E6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8893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3/27/2012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92FC5F-8926-4475-91ED-403B61C77E6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20C6D-87C2-46C0-B37A-44CFC55BE215}" type="datetime1">
              <a:rPr lang="en-US" smtClean="0"/>
              <a:t>8/29/13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859A-363B-45C3-B546-740E82F96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72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1A3AC-373F-4E28-A58C-4C801291D5E5}" type="datetime1">
              <a:rPr lang="en-US" smtClean="0"/>
              <a:t>8/29/13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859A-363B-45C3-B546-740E82F96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6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571CB-27F9-469A-9484-61A609FAFF77}" type="datetime1">
              <a:rPr lang="en-US" smtClean="0"/>
              <a:t>8/29/13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859A-363B-45C3-B546-740E82F96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09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41109-839C-4F6C-B4B4-AA4F8544A53B}" type="datetime1">
              <a:rPr lang="en-US" smtClean="0"/>
              <a:t>8/29/13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859A-363B-45C3-B546-740E82F96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22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2615-7CD6-483C-A3C1-740007603D24}" type="datetime1">
              <a:rPr lang="en-US" smtClean="0"/>
              <a:t>8/29/13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859A-363B-45C3-B546-740E82F96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67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5DE6D-3CCA-4A2F-B1DE-10A048F53A24}" type="datetime1">
              <a:rPr lang="en-US" smtClean="0"/>
              <a:t>8/29/13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859A-363B-45C3-B546-740E82F96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3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19B4E-F7AD-446E-B812-2787DA650036}" type="datetime1">
              <a:rPr lang="en-US" smtClean="0"/>
              <a:t>8/29/13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859A-363B-45C3-B546-740E82F96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64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C85E-BCC8-4A99-933D-0FBFCC166E3D}" type="datetime1">
              <a:rPr lang="en-US" smtClean="0"/>
              <a:t>8/29/13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859A-363B-45C3-B546-740E82F96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4167-59EA-416C-B8EA-1E22370038AA}" type="datetime1">
              <a:rPr lang="en-US" smtClean="0"/>
              <a:t>8/29/13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859A-363B-45C3-B546-740E82F96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26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03B2E-4AFB-4BC2-9B37-FEA3608C2B76}" type="datetime1">
              <a:rPr lang="en-US" smtClean="0"/>
              <a:t>8/29/13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859A-363B-45C3-B546-740E82F96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70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F439-EFAF-4584-949A-F9E6EB3A5544}" type="datetime1">
              <a:rPr lang="en-US" smtClean="0"/>
              <a:t>8/29/13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0859A-363B-45C3-B546-740E82F96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8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CAAB7-83CE-45EB-88F7-18A024314E10}" type="datetime1">
              <a:rPr lang="en-US" smtClean="0"/>
              <a:t>8/29/13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0859A-363B-45C3-B546-740E82F96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6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calpers.ca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://www.nationalpayrollweek.com/images/13NPWposter_LOW1.jpg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nationalpayrollweek.com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surveymonkey.com/s/TJZ7MNQ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cs typeface="Arial" pitchFamily="34" charset="0"/>
              </a:rPr>
              <a:t>Department Representative</a:t>
            </a:r>
            <a:br>
              <a:rPr lang="en-US" b="1" dirty="0" smtClean="0">
                <a:cs typeface="Arial" pitchFamily="34" charset="0"/>
              </a:rPr>
            </a:br>
            <a:r>
              <a:rPr lang="en-US" b="1" dirty="0" smtClean="0">
                <a:cs typeface="Arial" pitchFamily="34" charset="0"/>
              </a:rPr>
              <a:t>Payroll </a:t>
            </a:r>
            <a:r>
              <a:rPr lang="en-US" b="1" dirty="0">
                <a:cs typeface="Arial" pitchFamily="34" charset="0"/>
              </a:rPr>
              <a:t>Meeting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143000"/>
          </a:xfrm>
        </p:spPr>
        <p:txBody>
          <a:bodyPr/>
          <a:lstStyle/>
          <a:p>
            <a:r>
              <a:rPr lang="en-US" dirty="0"/>
              <a:t>Paul Angulo, CPA, MA</a:t>
            </a:r>
            <a:br>
              <a:rPr lang="en-US" dirty="0"/>
            </a:br>
            <a:r>
              <a:rPr lang="en-US" dirty="0"/>
              <a:t>County Auditor-Controller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794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936" y="1676400"/>
            <a:ext cx="7772400" cy="2438400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cs typeface="Arial" pitchFamily="34" charset="0"/>
              </a:rPr>
              <a:t>FLSA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2286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01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FLSA?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431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Fair Labor Standards Act </a:t>
            </a:r>
          </a:p>
          <a:p>
            <a:pPr lvl="1"/>
            <a:r>
              <a:rPr lang="en-US" dirty="0" smtClean="0"/>
              <a:t>Establishes:</a:t>
            </a:r>
            <a:endParaRPr lang="en-US" dirty="0"/>
          </a:p>
          <a:p>
            <a:pPr lvl="2"/>
            <a:r>
              <a:rPr lang="en-US" dirty="0"/>
              <a:t>Child Labor</a:t>
            </a:r>
          </a:p>
          <a:p>
            <a:pPr lvl="2"/>
            <a:r>
              <a:rPr lang="en-US" dirty="0"/>
              <a:t>Record Retention</a:t>
            </a:r>
          </a:p>
          <a:p>
            <a:pPr lvl="2"/>
            <a:r>
              <a:rPr lang="en-US" dirty="0"/>
              <a:t>Overtime</a:t>
            </a:r>
          </a:p>
          <a:p>
            <a:pPr lvl="2"/>
            <a:r>
              <a:rPr lang="en-US" dirty="0"/>
              <a:t>Minimum Wage</a:t>
            </a:r>
          </a:p>
          <a:p>
            <a:pPr lvl="2"/>
            <a:r>
              <a:rPr lang="en-US" dirty="0"/>
              <a:t>Equal Pay</a:t>
            </a:r>
          </a:p>
          <a:p>
            <a:pPr marL="0" indent="0" algn="ctr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335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FLSA Workweek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33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What is the FLSA </a:t>
            </a:r>
            <a:r>
              <a:rPr lang="en-US" dirty="0"/>
              <a:t>w</a:t>
            </a:r>
            <a:r>
              <a:rPr lang="en-US" dirty="0" smtClean="0"/>
              <a:t>orkweek?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even </a:t>
            </a:r>
            <a:r>
              <a:rPr lang="en-US" dirty="0"/>
              <a:t>(7) </a:t>
            </a:r>
            <a:r>
              <a:rPr lang="en-US" dirty="0" smtClean="0"/>
              <a:t>consecutive, 24-hour </a:t>
            </a:r>
            <a:r>
              <a:rPr lang="en-US" dirty="0"/>
              <a:t>periods </a:t>
            </a:r>
            <a:endParaRPr lang="en-US" dirty="0" smtClean="0"/>
          </a:p>
          <a:p>
            <a:pPr lvl="1"/>
            <a:r>
              <a:rPr lang="en-US" dirty="0" smtClean="0"/>
              <a:t>totals </a:t>
            </a:r>
            <a:r>
              <a:rPr lang="en-US" dirty="0"/>
              <a:t>168 </a:t>
            </a:r>
            <a:r>
              <a:rPr lang="en-US" dirty="0" smtClean="0"/>
              <a:t>hours</a:t>
            </a:r>
            <a:endParaRPr lang="en-US" dirty="0"/>
          </a:p>
          <a:p>
            <a:r>
              <a:rPr lang="en-US" dirty="0"/>
              <a:t>D</a:t>
            </a:r>
            <a:r>
              <a:rPr lang="en-US" dirty="0" smtClean="0"/>
              <a:t>oes </a:t>
            </a:r>
            <a:r>
              <a:rPr lang="en-US" dirty="0"/>
              <a:t>not have to </a:t>
            </a:r>
            <a:r>
              <a:rPr lang="en-US" dirty="0" smtClean="0"/>
              <a:t>be…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same as a calendar </a:t>
            </a:r>
            <a:r>
              <a:rPr lang="en-US" dirty="0" smtClean="0"/>
              <a:t>week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begin at the start of the </a:t>
            </a:r>
            <a:r>
              <a:rPr lang="en-US" dirty="0" smtClean="0"/>
              <a:t>day</a:t>
            </a:r>
          </a:p>
          <a:p>
            <a:r>
              <a:rPr lang="en-US" dirty="0" smtClean="0"/>
              <a:t>Schedules:</a:t>
            </a:r>
          </a:p>
          <a:p>
            <a:pPr lvl="1"/>
            <a:r>
              <a:rPr lang="en-US" dirty="0" smtClean="0"/>
              <a:t>5/8 =  8 hours a day for five days </a:t>
            </a:r>
          </a:p>
          <a:p>
            <a:pPr lvl="1"/>
            <a:r>
              <a:rPr lang="en-US" dirty="0" smtClean="0"/>
              <a:t>4/10 =  4 - 10 hour days </a:t>
            </a:r>
          </a:p>
          <a:p>
            <a:pPr lvl="1"/>
            <a:r>
              <a:rPr lang="en-US" dirty="0" smtClean="0"/>
              <a:t>72 (2 FLSA weeks) = 6 - 12 hour days</a:t>
            </a:r>
          </a:p>
          <a:p>
            <a:pPr lvl="1"/>
            <a:r>
              <a:rPr lang="en-US" dirty="0" smtClean="0"/>
              <a:t>84 (2 FLSA weeks) =  7 – 12 hour days</a:t>
            </a:r>
          </a:p>
          <a:p>
            <a:pPr lvl="1"/>
            <a:r>
              <a:rPr lang="en-US" i="1" dirty="0"/>
              <a:t>9/80 (2 FLSA weeks) = 8 - 9 hour days, one 8 hour day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67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9/80 Schedule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191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Alternate schedule that includes:</a:t>
            </a:r>
          </a:p>
          <a:p>
            <a:pPr lvl="1"/>
            <a:r>
              <a:rPr lang="en-US" dirty="0" smtClean="0"/>
              <a:t>Nine </a:t>
            </a:r>
            <a:r>
              <a:rPr lang="en-US" dirty="0"/>
              <a:t>work days in the pay </a:t>
            </a:r>
            <a:r>
              <a:rPr lang="en-US" dirty="0" smtClean="0"/>
              <a:t>period.</a:t>
            </a:r>
          </a:p>
          <a:p>
            <a:pPr lvl="1"/>
            <a:r>
              <a:rPr lang="en-US" dirty="0" smtClean="0"/>
              <a:t>Five </a:t>
            </a:r>
            <a:r>
              <a:rPr lang="en-US" dirty="0"/>
              <a:t>days one week and four days in the other </a:t>
            </a:r>
            <a:r>
              <a:rPr lang="en-US" dirty="0" smtClean="0"/>
              <a:t>week.</a:t>
            </a:r>
          </a:p>
          <a:p>
            <a:pPr lvl="1"/>
            <a:r>
              <a:rPr lang="en-US" dirty="0" smtClean="0"/>
              <a:t>Eight </a:t>
            </a:r>
            <a:r>
              <a:rPr lang="en-US" dirty="0"/>
              <a:t>days are nine hour days and one day is an eight hour day. 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/>
              <a:t>Split day” is employee’s eight hour day. </a:t>
            </a:r>
            <a:endParaRPr lang="en-US" dirty="0" smtClean="0"/>
          </a:p>
          <a:p>
            <a:pPr lvl="1"/>
            <a:r>
              <a:rPr lang="en-US" dirty="0" smtClean="0"/>
              <a:t>FLSA workweek </a:t>
            </a:r>
            <a:r>
              <a:rPr lang="en-US" dirty="0"/>
              <a:t>is based on “split day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Does </a:t>
            </a:r>
            <a:r>
              <a:rPr lang="en-US" dirty="0"/>
              <a:t>not </a:t>
            </a:r>
            <a:r>
              <a:rPr lang="en-US" dirty="0" smtClean="0"/>
              <a:t>coincide </a:t>
            </a:r>
            <a:r>
              <a:rPr lang="en-US" dirty="0"/>
              <a:t>with County work </a:t>
            </a:r>
            <a:r>
              <a:rPr lang="en-US" dirty="0" smtClean="0"/>
              <a:t>week.</a:t>
            </a:r>
          </a:p>
          <a:p>
            <a:pPr lvl="1"/>
            <a:r>
              <a:rPr lang="en-US" dirty="0" smtClean="0"/>
              <a:t>May </a:t>
            </a:r>
            <a:r>
              <a:rPr lang="en-US" dirty="0"/>
              <a:t>have suspended time worked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XOT (System Defined Straight Overtime)</a:t>
            </a:r>
          </a:p>
          <a:p>
            <a:pPr lvl="2"/>
            <a:r>
              <a:rPr lang="en-US" dirty="0" smtClean="0"/>
              <a:t>XTW (System Defined Suspended Time Worked)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2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9/80 Schedule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197" y="1532120"/>
          <a:ext cx="8229607" cy="3869959"/>
        </p:xfrm>
        <a:graphic>
          <a:graphicData uri="http://schemas.openxmlformats.org/drawingml/2006/table">
            <a:tbl>
              <a:tblPr/>
              <a:tblGrid>
                <a:gridCol w="517721"/>
                <a:gridCol w="226503"/>
                <a:gridCol w="237289"/>
                <a:gridCol w="517721"/>
                <a:gridCol w="517721"/>
                <a:gridCol w="517721"/>
                <a:gridCol w="517721"/>
                <a:gridCol w="517721"/>
                <a:gridCol w="517721"/>
                <a:gridCol w="517721"/>
                <a:gridCol w="517721"/>
                <a:gridCol w="517721"/>
                <a:gridCol w="517721"/>
                <a:gridCol w="517721"/>
                <a:gridCol w="517721"/>
                <a:gridCol w="517721"/>
                <a:gridCol w="517721"/>
              </a:tblGrid>
              <a:tr h="14237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Name: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Joe Manager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Code: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Exempt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4884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FLSA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FLSA 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FLSA 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 Work Week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 Work Week 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31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8-Aug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10-Aug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11-Aug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12-Aug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13-Aug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14-Aug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15-Aug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16-Aug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17-Aug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18-Aug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19-Aug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20-Aug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21-Aug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488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i="1" u="none" strike="noStrike">
                          <a:effectLst/>
                          <a:latin typeface="Arial"/>
                        </a:rPr>
                        <a:t>WORKED HOURS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THU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FRI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SAT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SUN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MON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TUE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WED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THU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FRI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SAT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SUN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MON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TUE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WED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Regular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10.0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10.0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8.0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 </a:t>
                      </a:r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Name: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Sally Clerk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Code: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Non-Exempt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884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FLSA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FLSA 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FLSA 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 Week 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 Week 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31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8-Aug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10-Aug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11-Aug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12-Aug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13-Aug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14-Aug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15-Aug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16-Aug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17-Aug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18-Aug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19-Aug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20-Aug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21-Aug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488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800" b="1" i="1" u="none" strike="noStrike">
                          <a:effectLst/>
                          <a:latin typeface="Arial"/>
                        </a:rPr>
                        <a:t>WORKED HOURS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THU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FRI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SAT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SUN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MON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TUE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WED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THU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FRI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SAT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SUN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MON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TUE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WED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</a:tr>
              <a:tr h="12943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Regular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8.0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11.0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2943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Sick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9.0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CCFF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ltDnDiag">
                      <a:fgClr>
                        <a:srgbClr val="000000"/>
                      </a:fgClr>
                      <a:bgClr>
                        <a:srgbClr val="FF99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373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6400800" y="2932758"/>
            <a:ext cx="1181100" cy="715963"/>
          </a:xfrm>
          <a:prstGeom prst="wedgeRectCallout">
            <a:avLst>
              <a:gd name="adj1" fmla="val -85486"/>
              <a:gd name="adj2" fmla="val -73403"/>
            </a:avLst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36576" tIns="27432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Hours on this day will split between FLSA week 2 and </a:t>
            </a:r>
            <a:r>
              <a:rPr lang="en-US" sz="1000" b="0" i="0" u="none" strike="noStrike" baseline="0" dirty="0" smtClean="0">
                <a:solidFill>
                  <a:srgbClr val="000000"/>
                </a:solidFill>
                <a:latin typeface="Arial"/>
                <a:cs typeface="Arial"/>
              </a:rPr>
              <a:t>FLSA </a:t>
            </a:r>
            <a:r>
              <a:rPr lang="en-US" sz="10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week 3. </a:t>
            </a:r>
            <a:endParaRPr lang="en-US" dirty="0"/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2667000" y="4724400"/>
            <a:ext cx="1181100" cy="717550"/>
          </a:xfrm>
          <a:prstGeom prst="wedgeRectCallout">
            <a:avLst>
              <a:gd name="adj1" fmla="val -77097"/>
              <a:gd name="adj2" fmla="val -62764"/>
            </a:avLst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36576" tIns="27432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sz="1000" b="0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Hours on this day split between FLSA week 1 and FLSA week 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01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FLSA Adjustments Request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52400" y="1371600"/>
            <a:ext cx="7162800" cy="4191000"/>
          </a:xfrm>
        </p:spPr>
        <p:txBody>
          <a:bodyPr>
            <a:normAutofit/>
          </a:bodyPr>
          <a:lstStyle/>
          <a:p>
            <a:r>
              <a:rPr lang="en-US" dirty="0" smtClean="0"/>
              <a:t>FLSA evaluation does not</a:t>
            </a:r>
          </a:p>
          <a:p>
            <a:pPr lvl="1"/>
            <a:r>
              <a:rPr lang="en-US" dirty="0" smtClean="0"/>
              <a:t>Look at prior period adjustments</a:t>
            </a:r>
            <a:endParaRPr lang="en-US" dirty="0"/>
          </a:p>
          <a:p>
            <a:r>
              <a:rPr lang="en-US" dirty="0" smtClean="0"/>
              <a:t>Send form to ACO</a:t>
            </a:r>
          </a:p>
          <a:p>
            <a:pPr lvl="1"/>
            <a:r>
              <a:rPr lang="en-US" dirty="0" smtClean="0"/>
              <a:t>Form located at www.auditorcontroller.org</a:t>
            </a:r>
          </a:p>
          <a:p>
            <a:pPr lvl="1"/>
            <a:r>
              <a:rPr lang="en-US" dirty="0" smtClean="0"/>
              <a:t>When rapid entry done that effects overtime</a:t>
            </a:r>
          </a:p>
          <a:p>
            <a:pPr lvl="1"/>
            <a:r>
              <a:rPr lang="en-US" dirty="0" smtClean="0"/>
              <a:t>Send with RVTL740 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916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RVTL740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371600"/>
            <a:ext cx="5334000" cy="4191000"/>
          </a:xfrm>
        </p:spPr>
        <p:txBody>
          <a:bodyPr>
            <a:normAutofit/>
          </a:bodyPr>
          <a:lstStyle/>
          <a:p>
            <a:r>
              <a:rPr lang="en-US" dirty="0"/>
              <a:t>FLSA weeks/hours </a:t>
            </a:r>
            <a:r>
              <a:rPr lang="en-US" dirty="0" smtClean="0"/>
              <a:t>break </a:t>
            </a:r>
            <a:r>
              <a:rPr lang="en-US" dirty="0"/>
              <a:t>down report</a:t>
            </a:r>
          </a:p>
          <a:p>
            <a:r>
              <a:rPr lang="en-US" dirty="0"/>
              <a:t>Great </a:t>
            </a:r>
            <a:r>
              <a:rPr lang="en-US" dirty="0" smtClean="0"/>
              <a:t>evaluation tool</a:t>
            </a:r>
          </a:p>
          <a:p>
            <a:r>
              <a:rPr lang="en-US" dirty="0" smtClean="0"/>
              <a:t>Use to explain FLSA evaluation to employees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980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RVTL740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371600"/>
            <a:ext cx="8153400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237" y="1143000"/>
            <a:ext cx="6257925" cy="4877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816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my|CalPERS</a:t>
            </a:r>
            <a:r>
              <a:rPr lang="en-US" dirty="0" smtClean="0"/>
              <a:t> Update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Letitia Graves, CPP</a:t>
            </a:r>
          </a:p>
          <a:p>
            <a:pPr marL="0" indent="0" algn="ctr">
              <a:buNone/>
            </a:pPr>
            <a:r>
              <a:rPr lang="en-US" dirty="0" smtClean="0"/>
              <a:t>Senior Accountant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14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my|CalPERS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>
                <a:hlinkClick r:id="rId2"/>
              </a:rPr>
              <a:t>www.calpers.ca.gov</a:t>
            </a:r>
            <a:endParaRPr lang="en-US" dirty="0"/>
          </a:p>
          <a:p>
            <a:r>
              <a:rPr lang="en-US" dirty="0" smtClean="0"/>
              <a:t>Members </a:t>
            </a:r>
            <a:r>
              <a:rPr lang="en-US" dirty="0"/>
              <a:t>have access </a:t>
            </a:r>
          </a:p>
          <a:p>
            <a:r>
              <a:rPr lang="en-US" dirty="0"/>
              <a:t>Will provide real-time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Annual Member Statements are available online. </a:t>
            </a:r>
            <a:r>
              <a:rPr lang="en-US" smtClean="0"/>
              <a:t>They will </a:t>
            </a:r>
            <a:r>
              <a:rPr lang="en-US" dirty="0" smtClean="0"/>
              <a:t>no longer be mailed unless </a:t>
            </a:r>
            <a:r>
              <a:rPr lang="en-US" smtClean="0"/>
              <a:t>you “opt in”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Graphic Monta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500" y="4535487"/>
            <a:ext cx="8597900" cy="14180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667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it-IT" dirty="0" smtClean="0"/>
              <a:t>Paul Angulo, CPA, MA</a:t>
            </a:r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Auditor-Controller</a:t>
            </a:r>
            <a:endParaRPr lang="it-IT" dirty="0"/>
          </a:p>
          <a:p>
            <a:pPr marL="0" indent="0" algn="ctr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11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Retirement Rates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CalPERS</a:t>
            </a:r>
            <a:r>
              <a:rPr lang="en-US" sz="2400" dirty="0" smtClean="0"/>
              <a:t> Contribution Rate changes in FY13/14 </a:t>
            </a:r>
          </a:p>
          <a:p>
            <a:pPr lvl="1"/>
            <a:r>
              <a:rPr lang="en-US" sz="2400" dirty="0" smtClean="0"/>
              <a:t>Each fiscal year our employer contribution rates change effective with the payroll period that includes July 1. FY13/14 rates changed on PP15-2013.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County Miscellaneous rate increased to 8.927%</a:t>
            </a:r>
          </a:p>
          <a:p>
            <a:pPr lvl="1"/>
            <a:r>
              <a:rPr lang="en-US" sz="2400" dirty="0" smtClean="0"/>
              <a:t>County Safety rate increased to 13.827%</a:t>
            </a:r>
          </a:p>
          <a:p>
            <a:pPr lvl="1"/>
            <a:r>
              <a:rPr lang="en-US" sz="2400" dirty="0" smtClean="0"/>
              <a:t>Flood rate increased to 17.701%</a:t>
            </a:r>
          </a:p>
          <a:p>
            <a:pPr lvl="1"/>
            <a:r>
              <a:rPr lang="en-US" sz="2400" dirty="0" smtClean="0"/>
              <a:t>Parks rate increased to 17.441%</a:t>
            </a:r>
          </a:p>
          <a:p>
            <a:pPr lvl="1"/>
            <a:r>
              <a:rPr lang="en-US" sz="2400" dirty="0" smtClean="0"/>
              <a:t>Waste rate increased to 20.579%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89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OASDI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dirty="0" err="1"/>
              <a:t>CalPERS</a:t>
            </a:r>
            <a:r>
              <a:rPr lang="en-US" sz="2400" dirty="0"/>
              <a:t> determined PEPRA (Tier3) should not have the OASDI modification. Effective PP18-2013, the OASDI modification was eliminated in HRMS on benefit plans EEP67, FEEP67, and PEEP67 related to MISCT3 deduction code</a:t>
            </a:r>
            <a:r>
              <a:rPr lang="en-US" sz="2400" dirty="0" smtClean="0"/>
              <a:t>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The OASDI modification/offset is a $61.54 reduction of the reportable earnings to calculate the member contribution amount for the employees who pay into Social Security, except PEPRA employees.</a:t>
            </a:r>
          </a:p>
          <a:p>
            <a:pPr marL="400050" lvl="2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$61.54 x 8% = $4.92 reduction of member-paid contributions</a:t>
            </a:r>
          </a:p>
          <a:p>
            <a:pPr marL="400050" lvl="2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$61.54 x 7% = $4.31 reduction of member-paid contributions</a:t>
            </a:r>
            <a:endParaRPr lang="en-US" sz="2000" dirty="0"/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27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Retirement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Approximately 96 PERS Retirement Benefit Plans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Total of 54 deduction codes flow into the PERS Fund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Making up our $8.074M bi-weekly payment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We are currently down to reporting issues on 13 of 167 employees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950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590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National Payroll Week (NPW)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September 2-6, 2013</a:t>
            </a:r>
          </a:p>
          <a:p>
            <a:endParaRPr lang="en-US" sz="1800" dirty="0" smtClean="0">
              <a:solidFill>
                <a:srgbClr val="293BE9"/>
              </a:solidFill>
            </a:endParaRPr>
          </a:p>
          <a:p>
            <a:r>
              <a:rPr lang="en-US" sz="1800" dirty="0" smtClean="0">
                <a:solidFill>
                  <a:srgbClr val="293BE9"/>
                </a:solidFill>
              </a:rPr>
              <a:t>Diane Wong, CPP, CPA</a:t>
            </a:r>
          </a:p>
          <a:p>
            <a:r>
              <a:rPr lang="en-US" sz="1800" dirty="0" smtClean="0">
                <a:solidFill>
                  <a:srgbClr val="293BE9"/>
                </a:solidFill>
              </a:rPr>
              <a:t>Senior Accountant</a:t>
            </a:r>
            <a:endParaRPr lang="en-US" sz="1800" dirty="0">
              <a:solidFill>
                <a:srgbClr val="293BE9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www.nationalpayrollweek.com/images/NPW-Artwork-2013-Web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719263" cy="265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4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Payroll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Was founded by the American Payroll Association (APA) in 1996. It is held annually during the week of Labor Day, hosted by APA</a:t>
            </a:r>
          </a:p>
          <a:p>
            <a:r>
              <a:rPr lang="en-US" dirty="0" smtClean="0"/>
              <a:t>Goals of NPW:</a:t>
            </a:r>
          </a:p>
          <a:p>
            <a:pPr lvl="1"/>
            <a:r>
              <a:rPr lang="en-US" dirty="0" smtClean="0"/>
              <a:t>Honor the working people who work and pay taxes</a:t>
            </a:r>
          </a:p>
          <a:p>
            <a:pPr lvl="1"/>
            <a:r>
              <a:rPr lang="en-US" dirty="0" smtClean="0"/>
              <a:t>Honor the payroll professionals for their work</a:t>
            </a:r>
          </a:p>
          <a:p>
            <a:pPr lvl="1"/>
            <a:r>
              <a:rPr lang="en-US" dirty="0" smtClean="0"/>
              <a:t>Increase public awareness of the role tax contributions</a:t>
            </a:r>
          </a:p>
          <a:p>
            <a:pPr lvl="1"/>
            <a:r>
              <a:rPr lang="en-US" dirty="0" smtClean="0"/>
              <a:t>Increase public awareness of the payroll professionals in ensuring that workers receive what is rightfully theirs</a:t>
            </a:r>
          </a:p>
          <a:p>
            <a:pPr lvl="1"/>
            <a:r>
              <a:rPr lang="en-US" dirty="0" smtClean="0"/>
              <a:t>Provide public service education to the teens and workers about their paychecks, the withholding systems, child-support withholding obligations, and payroll-related benefits</a:t>
            </a:r>
          </a:p>
          <a:p>
            <a:pPr lvl="1"/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11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Payroll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NPW celebrates the hard work of the 156 million wage earners and their tax contributions</a:t>
            </a:r>
          </a:p>
          <a:p>
            <a:r>
              <a:rPr lang="en-US" dirty="0" smtClean="0"/>
              <a:t>Through the payroll withholding system and the payroll professionals who pay them, they collect, report and deposit approximately $1.78 trillion, or 70.5%, of the annual internal revenue of the U.S. Treasury (source: APA)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5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2012 Contributions at a Glance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Together with all the processing functions</a:t>
            </a:r>
            <a:r>
              <a:rPr lang="en-US" dirty="0"/>
              <a:t> </a:t>
            </a:r>
            <a:r>
              <a:rPr lang="en-US" dirty="0" smtClean="0"/>
              <a:t>from Department Representatives, Human Resources, System Administrations, and ACO Payroll, the County produced 511,174 paychecks in which 474,909 were direct deposits in 2012</a:t>
            </a:r>
          </a:p>
          <a:p>
            <a:r>
              <a:rPr lang="en-US" dirty="0" smtClean="0"/>
              <a:t>Federal Income Tax Withheld and deposited to Internal Revenue totally $127.3 million from County employees and $140.7 thousand from Special District Employees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36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Celebrate NPW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Take pride in your work </a:t>
            </a:r>
          </a:p>
          <a:p>
            <a:r>
              <a:rPr lang="en-US" dirty="0" smtClean="0"/>
              <a:t>Feel good</a:t>
            </a:r>
          </a:p>
          <a:p>
            <a:r>
              <a:rPr lang="en-US" dirty="0" smtClean="0"/>
              <a:t>All people who are willing to work celebrate NPW </a:t>
            </a:r>
          </a:p>
          <a:p>
            <a:r>
              <a:rPr lang="en-US" dirty="0"/>
              <a:t>Take the “Getting Paid in America” </a:t>
            </a:r>
            <a:r>
              <a:rPr lang="en-US" dirty="0" smtClean="0"/>
              <a:t>survey</a:t>
            </a:r>
            <a:r>
              <a:rPr lang="en-US" dirty="0"/>
              <a:t> at </a:t>
            </a:r>
            <a:r>
              <a:rPr lang="en-US" i="1" dirty="0" smtClean="0">
                <a:solidFill>
                  <a:srgbClr val="0033CC"/>
                </a:solidFill>
                <a:hlinkClick r:id="rId2"/>
              </a:rPr>
              <a:t>www.nationalpayrollweek.com</a:t>
            </a:r>
            <a:r>
              <a:rPr lang="en-US" i="1" dirty="0" smtClean="0">
                <a:solidFill>
                  <a:srgbClr val="0033CC"/>
                </a:solidFill>
              </a:rPr>
              <a:t>. </a:t>
            </a:r>
            <a:r>
              <a:rPr lang="en-US" dirty="0" smtClean="0"/>
              <a:t>A chance to win a free paycheck and a trip for two to Las Vegas </a:t>
            </a:r>
          </a:p>
          <a:p>
            <a:r>
              <a:rPr lang="en-US" dirty="0" smtClean="0"/>
              <a:t>Enjoy our payroll related BINGO and win a prize</a:t>
            </a:r>
          </a:p>
          <a:p>
            <a:r>
              <a:rPr lang="en-US" dirty="0" smtClean="0"/>
              <a:t>Your Prize will be delivered to you ASAP</a:t>
            </a:r>
          </a:p>
          <a:p>
            <a:pPr marL="3657600" lvl="8" indent="0">
              <a:buNone/>
            </a:pPr>
            <a:r>
              <a:rPr lang="en-US" dirty="0" smtClean="0"/>
              <a:t>			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2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30762"/>
          </a:xfrm>
        </p:spPr>
        <p:txBody>
          <a:bodyPr>
            <a:normAutofit fontScale="90000"/>
          </a:bodyPr>
          <a:lstStyle/>
          <a:p>
            <a:r>
              <a:rPr lang="en-US" sz="6600" dirty="0" smtClean="0"/>
              <a:t>Celebrate NPW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8800" dirty="0" smtClean="0"/>
              <a:t>Play Payroll Lingo</a:t>
            </a:r>
            <a:br>
              <a:rPr lang="en-US" sz="8800" dirty="0" smtClean="0"/>
            </a:br>
            <a:r>
              <a:rPr lang="en-US" sz="8800" dirty="0" smtClean="0"/>
              <a:t>BINGO!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3657600" lvl="8" indent="0" algn="ctr">
              <a:buNone/>
            </a:pPr>
            <a:r>
              <a:rPr lang="en-US" dirty="0" smtClean="0"/>
              <a:t>		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84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Celebrate NPW 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nationalpayrollweek.com/images/13NPWpos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362200"/>
            <a:ext cx="2317285" cy="3562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Refreshments will be served after the Open Enrollment meeting.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22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Pam Torres, CPP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Interim Chief Accountant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84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57095"/>
          </a:xfrm>
        </p:spPr>
        <p:txBody>
          <a:bodyPr>
            <a:normAutofit/>
          </a:bodyPr>
          <a:lstStyle/>
          <a:p>
            <a:r>
              <a:rPr lang="en-US" sz="8000" dirty="0" smtClean="0"/>
              <a:t>Questions??</a:t>
            </a:r>
            <a:endParaRPr lang="en-US" sz="8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sdibble\AppData\Local\Microsoft\Windows\Temporary Internet Files\Content.IE5\EL5X5RMH\MC90038330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144" y="2286000"/>
            <a:ext cx="4553712" cy="2906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393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Personnel &amp; Other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600"/>
          </a:xfrm>
        </p:spPr>
        <p:txBody>
          <a:bodyPr>
            <a:normAutofit/>
          </a:bodyPr>
          <a:lstStyle/>
          <a:p>
            <a:r>
              <a:rPr lang="en-US"/>
              <a:t>Certification Announcements</a:t>
            </a:r>
          </a:p>
          <a:p>
            <a:r>
              <a:rPr lang="en-US" smtClean="0"/>
              <a:t>New </a:t>
            </a:r>
            <a:r>
              <a:rPr lang="en-US" dirty="0" smtClean="0"/>
              <a:t>Staff</a:t>
            </a:r>
          </a:p>
          <a:p>
            <a:r>
              <a:rPr lang="en-US" dirty="0" smtClean="0"/>
              <a:t>Payroll Recruitments </a:t>
            </a:r>
          </a:p>
          <a:p>
            <a:r>
              <a:rPr lang="en-US" dirty="0" smtClean="0"/>
              <a:t>Survey Monkey </a:t>
            </a:r>
          </a:p>
          <a:p>
            <a:pPr lvl="1"/>
            <a:r>
              <a:rPr lang="en-US" dirty="0" smtClean="0"/>
              <a:t>Link:  </a:t>
            </a: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www.surveymonkey.com/s/TJZ7MNQ</a:t>
            </a:r>
            <a:endParaRPr lang="en-US" sz="2400" dirty="0" smtClean="0"/>
          </a:p>
          <a:p>
            <a:pPr lvl="2"/>
            <a:r>
              <a:rPr lang="en-US" sz="2000" dirty="0" smtClean="0"/>
              <a:t>(we’ll send the link out to everyone right after the meeting)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232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Campaign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it-IT" dirty="0" smtClean="0"/>
              <a:t>Dusty Williams</a:t>
            </a:r>
          </a:p>
          <a:p>
            <a:pPr marL="0" indent="0" algn="ctr">
              <a:buNone/>
            </a:pPr>
            <a:r>
              <a:rPr lang="it-IT" dirty="0" smtClean="0"/>
              <a:t>Employee Campaign, Chairperson</a:t>
            </a:r>
            <a:endParaRPr lang="it-IT" dirty="0"/>
          </a:p>
          <a:p>
            <a:pPr marL="0" indent="0" algn="ctr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63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Payroll Announcements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Tracey Corso, CPP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Supervising Accountant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309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Payroll Announcements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600"/>
          </a:xfrm>
        </p:spPr>
        <p:txBody>
          <a:bodyPr>
            <a:normAutofit/>
          </a:bodyPr>
          <a:lstStyle/>
          <a:p>
            <a:r>
              <a:rPr lang="en-US" dirty="0" smtClean="0"/>
              <a:t>2014 Bi-weekly Schedule</a:t>
            </a:r>
          </a:p>
          <a:p>
            <a:r>
              <a:rPr lang="en-US" dirty="0" smtClean="0"/>
              <a:t>Beneficiary Statement (last warrant)</a:t>
            </a:r>
          </a:p>
          <a:p>
            <a:r>
              <a:rPr lang="en-US" dirty="0" smtClean="0"/>
              <a:t>Department Authorized Signature List</a:t>
            </a:r>
          </a:p>
          <a:p>
            <a:r>
              <a:rPr lang="en-US" dirty="0" smtClean="0"/>
              <a:t>Repayment calculations &amp; notifying employee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57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Payroll Pay Cards – vendor change</a:t>
            </a:r>
            <a:br>
              <a:rPr lang="en-US" dirty="0"/>
            </a:br>
            <a:r>
              <a:rPr lang="en-US" sz="3600" i="1" dirty="0" smtClean="0"/>
              <a:t>What happens now?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Smart One out of pay card business</a:t>
            </a:r>
          </a:p>
          <a:p>
            <a:r>
              <a:rPr lang="en-US" dirty="0" smtClean="0"/>
              <a:t>Spend down money before October 31</a:t>
            </a:r>
            <a:r>
              <a:rPr lang="en-US" baseline="30000" dirty="0" smtClean="0"/>
              <a:t>st</a:t>
            </a:r>
            <a:endParaRPr lang="en-US" dirty="0" smtClean="0"/>
          </a:p>
          <a:p>
            <a:r>
              <a:rPr lang="en-US" dirty="0" smtClean="0"/>
              <a:t>Remaining money on card:</a:t>
            </a:r>
          </a:p>
          <a:p>
            <a:pPr lvl="1"/>
            <a:r>
              <a:rPr lang="en-US" dirty="0" smtClean="0"/>
              <a:t>Check for balance issued by vendor on November 7</a:t>
            </a:r>
            <a:r>
              <a:rPr lang="en-US" baseline="30000" dirty="0" smtClean="0"/>
              <a:t>th</a:t>
            </a:r>
            <a:endParaRPr lang="en-US" dirty="0"/>
          </a:p>
          <a:p>
            <a:r>
              <a:rPr lang="en-US" dirty="0" smtClean="0"/>
              <a:t>ACO is close to contract with a new vendor</a:t>
            </a:r>
          </a:p>
          <a:p>
            <a:pPr lvl="1"/>
            <a:r>
              <a:rPr lang="en-US" dirty="0" smtClean="0"/>
              <a:t>Countywide announcement will be made</a:t>
            </a:r>
          </a:p>
          <a:p>
            <a:pPr lvl="1"/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697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Pay Card Additional Information</a:t>
            </a:r>
            <a:br>
              <a:rPr lang="en-US" dirty="0" smtClean="0"/>
            </a:br>
            <a:r>
              <a:rPr lang="en-US" sz="3600" i="1" dirty="0" smtClean="0"/>
              <a:t>What happens next pay day?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 this pay day (9/4) no additional money will be loaded to the Smart One card</a:t>
            </a:r>
          </a:p>
          <a:p>
            <a:pPr lvl="1"/>
            <a:r>
              <a:rPr lang="en-US" dirty="0" smtClean="0"/>
              <a:t>If you have your whole check going to Card:</a:t>
            </a:r>
          </a:p>
          <a:p>
            <a:pPr lvl="2"/>
            <a:r>
              <a:rPr lang="en-US" dirty="0" smtClean="0"/>
              <a:t>You will receive a paper check</a:t>
            </a:r>
          </a:p>
          <a:p>
            <a:pPr lvl="1"/>
            <a:r>
              <a:rPr lang="en-US" dirty="0" smtClean="0"/>
              <a:t>If an amount only was going to the Card:</a:t>
            </a:r>
          </a:p>
          <a:p>
            <a:pPr lvl="2"/>
            <a:r>
              <a:rPr lang="en-US" dirty="0" smtClean="0"/>
              <a:t>We’ve moved the amount to the balance record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6096000"/>
            <a:ext cx="7924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pangulo\AppData\Local\Microsoft\Windows\Temporary Internet Files\Content.Outlook\OR9HCJDN\aco-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24356"/>
            <a:ext cx="16002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18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1141</Words>
  <Application>Microsoft Office PowerPoint</Application>
  <PresentationFormat>On-screen Show (4:3)</PresentationFormat>
  <Paragraphs>381</Paragraphs>
  <Slides>30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Department Representative Payroll Meeting </vt:lpstr>
      <vt:lpstr>Welcome</vt:lpstr>
      <vt:lpstr>Welcome</vt:lpstr>
      <vt:lpstr>Personnel &amp; Other Updates</vt:lpstr>
      <vt:lpstr>Employee Campaign</vt:lpstr>
      <vt:lpstr>Payroll Announcements</vt:lpstr>
      <vt:lpstr>Payroll Announcements</vt:lpstr>
      <vt:lpstr>Payroll Pay Cards – vendor change What happens now?</vt:lpstr>
      <vt:lpstr>Pay Card Additional Information What happens next pay day?</vt:lpstr>
      <vt:lpstr>FLSA </vt:lpstr>
      <vt:lpstr>What is FLSA?</vt:lpstr>
      <vt:lpstr>The FLSA Workweek</vt:lpstr>
      <vt:lpstr>9/80 Schedule</vt:lpstr>
      <vt:lpstr>9/80 Schedule</vt:lpstr>
      <vt:lpstr>FLSA Adjustments Request</vt:lpstr>
      <vt:lpstr>RVTL740</vt:lpstr>
      <vt:lpstr>RVTL740</vt:lpstr>
      <vt:lpstr>my|CalPERS Update </vt:lpstr>
      <vt:lpstr>my|CalPERS </vt:lpstr>
      <vt:lpstr>Retirement Rates </vt:lpstr>
      <vt:lpstr>OASDI Modification</vt:lpstr>
      <vt:lpstr>Retirement  </vt:lpstr>
      <vt:lpstr>National Payroll Week (NPW)</vt:lpstr>
      <vt:lpstr>National Payroll Week</vt:lpstr>
      <vt:lpstr>National Payroll Week</vt:lpstr>
      <vt:lpstr>2012 Contributions at a Glance </vt:lpstr>
      <vt:lpstr>Celebrate NPW </vt:lpstr>
      <vt:lpstr>Celebrate NPW  Play Payroll Lingo BINGO!  </vt:lpstr>
      <vt:lpstr>Celebrate NPW </vt:lpstr>
      <vt:lpstr>Questions??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Angulo</dc:creator>
  <cp:lastModifiedBy>Caroline, Etienne</cp:lastModifiedBy>
  <cp:revision>112</cp:revision>
  <cp:lastPrinted>2013-08-29T21:22:15Z</cp:lastPrinted>
  <dcterms:created xsi:type="dcterms:W3CDTF">2011-09-15T16:15:50Z</dcterms:created>
  <dcterms:modified xsi:type="dcterms:W3CDTF">2013-08-29T23:47:22Z</dcterms:modified>
</cp:coreProperties>
</file>