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8" r:id="rId3"/>
    <p:sldId id="265" r:id="rId4"/>
    <p:sldId id="283" r:id="rId5"/>
    <p:sldId id="264" r:id="rId6"/>
    <p:sldId id="266" r:id="rId7"/>
    <p:sldId id="267" r:id="rId8"/>
    <p:sldId id="268" r:id="rId9"/>
    <p:sldId id="278" r:id="rId10"/>
    <p:sldId id="279" r:id="rId11"/>
    <p:sldId id="280" r:id="rId12"/>
    <p:sldId id="284" r:id="rId13"/>
    <p:sldId id="281" r:id="rId14"/>
    <p:sldId id="282" r:id="rId1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ettis, Erin" initials="GE" lastIdx="1" clrIdx="0">
    <p:extLst>
      <p:ext uri="{19B8F6BF-5375-455C-9EA6-DF929625EA0E}">
        <p15:presenceInfo xmlns:p15="http://schemas.microsoft.com/office/powerpoint/2012/main" userId="S::EGettis@RIVCO.ORG::5ed766c1-7b71-4512-a060-d8c8472d555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CC"/>
    <a:srgbClr val="0099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113" autoAdjust="0"/>
    <p:restoredTop sz="94660"/>
  </p:normalViewPr>
  <p:slideViewPr>
    <p:cSldViewPr snapToGrid="0">
      <p:cViewPr varScale="1">
        <p:scale>
          <a:sx n="86" d="100"/>
          <a:sy n="86" d="100"/>
        </p:scale>
        <p:origin x="45" y="48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6310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9745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630409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755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8412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28973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9109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87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044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9505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22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6974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33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540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3877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45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A12D3E82-6C9B-46C0-BF0C-845034DA5940}" type="datetimeFigureOut">
              <a:rPr lang="en-US" smtClean="0"/>
              <a:t>6/13/2022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78C54EB5-838E-4930-B390-3CF134EF0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40286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pn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5810E3-45AE-4855-A59A-411D149DE6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13883" y="4694631"/>
            <a:ext cx="6819793" cy="1456261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BUDGET HEARING PRESENTATION</a:t>
            </a:r>
            <a:br>
              <a:rPr lang="en-US" sz="2800" b="1" dirty="0"/>
            </a:b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Blythe Animal Shelter</a:t>
            </a:r>
            <a:br>
              <a:rPr lang="en-US" sz="2800" dirty="0"/>
            </a:br>
            <a:br>
              <a:rPr lang="en-US" sz="2800" dirty="0"/>
            </a:br>
            <a:r>
              <a:rPr lang="en-US" sz="2800" dirty="0"/>
              <a:t>June 2022</a:t>
            </a:r>
            <a:endParaRPr lang="en-US" sz="2800" b="1" u="sng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8AA18A0-7C9B-43B2-90DB-5C707627E0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D650A75A-E243-45C5-8899-484B825C6F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3787" y="1102936"/>
            <a:ext cx="5934427" cy="2744678"/>
          </a:xfrm>
          <a:prstGeom prst="rect">
            <a:avLst/>
          </a:prstGeom>
        </p:spPr>
      </p:pic>
      <p:pic>
        <p:nvPicPr>
          <p:cNvPr id="4098" name="817500F1-5D1D-4938-A937-2D0C7BA4E6B2" descr="IMG_2736.jpg">
            <a:extLst>
              <a:ext uri="{FF2B5EF4-FFF2-40B4-BE49-F238E27FC236}">
                <a16:creationId xmlns:a16="http://schemas.microsoft.com/office/drawing/2014/main" id="{B0465638-9C44-4A21-A343-FC1F943954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9" r="2951"/>
          <a:stretch/>
        </p:blipFill>
        <p:spPr bwMode="auto">
          <a:xfrm>
            <a:off x="7833677" y="1"/>
            <a:ext cx="434575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80985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5247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B5DEB-7A19-4788-A2A8-5882BF15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ANNUAL COSTS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9B150-5B89-4829-91E0-47FB12283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2841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Annual Cost to operate the Blythe Animal Shelter  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600" dirty="0"/>
              <a:t>Average facility cost/year over three years: $156,000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600" dirty="0"/>
              <a:t>Approximate Staffing Cost					$286,000 to $490,573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600" b="1" dirty="0"/>
              <a:t>TOTAL											$442,000 to $646,573</a:t>
            </a:r>
            <a:endParaRPr lang="en-US" sz="26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E1C96EB-72BD-48EB-9996-3C8533F101B6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E583893-85CE-4AD6-BAE0-D8A76F76F15A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5" name="Picture 14" descr="Logo&#10;&#10;Description automatically generated">
            <a:extLst>
              <a:ext uri="{FF2B5EF4-FFF2-40B4-BE49-F238E27FC236}">
                <a16:creationId xmlns:a16="http://schemas.microsoft.com/office/drawing/2014/main" id="{370856FF-2973-4946-BBE6-7DDFC1B019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771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BB8006-321B-40A2-BB04-6D9BCCFA2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ACTIVITIES FOR SHELTER OPERATION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399920-4CC2-491D-8F4D-0B6455808A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marR="0" lvl="0" indent="-457200">
              <a:buNone/>
            </a:pPr>
            <a:r>
              <a:rPr lang="en-US" sz="34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Activities City or City partner would assume (after service contract): 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Animal adoptions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Foster programs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Veterinary care for sick or injured animals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Spay/neuter for all animals adopted as required by the State of California 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Vaccination and licensing enforcement, rabies control 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Working with animal rescue organizations 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Animal care and husbandry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Euthanasia  </a:t>
            </a:r>
          </a:p>
          <a:p>
            <a:pPr marL="342900" marR="0" lvl="0" indent="-457200">
              <a:buFont typeface="Symbol" panose="05050102010706020507" pitchFamily="18" charset="2"/>
              <a:buChar char=""/>
            </a:pPr>
            <a:r>
              <a:rPr lang="en-US" sz="2600" dirty="0"/>
              <a:t>Volunteer program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16D66E6A-5B97-491F-863D-DE9A180E6A31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D4C9F84-B73C-4512-9E04-E0325B82CC36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A2CF53F6-BCD2-4702-A117-5AF7190506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142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F3EFA52-4D37-43EC-AB6E-768FF44F8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DEFERRED MAINTENANCE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A743A5-F5B4-474B-BE44-A71861125F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152212"/>
          </a:xfrm>
        </p:spPr>
        <p:txBody>
          <a:bodyPr>
            <a:normAutofit fontScale="85000" lnSpcReduction="20000"/>
          </a:bodyPr>
          <a:lstStyle/>
          <a:p>
            <a:pPr marL="36900" indent="0">
              <a:buNone/>
            </a:pPr>
            <a:r>
              <a:rPr lang="en-US" sz="31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Cost of Deferred Maintenance 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400" dirty="0"/>
              <a:t>Sewer Waste Trap – decaying vault			$30,000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400" dirty="0"/>
              <a:t>Retaining Wall – parking lot					$100,000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400" dirty="0"/>
              <a:t>Air Conditioning System – replacement		$250,000 to $500,000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400" b="1" dirty="0"/>
              <a:t>TOTAL										$380,000 to $630,000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endParaRPr lang="en-US" b="1" dirty="0"/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200" dirty="0"/>
              <a:t>Other items</a:t>
            </a:r>
          </a:p>
          <a:p>
            <a:pPr marL="1177200" lvl="2" indent="-457200">
              <a:buFont typeface="Wingdings" panose="05000000000000000000" pitchFamily="2" charset="2"/>
              <a:buChar char="Ø"/>
            </a:pPr>
            <a:r>
              <a:rPr lang="en-US" dirty="0"/>
              <a:t>Surveillance – camera system						$10,000</a:t>
            </a:r>
          </a:p>
          <a:p>
            <a:pPr marL="1177200" lvl="2" indent="-457200">
              <a:buFont typeface="Wingdings" panose="05000000000000000000" pitchFamily="2" charset="2"/>
              <a:buChar char="Ø"/>
            </a:pPr>
            <a:r>
              <a:rPr lang="en-US" dirty="0"/>
              <a:t>Security Barrier – front counter						$20,000</a:t>
            </a:r>
          </a:p>
          <a:p>
            <a:pPr marL="1177200" lvl="2" indent="-457200">
              <a:buFont typeface="Wingdings" panose="05000000000000000000" pitchFamily="2" charset="2"/>
              <a:buChar char="Ø"/>
            </a:pPr>
            <a:r>
              <a:rPr lang="en-US" dirty="0"/>
              <a:t>Panic Buttons – new system						$15,000</a:t>
            </a:r>
          </a:p>
          <a:p>
            <a:pPr marL="1177200" lvl="2" indent="-457200">
              <a:buFont typeface="Wingdings" panose="05000000000000000000" pitchFamily="2" charset="2"/>
              <a:buChar char="Ø"/>
            </a:pPr>
            <a:r>
              <a:rPr lang="en-US" dirty="0"/>
              <a:t>Water Conditioning - installation					$80,000</a:t>
            </a:r>
          </a:p>
          <a:p>
            <a:pPr marL="1177200" lvl="2" indent="-457200">
              <a:buFont typeface="Wingdings" panose="05000000000000000000" pitchFamily="2" charset="2"/>
              <a:buChar char="Ø"/>
            </a:pPr>
            <a:r>
              <a:rPr lang="en-US" dirty="0"/>
              <a:t>ADDITIONAL TOTAL							$125,000</a:t>
            </a:r>
          </a:p>
          <a:p>
            <a:pPr marL="1177200" lvl="2" indent="-457200">
              <a:buFont typeface="Wingdings" panose="05000000000000000000" pitchFamily="2" charset="2"/>
              <a:buChar char="v"/>
            </a:pPr>
            <a:endParaRPr lang="en-US" dirty="0"/>
          </a:p>
          <a:p>
            <a:pPr marL="871200" lvl="1" indent="-457200">
              <a:buFont typeface="Wingdings" panose="05000000000000000000" pitchFamily="2" charset="2"/>
              <a:buChar char="v"/>
            </a:pPr>
            <a:endParaRPr lang="en-US" b="1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50B42E6-C458-49D0-B07A-62FE11F17656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BE35484-5527-4964-ABF4-13999C865A57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E5950BE9-AB0F-4F89-866F-CFE590E227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38996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89B5DEB-7A19-4788-A2A8-5882BF154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CITY OF BLYTHE CONTRIBUTIONS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F9B150-5B89-4829-91E0-47FB122831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928410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Annual Contributions of the City of Blythe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14/15								$50,735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15/16								$50,071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16/17								$50,071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17/18								$50,071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18/19 - 393 animals					$41,036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19/20 - 343 animals					$34,519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20/21 - 144 animals					$15,934</a:t>
            </a:r>
          </a:p>
          <a:p>
            <a:pPr marL="871200" lvl="1" indent="-457200">
              <a:buFont typeface="Wingdings" panose="05000000000000000000" pitchFamily="2" charset="2"/>
              <a:buChar char="v"/>
            </a:pPr>
            <a:r>
              <a:rPr lang="en-US" sz="2000" dirty="0"/>
              <a:t>FY 21/22 - 296 animals thru 5/31/22		$48,375+ (more once ratified)</a:t>
            </a:r>
          </a:p>
          <a:p>
            <a:pPr marL="494100" indent="-457200">
              <a:buFont typeface="+mj-lt"/>
              <a:buAutoNum type="alphaLcPeriod"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A8B09A-942F-460B-8CFA-E9AA85D872A1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EB15AD56-7C47-434E-8548-7C22377C440C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A70B6AB4-F3B8-4317-AC18-33803059E1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80489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6223-2AC5-422B-A286-E8740057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61000" y="419856"/>
            <a:ext cx="7631000" cy="97045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DAS BUDGET HIGHLIGHTS</a:t>
            </a:r>
          </a:p>
        </p:txBody>
      </p:sp>
      <p:pic>
        <p:nvPicPr>
          <p:cNvPr id="2050" name="9764F4DC-1DF3-4BD9-96BB-CD4FA28672F4" descr="IMG_3096.jpg">
            <a:extLst>
              <a:ext uri="{FF2B5EF4-FFF2-40B4-BE49-F238E27FC236}">
                <a16:creationId xmlns:a16="http://schemas.microsoft.com/office/drawing/2014/main" id="{29898236-E99F-4344-A8BD-4619747357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64" r="36840"/>
          <a:stretch/>
        </p:blipFill>
        <p:spPr bwMode="auto">
          <a:xfrm>
            <a:off x="-10649" y="1"/>
            <a:ext cx="45716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C48010-EE9B-4FA3-B7EE-0DFA72E45C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9592" y="1588272"/>
            <a:ext cx="6533650" cy="4294057"/>
          </a:xfrm>
        </p:spPr>
        <p:txBody>
          <a:bodyPr anchor="ctr">
            <a:normAutofit fontScale="92500" lnSpcReduction="10000"/>
          </a:bodyPr>
          <a:lstStyle/>
          <a:p>
            <a:pPr marL="457200" indent="-457200">
              <a:spcBef>
                <a:spcPts val="0"/>
              </a:spcBef>
            </a:pPr>
            <a:r>
              <a:rPr lang="en-US" sz="2600" b="1" dirty="0">
                <a:effectLst/>
                <a:latin typeface="Arial" panose="020B0604020202020204" pitchFamily="34" charset="0"/>
              </a:rPr>
              <a:t>Budget Request for Blythe Proposal</a:t>
            </a:r>
          </a:p>
          <a:p>
            <a:pPr marL="457200" indent="-457200">
              <a:spcBef>
                <a:spcPts val="0"/>
              </a:spcBef>
            </a:pPr>
            <a:r>
              <a:rPr lang="en-US" sz="2600" b="1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No Additional Requests</a:t>
            </a:r>
          </a:p>
          <a:p>
            <a:pPr marL="834300" lvl="1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600" dirty="0"/>
              <a:t>FY 22/23 - Right Sizing</a:t>
            </a:r>
            <a:r>
              <a:rPr lang="en-US" sz="2600" b="1" dirty="0">
                <a:effectLst/>
                <a:latin typeface="Arial" panose="020B0604020202020204" pitchFamily="34" charset="0"/>
              </a:rPr>
              <a:t> </a:t>
            </a:r>
            <a:r>
              <a:rPr lang="en-US" sz="2600" dirty="0"/>
              <a:t>City Contracts</a:t>
            </a:r>
          </a:p>
          <a:p>
            <a:pPr marL="11403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Year three (3) of fees seeking cost recovery</a:t>
            </a:r>
          </a:p>
          <a:p>
            <a:pPr marL="11403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Full reimbursement study completed</a:t>
            </a:r>
          </a:p>
          <a:p>
            <a:pPr marL="834300" lvl="1" indent="-4572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Maintaining Staffing Levels </a:t>
            </a:r>
          </a:p>
          <a:p>
            <a:pPr lvl="2" indent="-3429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Veterinarian</a:t>
            </a:r>
          </a:p>
          <a:p>
            <a:pPr lvl="1" indent="-342900"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2400" dirty="0"/>
              <a:t>Ongoing Shelter Over-crowding Issues</a:t>
            </a:r>
          </a:p>
          <a:p>
            <a:pPr marL="11403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Education</a:t>
            </a:r>
          </a:p>
          <a:p>
            <a:pPr marL="1140300" lvl="2" indent="-457200">
              <a:spcBef>
                <a:spcPts val="0"/>
              </a:spcBef>
              <a:buFont typeface="Courier New" panose="02070309020205020404" pitchFamily="49" charset="0"/>
              <a:buChar char="o"/>
            </a:pPr>
            <a:r>
              <a:rPr lang="en-US" sz="2400" dirty="0"/>
              <a:t>Spay/Neuter + Vaccination + Microchip</a:t>
            </a:r>
            <a:endParaRPr lang="en-US" b="1" u="sng" dirty="0"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indent="-342900">
              <a:spcBef>
                <a:spcPts val="0"/>
              </a:spcBef>
              <a:buFont typeface="+mj-lt"/>
              <a:buAutoNum type="arabicPeriod"/>
            </a:pPr>
            <a:endParaRPr lang="en-US" b="1" u="sng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5D1BC6E4-DB3A-4398-8E56-4002F0E0BA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-10649" y="1"/>
            <a:ext cx="4690532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707FA127-FD45-4F8A-8170-2F89CAC7BD1D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764AB81-4299-4FCF-AE39-FC8BF77921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B97416DD-2AD7-4B1E-98B1-FA1AD3B4D848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4388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81E4-2F09-45F0-9B06-9BDA194840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8714" y="230044"/>
            <a:ext cx="4468910" cy="970450"/>
          </a:xfrm>
        </p:spPr>
        <p:txBody>
          <a:bodyPr anchor="b">
            <a:noAutofit/>
          </a:bodyPr>
          <a:lstStyle/>
          <a:p>
            <a:pPr algn="l"/>
            <a:r>
              <a:rPr lang="en-US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FFBA-0992-4BF4-92B7-3951E48B5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060" y="1399624"/>
            <a:ext cx="3592173" cy="4058751"/>
          </a:xfrm>
        </p:spPr>
        <p:txBody>
          <a:bodyPr anchor="t">
            <a:normAutofit/>
          </a:bodyPr>
          <a:lstStyle/>
          <a:p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June 14, 2021 </a:t>
            </a:r>
            <a:b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600" dirty="0"/>
              <a:t>DAS proposed Blythe Shelter closure</a:t>
            </a:r>
          </a:p>
          <a:p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FY 21/22</a:t>
            </a:r>
            <a:b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600" dirty="0"/>
              <a:t>DAS working with City of Blythe</a:t>
            </a:r>
          </a:p>
          <a:p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Today</a:t>
            </a:r>
            <a:b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</a:br>
            <a:r>
              <a:rPr lang="en-US" sz="2600" dirty="0"/>
              <a:t>Resulting Proposal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536FA4E-0152-4E27-91DA-0FC22D184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" r="2807" b="1446"/>
          <a:stretch/>
        </p:blipFill>
        <p:spPr>
          <a:xfrm>
            <a:off x="4552950" y="1"/>
            <a:ext cx="7639050" cy="6858000"/>
          </a:xfrm>
          <a:prstGeom prst="rect">
            <a:avLst/>
          </a:prstGeom>
        </p:spPr>
      </p:pic>
      <p:pic>
        <p:nvPicPr>
          <p:cNvPr id="5" name="Picture 4" descr="A group of people standing next to a sign&#10;&#10;Description automatically generated with medium confidence">
            <a:extLst>
              <a:ext uri="{FF2B5EF4-FFF2-40B4-BE49-F238E27FC236}">
                <a16:creationId xmlns:a16="http://schemas.microsoft.com/office/drawing/2014/main" id="{145887BC-66E4-4800-AB6C-8DE0ADFF0CF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3" r="13617"/>
          <a:stretch/>
        </p:blipFill>
        <p:spPr>
          <a:xfrm>
            <a:off x="4654295" y="10"/>
            <a:ext cx="7537705" cy="685799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05BE14-E64B-4AD8-ACFE-E42ACE05E48E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E06D3998-5E76-43CA-9B6B-2AC3886CE197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FF281F51-78DF-48AE-9976-B589F35F16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403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81E4-2F09-45F0-9B06-9BDA1948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BLYTHE SHELTER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FFBA-0992-4BF4-92B7-3951E48B5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659962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DEPARTMENT OF ANIMAL SERVICES (DAS)</a:t>
            </a:r>
          </a:p>
          <a:p>
            <a:pPr marL="985500" lvl="1" indent="-571500">
              <a:buFont typeface="+mj-lt"/>
              <a:buAutoNum type="arabicPeriod"/>
            </a:pPr>
            <a:r>
              <a:rPr lang="en-US" sz="2600" dirty="0"/>
              <a:t>Real estate transaction for transfer of property </a:t>
            </a:r>
          </a:p>
          <a:p>
            <a:pPr marL="985500" lvl="1" indent="-571500">
              <a:buFont typeface="+mj-lt"/>
              <a:buAutoNum type="arabicPeriod"/>
            </a:pPr>
            <a:r>
              <a:rPr lang="en-US" sz="2600" dirty="0"/>
              <a:t>Contract for ACT Services</a:t>
            </a:r>
          </a:p>
          <a:p>
            <a:pPr marL="985500" lvl="1" indent="-571500">
              <a:buFont typeface="+mj-lt"/>
              <a:buAutoNum type="arabicPeriod"/>
            </a:pPr>
            <a:r>
              <a:rPr lang="en-US" sz="2600" dirty="0"/>
              <a:t>Continue ACO Services to unincorporated areas</a:t>
            </a:r>
          </a:p>
          <a:p>
            <a:pPr marL="985500" lvl="1" indent="-571500">
              <a:buFont typeface="+mj-lt"/>
              <a:buAutoNum type="arabicPeriod"/>
            </a:pPr>
            <a:endParaRPr lang="en-US" sz="2600" dirty="0"/>
          </a:p>
          <a:p>
            <a:pPr marL="985500" lvl="1" indent="-571500">
              <a:buFont typeface="+mj-lt"/>
              <a:buAutoNum type="arabicPeriod"/>
            </a:pPr>
            <a:endParaRPr lang="en-US" sz="26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C1A6459-C32E-44BB-A841-2616AEC15C84}"/>
              </a:ext>
            </a:extLst>
          </p:cNvPr>
          <p:cNvGrpSpPr/>
          <p:nvPr/>
        </p:nvGrpSpPr>
        <p:grpSpPr>
          <a:xfrm>
            <a:off x="0" y="5884661"/>
            <a:ext cx="12192000" cy="970450"/>
            <a:chOff x="0" y="5884661"/>
            <a:chExt cx="12192000" cy="97045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378643F4-BABA-46DA-87C9-D85CBB5A59E2}"/>
                </a:ext>
              </a:extLst>
            </p:cNvPr>
            <p:cNvSpPr/>
            <p:nvPr/>
          </p:nvSpPr>
          <p:spPr>
            <a:xfrm>
              <a:off x="0" y="5884661"/>
              <a:ext cx="12192000" cy="970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itle 1">
              <a:extLst>
                <a:ext uri="{FF2B5EF4-FFF2-40B4-BE49-F238E27FC236}">
                  <a16:creationId xmlns:a16="http://schemas.microsoft.com/office/drawing/2014/main" id="{0F830366-9FF1-47CA-9D58-8A91ED80E51D}"/>
                </a:ext>
              </a:extLst>
            </p:cNvPr>
            <p:cNvSpPr txBox="1">
              <a:spLocks/>
            </p:cNvSpPr>
            <p:nvPr/>
          </p:nvSpPr>
          <p:spPr>
            <a:xfrm>
              <a:off x="2038435" y="5884661"/>
              <a:ext cx="10044418" cy="939783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800" i="1" dirty="0">
                  <a:solidFill>
                    <a:srgbClr val="0099CC"/>
                  </a:solidFill>
                  <a:effectLst/>
                  <a:latin typeface="+mn-lt"/>
                  <a:ea typeface="+mn-ea"/>
                  <a:cs typeface="+mn-cs"/>
                </a:rPr>
                <a:t>Mission: Working together to improve Riverside County for people and animals</a:t>
              </a:r>
              <a:r>
                <a:rPr lang="en-US" sz="1800" i="1" dirty="0">
                  <a:solidFill>
                    <a:srgbClr val="0099CC"/>
                  </a:solidFill>
                  <a:latin typeface="+mn-lt"/>
                  <a:ea typeface="+mn-ea"/>
                  <a:cs typeface="+mn-cs"/>
                </a:rPr>
                <a:t>.</a:t>
              </a:r>
            </a:p>
          </p:txBody>
        </p:sp>
      </p:grp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4119AED-E2A0-418A-A955-250EA6B75414}"/>
              </a:ext>
            </a:extLst>
          </p:cNvPr>
          <p:cNvSpPr txBox="1">
            <a:spLocks/>
          </p:cNvSpPr>
          <p:nvPr/>
        </p:nvSpPr>
        <p:spPr>
          <a:xfrm>
            <a:off x="964644" y="4469030"/>
            <a:ext cx="10353762" cy="1384964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CITY OF BLYTHE SHELTER (City)</a:t>
            </a:r>
          </a:p>
          <a:p>
            <a:pPr marL="985500" lvl="1" indent="-571500">
              <a:buFont typeface="+mj-lt"/>
              <a:buAutoNum type="arabicPeriod" startAt="4"/>
            </a:pPr>
            <a:r>
              <a:rPr lang="en-US" sz="2600" dirty="0"/>
              <a:t>Future shelter operations</a:t>
            </a:r>
          </a:p>
          <a:p>
            <a:pPr marL="985500" lvl="1" indent="-571500">
              <a:buFont typeface="+mj-lt"/>
              <a:buAutoNum type="arabicPeriod" startAt="4"/>
            </a:pPr>
            <a:endParaRPr lang="en-US" sz="2600" dirty="0"/>
          </a:p>
        </p:txBody>
      </p:sp>
      <p:pic>
        <p:nvPicPr>
          <p:cNvPr id="11" name="Picture 10" descr="Logo&#10;&#10;Description automatically generated">
            <a:extLst>
              <a:ext uri="{FF2B5EF4-FFF2-40B4-BE49-F238E27FC236}">
                <a16:creationId xmlns:a16="http://schemas.microsoft.com/office/drawing/2014/main" id="{EB3D6F80-4B3B-49E6-A150-9C6F6071AD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253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C81E4-2F09-45F0-9B06-9BDA194840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1. REAL ESTATE TRANSACTION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AFFBA-0992-4BF4-92B7-3951E48B56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2729266"/>
          </a:xfrm>
        </p:spPr>
        <p:txBody>
          <a:bodyPr>
            <a:normAutofit/>
          </a:bodyPr>
          <a:lstStyle/>
          <a:p>
            <a:pPr marL="3690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Real Estate Transaction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Transfer of Property 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DAS Payment to City of $300K (funding request)</a:t>
            </a:r>
            <a:endParaRPr lang="en-US" sz="3000" b="1" dirty="0">
              <a:effectLst/>
              <a:latin typeface="Calibri" panose="020F0502020204030204" pitchFamily="34" charset="0"/>
              <a:cs typeface="Arial" panose="020B0604020202020204" pitchFamily="34" charset="0"/>
            </a:endParaRPr>
          </a:p>
          <a:p>
            <a:pPr marL="985500" lvl="1" indent="-571500">
              <a:buFont typeface="+mj-lt"/>
              <a:buAutoNum type="romanLcPeriod"/>
            </a:pPr>
            <a:endParaRPr lang="en-US" sz="26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1EB8814-CCC1-4C5C-9391-3FB538FFD673}"/>
              </a:ext>
            </a:extLst>
          </p:cNvPr>
          <p:cNvSpPr txBox="1">
            <a:spLocks/>
          </p:cNvSpPr>
          <p:nvPr/>
        </p:nvSpPr>
        <p:spPr>
          <a:xfrm>
            <a:off x="913795" y="4492382"/>
            <a:ext cx="10353762" cy="13689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Timeline</a:t>
            </a:r>
          </a:p>
          <a:p>
            <a:pPr marL="36900" indent="0">
              <a:buFont typeface="Wingdings 2" charset="2"/>
              <a:buNone/>
            </a:pPr>
            <a:r>
              <a:rPr lang="en-US" sz="2600" dirty="0"/>
              <a:t>August 2022 - Future Board date to approve real estate document</a:t>
            </a:r>
          </a:p>
          <a:p>
            <a:pPr marL="608400" indent="-571500">
              <a:buFont typeface="+mj-lt"/>
              <a:buAutoNum type="romanLcPeriod"/>
            </a:pPr>
            <a:endParaRPr lang="en-US" dirty="0"/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7A892410-DA3F-420D-A04A-26F46F3AE1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2146"/>
            <a:ext cx="1929288" cy="892298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96A2900-7FD2-42BB-A042-C86543D7E7E2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0A8FA09-BFE6-470F-B054-368535784B9D}"/>
              </a:ext>
            </a:extLst>
          </p:cNvPr>
          <p:cNvGrpSpPr/>
          <p:nvPr/>
        </p:nvGrpSpPr>
        <p:grpSpPr>
          <a:xfrm>
            <a:off x="0" y="5884661"/>
            <a:ext cx="12192000" cy="970450"/>
            <a:chOff x="0" y="5884661"/>
            <a:chExt cx="12192000" cy="97045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3DF5EC4-FC03-40EA-ADB9-4181DF00F077}"/>
                </a:ext>
              </a:extLst>
            </p:cNvPr>
            <p:cNvSpPr/>
            <p:nvPr/>
          </p:nvSpPr>
          <p:spPr>
            <a:xfrm>
              <a:off x="0" y="5884661"/>
              <a:ext cx="12192000" cy="97045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itle 1">
              <a:extLst>
                <a:ext uri="{FF2B5EF4-FFF2-40B4-BE49-F238E27FC236}">
                  <a16:creationId xmlns:a16="http://schemas.microsoft.com/office/drawing/2014/main" id="{41DA4515-6027-4512-AC07-446EB23248CB}"/>
                </a:ext>
              </a:extLst>
            </p:cNvPr>
            <p:cNvSpPr txBox="1">
              <a:spLocks/>
            </p:cNvSpPr>
            <p:nvPr/>
          </p:nvSpPr>
          <p:spPr>
            <a:xfrm>
              <a:off x="2038435" y="5884661"/>
              <a:ext cx="10044418" cy="939783"/>
            </a:xfrm>
            <a:prstGeom prst="rect">
              <a:avLst/>
            </a:prstGeom>
            <a:effectLst>
              <a:outerShdw blurRad="25400" dir="17880000">
                <a:srgbClr val="000000">
                  <a:alpha val="46000"/>
                </a:srgbClr>
              </a:outerShdw>
            </a:effectLst>
          </p:spPr>
          <p:txBody>
            <a:bodyPr vert="horz" lIns="91440" tIns="45720" rIns="91440" bIns="45720" rtlCol="0" anchor="ctr">
              <a:normAutofit/>
            </a:bodyPr>
            <a:lstStyle>
              <a:lvl1pPr algn="ctr" defTabSz="457200" rtl="0" eaLnBrk="1" latinLnBrk="0" hangingPunct="1">
                <a:spcBef>
                  <a:spcPct val="0"/>
                </a:spcBef>
                <a:buNone/>
                <a:defRPr sz="4000" kern="1200">
                  <a:ln>
                    <a:solidFill>
                      <a:schemeClr val="bg1">
                        <a:lumMod val="75000"/>
                        <a:lumOff val="25000"/>
                        <a:alpha val="10000"/>
                      </a:schemeClr>
                    </a:solidFill>
                  </a:ln>
                  <a:solidFill>
                    <a:schemeClr val="tx2"/>
                  </a:solidFill>
                  <a:effectLst>
                    <a:outerShdw blurRad="9525" dist="25400" dir="14640000" algn="tl" rotWithShape="0">
                      <a:schemeClr val="bg1">
                        <a:alpha val="30000"/>
                      </a:schemeClr>
                    </a:outerShdw>
                  </a:effectLst>
                  <a:latin typeface="+mj-lt"/>
                  <a:ea typeface="+mj-ea"/>
                  <a:cs typeface="Trebuchet MS"/>
                </a:defRPr>
              </a:lvl1pPr>
              <a:lvl2pPr eaLnBrk="1" hangingPunct="1">
                <a:defRPr>
                  <a:solidFill>
                    <a:schemeClr val="tx2"/>
                  </a:solidFill>
                </a:defRPr>
              </a:lvl2pPr>
              <a:lvl3pPr eaLnBrk="1" hangingPunct="1">
                <a:defRPr>
                  <a:solidFill>
                    <a:schemeClr val="tx2"/>
                  </a:solidFill>
                </a:defRPr>
              </a:lvl3pPr>
              <a:lvl4pPr eaLnBrk="1" hangingPunct="1">
                <a:defRPr>
                  <a:solidFill>
                    <a:schemeClr val="tx2"/>
                  </a:solidFill>
                </a:defRPr>
              </a:lvl4pPr>
              <a:lvl5pPr eaLnBrk="1" hangingPunct="1">
                <a:defRPr>
                  <a:solidFill>
                    <a:schemeClr val="tx2"/>
                  </a:solidFill>
                </a:defRPr>
              </a:lvl5pPr>
              <a:lvl6pPr eaLnBrk="1" hangingPunct="1">
                <a:defRPr>
                  <a:solidFill>
                    <a:schemeClr val="tx2"/>
                  </a:solidFill>
                </a:defRPr>
              </a:lvl6pPr>
              <a:lvl7pPr eaLnBrk="1" hangingPunct="1">
                <a:defRPr>
                  <a:solidFill>
                    <a:schemeClr val="tx2"/>
                  </a:solidFill>
                </a:defRPr>
              </a:lvl7pPr>
              <a:lvl8pPr eaLnBrk="1" hangingPunct="1">
                <a:defRPr>
                  <a:solidFill>
                    <a:schemeClr val="tx2"/>
                  </a:solidFill>
                </a:defRPr>
              </a:lvl8pPr>
              <a:lvl9pPr eaLnBrk="1" hangingPunct="1">
                <a:defRPr>
                  <a:solidFill>
                    <a:schemeClr val="tx2"/>
                  </a:solidFill>
                </a:defRPr>
              </a:lvl9pPr>
            </a:lstStyle>
            <a:p>
              <a:pPr>
                <a:lnSpc>
                  <a:spcPct val="90000"/>
                </a:lnSpc>
              </a:pPr>
              <a:r>
                <a:rPr lang="en-US" sz="1800" i="1" dirty="0">
                  <a:solidFill>
                    <a:srgbClr val="0099CC"/>
                  </a:solidFill>
                  <a:effectLst/>
                  <a:latin typeface="+mn-lt"/>
                  <a:ea typeface="+mn-ea"/>
                  <a:cs typeface="+mn-cs"/>
                </a:rPr>
                <a:t>Mission: Working together to improve Riverside County for people and animals</a:t>
              </a:r>
              <a:r>
                <a:rPr lang="en-US" sz="1800" i="1" dirty="0">
                  <a:solidFill>
                    <a:srgbClr val="0099CC"/>
                  </a:solidFill>
                  <a:latin typeface="+mn-lt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9EA5F444-6B98-40DD-9227-17F207CC71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6820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AAF4FE-0B37-48F4-9ACC-C110545730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95" y="903312"/>
            <a:ext cx="10353762" cy="970450"/>
          </a:xfrm>
        </p:spPr>
        <p:txBody>
          <a:bodyPr>
            <a:normAutofit fontScale="90000"/>
          </a:bodyPr>
          <a:lstStyle/>
          <a:p>
            <a:r>
              <a:rPr lang="en-US" sz="4400" dirty="0"/>
              <a:t>2. CONTRACT FOR SERVICES</a:t>
            </a:r>
            <a:br>
              <a:rPr lang="en-US" sz="40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8CDDFA-85EA-48A2-8CCD-97D7A01083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1732450"/>
            <a:ext cx="10353762" cy="2830124"/>
          </a:xfrm>
        </p:spPr>
        <p:txBody>
          <a:bodyPr>
            <a:normAutofit fontScale="92500" lnSpcReduction="10000"/>
          </a:bodyPr>
          <a:lstStyle/>
          <a:p>
            <a:pPr marL="36900" indent="0"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Contract for Services 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Duration: one (1) year, plus potential for one (1) year extension, total two (2) years. 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 err="1"/>
              <a:t>RivCo</a:t>
            </a:r>
            <a:r>
              <a:rPr lang="en-US" sz="2600" dirty="0"/>
              <a:t> DAS provide one temporary (TAP) animal care technician  (ACT) position for shelter service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800" dirty="0"/>
              <a:t>After transfer City of Blythe provides office space for ACO’s</a:t>
            </a:r>
            <a:br>
              <a:rPr lang="en-US" sz="2800" dirty="0"/>
            </a:br>
            <a:endParaRPr lang="en-US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F5BA98F8-9B57-4E5B-81C4-88CB3D7D8121}"/>
              </a:ext>
            </a:extLst>
          </p:cNvPr>
          <p:cNvSpPr txBox="1">
            <a:spLocks/>
          </p:cNvSpPr>
          <p:nvPr/>
        </p:nvSpPr>
        <p:spPr>
          <a:xfrm>
            <a:off x="913795" y="4492381"/>
            <a:ext cx="10353762" cy="136892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Timeline</a:t>
            </a:r>
          </a:p>
          <a:p>
            <a:pPr marL="36900" indent="0">
              <a:buFont typeface="Wingdings 2" charset="2"/>
              <a:buNone/>
            </a:pPr>
            <a:r>
              <a:rPr lang="en-US" sz="2600" dirty="0"/>
              <a:t>August 2022 - Future Board date to approve contract</a:t>
            </a:r>
          </a:p>
          <a:p>
            <a:pPr marL="608400" indent="-571500">
              <a:buFont typeface="+mj-lt"/>
              <a:buAutoNum type="romanLcPeriod"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FC36D00-45AD-4D1C-8D50-D97FBB42FF41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4FFEABB-5F93-4C8B-94CE-A5E3723F5319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CB0AE35B-2240-4C86-911D-97CA3BB0C1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7105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02EF-F0A4-438E-97F1-21685592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627258"/>
            <a:ext cx="12192000" cy="970450"/>
          </a:xfrm>
        </p:spPr>
        <p:txBody>
          <a:bodyPr>
            <a:normAutofit fontScale="90000"/>
          </a:bodyPr>
          <a:lstStyle/>
          <a:p>
            <a:r>
              <a:rPr lang="en-US" dirty="0"/>
              <a:t>3. SERVICES TO UNINCORPORATED +</a:t>
            </a:r>
            <a:br>
              <a:rPr lang="en-US" dirty="0"/>
            </a:br>
            <a:r>
              <a:rPr lang="en-US" dirty="0"/>
              <a:t>4. FUTURE SHELTER OPERATIONS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A97B8F3-C02E-4EC8-94CB-CA3329D5A3B4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5AA1A2A-BC43-4DD2-AABB-B9F9B00A4CE8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3E3B77F-7F0B-403A-97AB-880D14F723C1}"/>
              </a:ext>
            </a:extLst>
          </p:cNvPr>
          <p:cNvSpPr txBox="1">
            <a:spLocks/>
          </p:cNvSpPr>
          <p:nvPr/>
        </p:nvSpPr>
        <p:spPr>
          <a:xfrm>
            <a:off x="913795" y="1732449"/>
            <a:ext cx="10353762" cy="228859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Continued Service to Unincorporated areas in Eastern County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DAS to provide Animal Control Officers (ACOs) for services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After 1-2 year service contract City provides office space agreement to DAS</a:t>
            </a:r>
          </a:p>
          <a:p>
            <a:pPr marL="985500" lvl="1" indent="-571500">
              <a:buFont typeface="+mj-lt"/>
              <a:buAutoNum type="romanLcPeriod"/>
            </a:pPr>
            <a:endParaRPr lang="en-US" sz="2600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955FE-3F51-4247-91A3-1BFD42D77484}"/>
              </a:ext>
            </a:extLst>
          </p:cNvPr>
          <p:cNvSpPr txBox="1">
            <a:spLocks/>
          </p:cNvSpPr>
          <p:nvPr/>
        </p:nvSpPr>
        <p:spPr>
          <a:xfrm>
            <a:off x="913795" y="4021042"/>
            <a:ext cx="10353762" cy="1361612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Shelter Operations for City of Blythe</a:t>
            </a:r>
          </a:p>
          <a:p>
            <a:pPr marL="36900" indent="0">
              <a:buFont typeface="Wingdings 2" charset="2"/>
              <a:buNone/>
            </a:pPr>
            <a:r>
              <a:rPr lang="en-US" sz="2600" dirty="0"/>
              <a:t>City to work with an organization to provide services at City’s discretion</a:t>
            </a:r>
          </a:p>
          <a:p>
            <a:pPr marL="608400" indent="-571500">
              <a:buFont typeface="+mj-lt"/>
              <a:buAutoNum type="romanLcPeriod"/>
            </a:pPr>
            <a:endParaRPr lang="en-US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6F961CB4-92D4-4E34-8261-007C94C632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58973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002EF-F0A4-438E-97F1-21685592C9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493695"/>
            <a:ext cx="10353762" cy="970450"/>
          </a:xfrm>
        </p:spPr>
        <p:txBody>
          <a:bodyPr>
            <a:normAutofit/>
          </a:bodyPr>
          <a:lstStyle/>
          <a:p>
            <a:r>
              <a:rPr lang="en-US" sz="4400" dirty="0"/>
              <a:t>DAS FUNDING REQUEST</a:t>
            </a: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AB5DAEF-0B78-416D-A4DA-15743232A6DE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6FB0EDFF-8124-4C25-AEB6-654E8E3154D7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DBBD85E3-8748-4B42-B664-065F4FED0283}"/>
              </a:ext>
            </a:extLst>
          </p:cNvPr>
          <p:cNvSpPr txBox="1">
            <a:spLocks/>
          </p:cNvSpPr>
          <p:nvPr/>
        </p:nvSpPr>
        <p:spPr>
          <a:xfrm>
            <a:off x="913795" y="1732449"/>
            <a:ext cx="10353762" cy="3112928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36900" indent="0">
              <a:buFont typeface="Wingdings 2" charset="2"/>
              <a:buNone/>
            </a:pPr>
            <a:r>
              <a:rPr lang="en-US" sz="2600" b="1" dirty="0">
                <a:effectLst/>
                <a:latin typeface="Calibri" panose="020F0502020204030204" pitchFamily="34" charset="0"/>
                <a:cs typeface="Arial" panose="020B0604020202020204" pitchFamily="34" charset="0"/>
              </a:rPr>
              <a:t>$300,000 Budget Adjustment Request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One time payment to City of Blythe</a:t>
            </a:r>
          </a:p>
          <a:p>
            <a:pPr marL="985500" lvl="1" indent="-571500">
              <a:buFont typeface="Wingdings" panose="05000000000000000000" pitchFamily="2" charset="2"/>
              <a:buChar char="v"/>
            </a:pPr>
            <a:r>
              <a:rPr lang="en-US" sz="2600" dirty="0"/>
              <a:t>City intends to use for deferred maintenance, such as:</a:t>
            </a:r>
          </a:p>
          <a:p>
            <a:pPr marL="1291500" lvl="2" indent="-571500">
              <a:buFont typeface="Wingdings" panose="05000000000000000000" pitchFamily="2" charset="2"/>
              <a:buChar char="Ø"/>
            </a:pPr>
            <a:r>
              <a:rPr lang="en-US" sz="2200" dirty="0"/>
              <a:t>Air Conditioning System – replacement</a:t>
            </a:r>
          </a:p>
          <a:p>
            <a:pPr marL="1291500" lvl="2" indent="-571500">
              <a:buFont typeface="Wingdings" panose="05000000000000000000" pitchFamily="2" charset="2"/>
              <a:buChar char="Ø"/>
            </a:pPr>
            <a:r>
              <a:rPr lang="en-US" sz="2200" dirty="0"/>
              <a:t>Retaining Wall – parking lot</a:t>
            </a:r>
          </a:p>
          <a:p>
            <a:pPr marL="1291500" lvl="2" indent="-571500">
              <a:buFont typeface="Wingdings" panose="05000000000000000000" pitchFamily="2" charset="2"/>
              <a:buChar char="Ø"/>
            </a:pPr>
            <a:r>
              <a:rPr lang="en-US" sz="2200" dirty="0"/>
              <a:t>Sewer Waste Trap – decaying vault</a:t>
            </a:r>
          </a:p>
          <a:p>
            <a:pPr marL="985500" lvl="1" indent="-571500">
              <a:buFont typeface="+mj-lt"/>
              <a:buAutoNum type="romanLcPeriod"/>
            </a:pPr>
            <a:endParaRPr lang="en-US" sz="2600" dirty="0"/>
          </a:p>
        </p:txBody>
      </p:sp>
      <p:pic>
        <p:nvPicPr>
          <p:cNvPr id="10" name="Picture 9" descr="Logo&#10;&#10;Description automatically generated">
            <a:extLst>
              <a:ext uri="{FF2B5EF4-FFF2-40B4-BE49-F238E27FC236}">
                <a16:creationId xmlns:a16="http://schemas.microsoft.com/office/drawing/2014/main" id="{7C586A9E-C0FB-4AF2-98D5-7FF9036E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686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80000"/>
                <a:lumMod val="80000"/>
              </a:schemeClr>
              <a:schemeClr val="bg2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546223-2AC5-422B-A286-E87400576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0693" y="4406537"/>
            <a:ext cx="9440034" cy="108833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b="1" u="sng"/>
              <a:t>Any Questions?</a:t>
            </a:r>
          </a:p>
        </p:txBody>
      </p:sp>
      <p:pic>
        <p:nvPicPr>
          <p:cNvPr id="192" name="Picture 191">
            <a:extLst>
              <a:ext uri="{FF2B5EF4-FFF2-40B4-BE49-F238E27FC236}">
                <a16:creationId xmlns:a16="http://schemas.microsoft.com/office/drawing/2014/main" id="{7252A72D-04FE-44B1-A498-AA16BEAC56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" t="2669" r="616"/>
          <a:stretch/>
        </p:blipFill>
        <p:spPr>
          <a:xfrm>
            <a:off x="-1" y="0"/>
            <a:ext cx="12192001" cy="4322278"/>
          </a:xfrm>
          <a:prstGeom prst="rect">
            <a:avLst/>
          </a:prstGeom>
        </p:spPr>
      </p:pic>
      <p:pic>
        <p:nvPicPr>
          <p:cNvPr id="3075" name="A883B5D3-434B-47A3-963C-1DC1405B66A0" descr="IMG_5095.jpg">
            <a:extLst>
              <a:ext uri="{FF2B5EF4-FFF2-40B4-BE49-F238E27FC236}">
                <a16:creationId xmlns:a16="http://schemas.microsoft.com/office/drawing/2014/main" id="{8138D4B4-A339-4E1F-B425-63B1D945C7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7" r="2" b="18465"/>
          <a:stretch/>
        </p:blipFill>
        <p:spPr bwMode="auto">
          <a:xfrm>
            <a:off x="-5" y="-5"/>
            <a:ext cx="7534656" cy="42206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70A4AAB-9BC2-46D4-8D34-FA127CB6B337}"/>
              </a:ext>
            </a:extLst>
          </p:cNvPr>
          <p:cNvSpPr txBox="1">
            <a:spLocks/>
          </p:cNvSpPr>
          <p:nvPr/>
        </p:nvSpPr>
        <p:spPr>
          <a:xfrm>
            <a:off x="6498769" y="629176"/>
            <a:ext cx="5049763" cy="5947793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marL="342900" indent="-30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2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1pPr>
            <a:lvl2pPr marL="720000" indent="-270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8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2pPr>
            <a:lvl3pPr marL="102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6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3pPr>
            <a:lvl4pPr marL="1386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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4pPr>
            <a:lvl5pPr marL="1674000" indent="-2160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5pPr>
            <a:lvl6pPr marL="20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6pPr>
            <a:lvl7pPr marL="240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7pPr>
            <a:lvl8pPr marL="278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8pPr>
            <a:lvl9pPr marL="310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2"/>
              </a:buClr>
              <a:buSzPct val="70000"/>
              <a:buFont typeface="Wingdings 2" charset="2"/>
              <a:buChar char=""/>
              <a:defRPr sz="14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3076" name="B8C6BE4F-2DB6-43D7-94A5-7572E841B436" descr="IMG_8725.jpg">
            <a:extLst>
              <a:ext uri="{FF2B5EF4-FFF2-40B4-BE49-F238E27FC236}">
                <a16:creationId xmlns:a16="http://schemas.microsoft.com/office/drawing/2014/main" id="{73FEB7C7-B389-4A3A-90A4-0F10FA638D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55" b="26263"/>
          <a:stretch/>
        </p:blipFill>
        <p:spPr bwMode="auto">
          <a:xfrm>
            <a:off x="7259903" y="0"/>
            <a:ext cx="4932097" cy="4220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AE999FE-5EF1-4F23-9397-82EC36DCBCD8}"/>
              </a:ext>
            </a:extLst>
          </p:cNvPr>
          <p:cNvSpPr/>
          <p:nvPr/>
        </p:nvSpPr>
        <p:spPr>
          <a:xfrm>
            <a:off x="0" y="5884661"/>
            <a:ext cx="12192000" cy="9704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id="{9AEE948A-89EA-43A7-BFEB-28B3E2F09492}"/>
              </a:ext>
            </a:extLst>
          </p:cNvPr>
          <p:cNvSpPr txBox="1">
            <a:spLocks/>
          </p:cNvSpPr>
          <p:nvPr/>
        </p:nvSpPr>
        <p:spPr>
          <a:xfrm>
            <a:off x="2038435" y="5884661"/>
            <a:ext cx="10044418" cy="93978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000" kern="1200">
                <a:ln>
                  <a:solidFill>
                    <a:schemeClr val="bg1">
                      <a:lumMod val="75000"/>
                      <a:lumOff val="25000"/>
                      <a:alpha val="10000"/>
                    </a:schemeClr>
                  </a:solidFill>
                </a:ln>
                <a:solidFill>
                  <a:schemeClr val="tx2"/>
                </a:solidFill>
                <a:effectLst>
                  <a:outerShdw blurRad="9525" dist="25400" dir="14640000" algn="tl" rotWithShape="0">
                    <a:schemeClr val="bg1">
                      <a:alpha val="30000"/>
                    </a:schemeClr>
                  </a:outerShdw>
                </a:effectLst>
                <a:latin typeface="+mj-lt"/>
                <a:ea typeface="+mj-ea"/>
                <a:cs typeface="Trebuchet M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lnSpc>
                <a:spcPct val="90000"/>
              </a:lnSpc>
            </a:pPr>
            <a:r>
              <a:rPr lang="en-US" sz="1800" i="1" dirty="0">
                <a:solidFill>
                  <a:srgbClr val="0099CC"/>
                </a:solidFill>
                <a:effectLst/>
                <a:latin typeface="+mn-lt"/>
                <a:ea typeface="+mn-ea"/>
                <a:cs typeface="+mn-cs"/>
              </a:rPr>
              <a:t>Mission: Working together to improve Riverside County for people and animals</a:t>
            </a:r>
            <a:r>
              <a:rPr lang="en-US" sz="1800" i="1" dirty="0">
                <a:solidFill>
                  <a:srgbClr val="0099CC"/>
                </a:solidFill>
                <a:latin typeface="+mn-lt"/>
                <a:ea typeface="+mn-ea"/>
                <a:cs typeface="+mn-cs"/>
              </a:rPr>
              <a:t>.</a:t>
            </a:r>
          </a:p>
        </p:txBody>
      </p:sp>
      <p:pic>
        <p:nvPicPr>
          <p:cNvPr id="18" name="Picture 17" descr="Logo&#10;&#10;Description automatically generated">
            <a:extLst>
              <a:ext uri="{FF2B5EF4-FFF2-40B4-BE49-F238E27FC236}">
                <a16:creationId xmlns:a16="http://schemas.microsoft.com/office/drawing/2014/main" id="{324E68F0-329D-4541-812B-D02829F363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" y="5932146"/>
            <a:ext cx="1929288" cy="89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84842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826F61"/>
      </a:accent1>
      <a:accent2>
        <a:srgbClr val="A19C7F"/>
      </a:accent2>
      <a:accent3>
        <a:srgbClr val="9AA489"/>
      </a:accent3>
      <a:accent4>
        <a:srgbClr val="7C938B"/>
      </a:accent4>
      <a:accent5>
        <a:srgbClr val="7C7D92"/>
      </a:accent5>
      <a:accent6>
        <a:srgbClr val="897376"/>
      </a:accent6>
      <a:hlink>
        <a:srgbClr val="D29B73"/>
      </a:hlink>
      <a:folHlink>
        <a:srgbClr val="F4C5A4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FF747C5C-A8E8-4833-9E55-3D08FE4E487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Slate</Template>
  <TotalTime>7207</TotalTime>
  <Words>844</Words>
  <Application>Microsoft Office PowerPoint</Application>
  <PresentationFormat>Widescreen</PresentationFormat>
  <Paragraphs>102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Calisto MT</vt:lpstr>
      <vt:lpstr>Courier New</vt:lpstr>
      <vt:lpstr>Symbol</vt:lpstr>
      <vt:lpstr>Wingdings</vt:lpstr>
      <vt:lpstr>Wingdings 2</vt:lpstr>
      <vt:lpstr>Slate</vt:lpstr>
      <vt:lpstr>BUDGET HEARING PRESENTATION Blythe Animal Shelter  June 2022</vt:lpstr>
      <vt:lpstr>DAS BUDGET HIGHLIGHTS</vt:lpstr>
      <vt:lpstr>BACKGROUND</vt:lpstr>
      <vt:lpstr>BLYTHE SHELTER PROPOSAL</vt:lpstr>
      <vt:lpstr>1. REAL ESTATE TRANSACTION</vt:lpstr>
      <vt:lpstr>2. CONTRACT FOR SERVICES </vt:lpstr>
      <vt:lpstr>3. SERVICES TO UNINCORPORATED + 4. FUTURE SHELTER OPERATIONS</vt:lpstr>
      <vt:lpstr>DAS FUNDING REQUEST</vt:lpstr>
      <vt:lpstr>Any Questions?</vt:lpstr>
      <vt:lpstr>PowerPoint Presentation</vt:lpstr>
      <vt:lpstr>ANNUAL COSTS</vt:lpstr>
      <vt:lpstr>ACTIVITIES FOR SHELTER OPERATION</vt:lpstr>
      <vt:lpstr>DEFERRED MAINTENANCE</vt:lpstr>
      <vt:lpstr>CITY OF BLYTHE CONTRIBUTIONS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Hearing on Appeal Denial of Class III Kennel License Renewal Charlotte Orrin, dba Military Mutts Ranch</dc:title>
  <dc:creator>Rubio, Stefanie</dc:creator>
  <cp:lastModifiedBy>Gettis, Erin</cp:lastModifiedBy>
  <cp:revision>83</cp:revision>
  <cp:lastPrinted>2022-05-13T21:42:49Z</cp:lastPrinted>
  <dcterms:created xsi:type="dcterms:W3CDTF">2022-05-10T22:49:29Z</dcterms:created>
  <dcterms:modified xsi:type="dcterms:W3CDTF">2022-06-13T15:01:29Z</dcterms:modified>
</cp:coreProperties>
</file>