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78" r:id="rId3"/>
  </p:sldMasterIdLst>
  <p:sldIdLst>
    <p:sldId id="385" r:id="rId4"/>
    <p:sldId id="387" r:id="rId5"/>
    <p:sldId id="388" r:id="rId6"/>
    <p:sldId id="433" r:id="rId7"/>
    <p:sldId id="434" r:id="rId8"/>
    <p:sldId id="437" r:id="rId9"/>
    <p:sldId id="419" r:id="rId10"/>
    <p:sldId id="322" r:id="rId11"/>
    <p:sldId id="423" r:id="rId12"/>
    <p:sldId id="426" r:id="rId13"/>
    <p:sldId id="325" r:id="rId14"/>
    <p:sldId id="421" r:id="rId15"/>
    <p:sldId id="276" r:id="rId16"/>
    <p:sldId id="294" r:id="rId17"/>
    <p:sldId id="424" r:id="rId18"/>
    <p:sldId id="425" r:id="rId19"/>
    <p:sldId id="420" r:id="rId20"/>
    <p:sldId id="413" r:id="rId21"/>
    <p:sldId id="440" r:id="rId22"/>
    <p:sldId id="257" r:id="rId23"/>
    <p:sldId id="435" r:id="rId24"/>
    <p:sldId id="261" r:id="rId25"/>
    <p:sldId id="262" r:id="rId26"/>
    <p:sldId id="270" r:id="rId27"/>
    <p:sldId id="273" r:id="rId28"/>
    <p:sldId id="264" r:id="rId29"/>
    <p:sldId id="269" r:id="rId30"/>
    <p:sldId id="432" r:id="rId31"/>
    <p:sldId id="430" r:id="rId32"/>
    <p:sldId id="431" r:id="rId33"/>
    <p:sldId id="428" r:id="rId34"/>
    <p:sldId id="427" r:id="rId35"/>
    <p:sldId id="441" r:id="rId36"/>
    <p:sldId id="256" r:id="rId37"/>
    <p:sldId id="436" r:id="rId38"/>
    <p:sldId id="28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B0B270-10FD-4988-A595-4789A9D6BACF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D632A2C-F1B3-4964-A14E-7586497D001D}">
      <dgm:prSet phldrT="[Text]"/>
      <dgm:spPr/>
      <dgm:t>
        <a:bodyPr/>
        <a:lstStyle/>
        <a:p>
          <a:r>
            <a:rPr lang="en-US" dirty="0"/>
            <a:t>79 RUHS Operated Sites</a:t>
          </a:r>
        </a:p>
      </dgm:t>
    </dgm:pt>
    <dgm:pt modelId="{E6CC5342-53BC-4372-908A-D43E050BE24D}" type="parTrans" cxnId="{73BAE13E-B536-4622-AD3C-3D7498FDB181}">
      <dgm:prSet/>
      <dgm:spPr/>
      <dgm:t>
        <a:bodyPr/>
        <a:lstStyle/>
        <a:p>
          <a:endParaRPr lang="en-US"/>
        </a:p>
      </dgm:t>
    </dgm:pt>
    <dgm:pt modelId="{2FF809F9-66B0-4244-BA31-99B8872D93CF}" type="sibTrans" cxnId="{73BAE13E-B536-4622-AD3C-3D7498FDB181}">
      <dgm:prSet/>
      <dgm:spPr/>
      <dgm:t>
        <a:bodyPr/>
        <a:lstStyle/>
        <a:p>
          <a:endParaRPr lang="en-US"/>
        </a:p>
      </dgm:t>
    </dgm:pt>
    <dgm:pt modelId="{B3D7747D-DFB6-47B6-A2D6-C77567415BF2}">
      <dgm:prSet/>
      <dgm:spPr/>
      <dgm:t>
        <a:bodyPr/>
        <a:lstStyle/>
        <a:p>
          <a:r>
            <a:rPr lang="en-US"/>
            <a:t>140 Community Based Org Sites</a:t>
          </a:r>
          <a:endParaRPr lang="en-US" dirty="0"/>
        </a:p>
      </dgm:t>
    </dgm:pt>
    <dgm:pt modelId="{DCD0805E-955E-4687-B177-6A86970E202B}" type="parTrans" cxnId="{5695CD49-DF6C-4C50-A9EA-F6AEFDA0FF63}">
      <dgm:prSet/>
      <dgm:spPr/>
      <dgm:t>
        <a:bodyPr/>
        <a:lstStyle/>
        <a:p>
          <a:endParaRPr lang="en-US"/>
        </a:p>
      </dgm:t>
    </dgm:pt>
    <dgm:pt modelId="{37865420-C60C-44A4-AC9B-62ACE9D08BC3}" type="sibTrans" cxnId="{5695CD49-DF6C-4C50-A9EA-F6AEFDA0FF63}">
      <dgm:prSet/>
      <dgm:spPr/>
      <dgm:t>
        <a:bodyPr/>
        <a:lstStyle/>
        <a:p>
          <a:endParaRPr lang="en-US"/>
        </a:p>
      </dgm:t>
    </dgm:pt>
    <dgm:pt modelId="{4A6F94B2-7A77-4C36-A87E-FBB23437110D}">
      <dgm:prSet/>
      <dgm:spPr/>
      <dgm:t>
        <a:bodyPr/>
        <a:lstStyle/>
        <a:p>
          <a:r>
            <a:rPr lang="en-US"/>
            <a:t>100+ School Sites</a:t>
          </a:r>
          <a:endParaRPr lang="en-US" dirty="0"/>
        </a:p>
      </dgm:t>
    </dgm:pt>
    <dgm:pt modelId="{90328B5E-EAD4-4D7C-9FE2-E6DB97BBEAEA}" type="parTrans" cxnId="{681382B0-5827-4C1C-8C62-05E555CEEA49}">
      <dgm:prSet/>
      <dgm:spPr/>
      <dgm:t>
        <a:bodyPr/>
        <a:lstStyle/>
        <a:p>
          <a:endParaRPr lang="en-US"/>
        </a:p>
      </dgm:t>
    </dgm:pt>
    <dgm:pt modelId="{87072D48-4384-402A-B5A0-14F4F4BB01FE}" type="sibTrans" cxnId="{681382B0-5827-4C1C-8C62-05E555CEEA49}">
      <dgm:prSet/>
      <dgm:spPr/>
      <dgm:t>
        <a:bodyPr/>
        <a:lstStyle/>
        <a:p>
          <a:endParaRPr lang="en-US"/>
        </a:p>
      </dgm:t>
    </dgm:pt>
    <dgm:pt modelId="{1FA85A07-2432-4B02-88D8-C36763A847BB}">
      <dgm:prSet/>
      <dgm:spPr/>
      <dgm:t>
        <a:bodyPr/>
        <a:lstStyle/>
        <a:p>
          <a:r>
            <a:rPr lang="en-US"/>
            <a:t>60,000+ consumers cared for annually across our service array                            (MH, SAPT, Housing, Detention, Crisis)</a:t>
          </a:r>
          <a:endParaRPr lang="en-US" dirty="0"/>
        </a:p>
      </dgm:t>
    </dgm:pt>
    <dgm:pt modelId="{5805114B-E319-44FD-9B12-BD1A2D389A9A}" type="parTrans" cxnId="{688F9CC4-8D14-46C0-A999-E0DF68EDC231}">
      <dgm:prSet/>
      <dgm:spPr/>
      <dgm:t>
        <a:bodyPr/>
        <a:lstStyle/>
        <a:p>
          <a:endParaRPr lang="en-US"/>
        </a:p>
      </dgm:t>
    </dgm:pt>
    <dgm:pt modelId="{8821D8E6-E64B-433A-ACBE-7EFD07DDFCBE}" type="sibTrans" cxnId="{688F9CC4-8D14-46C0-A999-E0DF68EDC231}">
      <dgm:prSet/>
      <dgm:spPr/>
      <dgm:t>
        <a:bodyPr/>
        <a:lstStyle/>
        <a:p>
          <a:endParaRPr lang="en-US"/>
        </a:p>
      </dgm:t>
    </dgm:pt>
    <dgm:pt modelId="{7B41E46E-CE01-4FCA-BC86-102BEA604EC2}" type="pres">
      <dgm:prSet presAssocID="{7EB0B270-10FD-4988-A595-4789A9D6BACF}" presName="diagram" presStyleCnt="0">
        <dgm:presLayoutVars>
          <dgm:dir/>
          <dgm:resizeHandles val="exact"/>
        </dgm:presLayoutVars>
      </dgm:prSet>
      <dgm:spPr/>
    </dgm:pt>
    <dgm:pt modelId="{C91A87F5-29F3-42F5-937E-3A5A8E826FB7}" type="pres">
      <dgm:prSet presAssocID="{ED632A2C-F1B3-4964-A14E-7586497D001D}" presName="node" presStyleLbl="node1" presStyleIdx="0" presStyleCnt="4">
        <dgm:presLayoutVars>
          <dgm:bulletEnabled val="1"/>
        </dgm:presLayoutVars>
      </dgm:prSet>
      <dgm:spPr/>
    </dgm:pt>
    <dgm:pt modelId="{7864D450-7BEA-43A0-A683-D7AB425C828B}" type="pres">
      <dgm:prSet presAssocID="{2FF809F9-66B0-4244-BA31-99B8872D93CF}" presName="sibTrans" presStyleCnt="0"/>
      <dgm:spPr/>
    </dgm:pt>
    <dgm:pt modelId="{57A207AB-61DC-4684-B29E-5853591ADDD3}" type="pres">
      <dgm:prSet presAssocID="{B3D7747D-DFB6-47B6-A2D6-C77567415BF2}" presName="node" presStyleLbl="node1" presStyleIdx="1" presStyleCnt="4">
        <dgm:presLayoutVars>
          <dgm:bulletEnabled val="1"/>
        </dgm:presLayoutVars>
      </dgm:prSet>
      <dgm:spPr/>
    </dgm:pt>
    <dgm:pt modelId="{284610BA-9E5F-40AB-B148-B6A22AAF4FE8}" type="pres">
      <dgm:prSet presAssocID="{37865420-C60C-44A4-AC9B-62ACE9D08BC3}" presName="sibTrans" presStyleCnt="0"/>
      <dgm:spPr/>
    </dgm:pt>
    <dgm:pt modelId="{A6032C45-B2AA-4687-8879-687C1269E2B0}" type="pres">
      <dgm:prSet presAssocID="{4A6F94B2-7A77-4C36-A87E-FBB23437110D}" presName="node" presStyleLbl="node1" presStyleIdx="2" presStyleCnt="4">
        <dgm:presLayoutVars>
          <dgm:bulletEnabled val="1"/>
        </dgm:presLayoutVars>
      </dgm:prSet>
      <dgm:spPr/>
    </dgm:pt>
    <dgm:pt modelId="{1C463AD4-2F39-44CB-B3A8-59EE48DDA3AF}" type="pres">
      <dgm:prSet presAssocID="{87072D48-4384-402A-B5A0-14F4F4BB01FE}" presName="sibTrans" presStyleCnt="0"/>
      <dgm:spPr/>
    </dgm:pt>
    <dgm:pt modelId="{237D2A14-5CB8-4A13-8E08-E1CB47C118B8}" type="pres">
      <dgm:prSet presAssocID="{1FA85A07-2432-4B02-88D8-C36763A847BB}" presName="node" presStyleLbl="node1" presStyleIdx="3" presStyleCnt="4">
        <dgm:presLayoutVars>
          <dgm:bulletEnabled val="1"/>
        </dgm:presLayoutVars>
      </dgm:prSet>
      <dgm:spPr/>
    </dgm:pt>
  </dgm:ptLst>
  <dgm:cxnLst>
    <dgm:cxn modelId="{F2597F35-AB47-4F99-9BC9-73F5FF5B8661}" type="presOf" srcId="{1FA85A07-2432-4B02-88D8-C36763A847BB}" destId="{237D2A14-5CB8-4A13-8E08-E1CB47C118B8}" srcOrd="0" destOrd="0" presId="urn:microsoft.com/office/officeart/2005/8/layout/default"/>
    <dgm:cxn modelId="{73BAE13E-B536-4622-AD3C-3D7498FDB181}" srcId="{7EB0B270-10FD-4988-A595-4789A9D6BACF}" destId="{ED632A2C-F1B3-4964-A14E-7586497D001D}" srcOrd="0" destOrd="0" parTransId="{E6CC5342-53BC-4372-908A-D43E050BE24D}" sibTransId="{2FF809F9-66B0-4244-BA31-99B8872D93CF}"/>
    <dgm:cxn modelId="{5695CD49-DF6C-4C50-A9EA-F6AEFDA0FF63}" srcId="{7EB0B270-10FD-4988-A595-4789A9D6BACF}" destId="{B3D7747D-DFB6-47B6-A2D6-C77567415BF2}" srcOrd="1" destOrd="0" parTransId="{DCD0805E-955E-4687-B177-6A86970E202B}" sibTransId="{37865420-C60C-44A4-AC9B-62ACE9D08BC3}"/>
    <dgm:cxn modelId="{CDB50771-0248-45C2-9830-E370945BC01D}" type="presOf" srcId="{7EB0B270-10FD-4988-A595-4789A9D6BACF}" destId="{7B41E46E-CE01-4FCA-BC86-102BEA604EC2}" srcOrd="0" destOrd="0" presId="urn:microsoft.com/office/officeart/2005/8/layout/default"/>
    <dgm:cxn modelId="{B37A4579-C9CE-4E49-A1B9-F044D9EE300E}" type="presOf" srcId="{ED632A2C-F1B3-4964-A14E-7586497D001D}" destId="{C91A87F5-29F3-42F5-937E-3A5A8E826FB7}" srcOrd="0" destOrd="0" presId="urn:microsoft.com/office/officeart/2005/8/layout/default"/>
    <dgm:cxn modelId="{377D877B-EFCC-476B-83A7-7124C305F2BB}" type="presOf" srcId="{4A6F94B2-7A77-4C36-A87E-FBB23437110D}" destId="{A6032C45-B2AA-4687-8879-687C1269E2B0}" srcOrd="0" destOrd="0" presId="urn:microsoft.com/office/officeart/2005/8/layout/default"/>
    <dgm:cxn modelId="{681382B0-5827-4C1C-8C62-05E555CEEA49}" srcId="{7EB0B270-10FD-4988-A595-4789A9D6BACF}" destId="{4A6F94B2-7A77-4C36-A87E-FBB23437110D}" srcOrd="2" destOrd="0" parTransId="{90328B5E-EAD4-4D7C-9FE2-E6DB97BBEAEA}" sibTransId="{87072D48-4384-402A-B5A0-14F4F4BB01FE}"/>
    <dgm:cxn modelId="{688F9CC4-8D14-46C0-A999-E0DF68EDC231}" srcId="{7EB0B270-10FD-4988-A595-4789A9D6BACF}" destId="{1FA85A07-2432-4B02-88D8-C36763A847BB}" srcOrd="3" destOrd="0" parTransId="{5805114B-E319-44FD-9B12-BD1A2D389A9A}" sibTransId="{8821D8E6-E64B-433A-ACBE-7EFD07DDFCBE}"/>
    <dgm:cxn modelId="{55F916F7-5FA7-42D3-93C7-16077D803C93}" type="presOf" srcId="{B3D7747D-DFB6-47B6-A2D6-C77567415BF2}" destId="{57A207AB-61DC-4684-B29E-5853591ADDD3}" srcOrd="0" destOrd="0" presId="urn:microsoft.com/office/officeart/2005/8/layout/default"/>
    <dgm:cxn modelId="{17D01971-1601-4D96-B994-F7F8239F84E0}" type="presParOf" srcId="{7B41E46E-CE01-4FCA-BC86-102BEA604EC2}" destId="{C91A87F5-29F3-42F5-937E-3A5A8E826FB7}" srcOrd="0" destOrd="0" presId="urn:microsoft.com/office/officeart/2005/8/layout/default"/>
    <dgm:cxn modelId="{21F79802-705D-450D-AB41-2AF400A9D9B7}" type="presParOf" srcId="{7B41E46E-CE01-4FCA-BC86-102BEA604EC2}" destId="{7864D450-7BEA-43A0-A683-D7AB425C828B}" srcOrd="1" destOrd="0" presId="urn:microsoft.com/office/officeart/2005/8/layout/default"/>
    <dgm:cxn modelId="{A89FCA37-FACF-4C95-A588-B61A96532F25}" type="presParOf" srcId="{7B41E46E-CE01-4FCA-BC86-102BEA604EC2}" destId="{57A207AB-61DC-4684-B29E-5853591ADDD3}" srcOrd="2" destOrd="0" presId="urn:microsoft.com/office/officeart/2005/8/layout/default"/>
    <dgm:cxn modelId="{8C5C09AC-ED51-4884-A78B-FE340F73EDC6}" type="presParOf" srcId="{7B41E46E-CE01-4FCA-BC86-102BEA604EC2}" destId="{284610BA-9E5F-40AB-B148-B6A22AAF4FE8}" srcOrd="3" destOrd="0" presId="urn:microsoft.com/office/officeart/2005/8/layout/default"/>
    <dgm:cxn modelId="{13BB1822-EABB-4CCC-BA1C-82113A1451C2}" type="presParOf" srcId="{7B41E46E-CE01-4FCA-BC86-102BEA604EC2}" destId="{A6032C45-B2AA-4687-8879-687C1269E2B0}" srcOrd="4" destOrd="0" presId="urn:microsoft.com/office/officeart/2005/8/layout/default"/>
    <dgm:cxn modelId="{693FD5AD-ECFA-433A-8261-C2D9EDFD3321}" type="presParOf" srcId="{7B41E46E-CE01-4FCA-BC86-102BEA604EC2}" destId="{1C463AD4-2F39-44CB-B3A8-59EE48DDA3AF}" srcOrd="5" destOrd="0" presId="urn:microsoft.com/office/officeart/2005/8/layout/default"/>
    <dgm:cxn modelId="{75695BA1-8268-4A2B-B624-9E34B891554C}" type="presParOf" srcId="{7B41E46E-CE01-4FCA-BC86-102BEA604EC2}" destId="{237D2A14-5CB8-4A13-8E08-E1CB47C118B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A87F5-29F3-42F5-937E-3A5A8E826FB7}">
      <dsp:nvSpPr>
        <dsp:cNvPr id="0" name=""/>
        <dsp:cNvSpPr/>
      </dsp:nvSpPr>
      <dsp:spPr>
        <a:xfrm>
          <a:off x="722" y="141321"/>
          <a:ext cx="2816791" cy="16900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79 RUHS Operated Sites</a:t>
          </a:r>
        </a:p>
      </dsp:txBody>
      <dsp:txXfrm>
        <a:off x="722" y="141321"/>
        <a:ext cx="2816791" cy="1690074"/>
      </dsp:txXfrm>
    </dsp:sp>
    <dsp:sp modelId="{57A207AB-61DC-4684-B29E-5853591ADDD3}">
      <dsp:nvSpPr>
        <dsp:cNvPr id="0" name=""/>
        <dsp:cNvSpPr/>
      </dsp:nvSpPr>
      <dsp:spPr>
        <a:xfrm>
          <a:off x="3099192" y="141321"/>
          <a:ext cx="2816791" cy="16900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140 Community Based Org Sites</a:t>
          </a:r>
          <a:endParaRPr lang="en-US" sz="2100" kern="1200" dirty="0"/>
        </a:p>
      </dsp:txBody>
      <dsp:txXfrm>
        <a:off x="3099192" y="141321"/>
        <a:ext cx="2816791" cy="1690074"/>
      </dsp:txXfrm>
    </dsp:sp>
    <dsp:sp modelId="{A6032C45-B2AA-4687-8879-687C1269E2B0}">
      <dsp:nvSpPr>
        <dsp:cNvPr id="0" name=""/>
        <dsp:cNvSpPr/>
      </dsp:nvSpPr>
      <dsp:spPr>
        <a:xfrm>
          <a:off x="722" y="2113075"/>
          <a:ext cx="2816791" cy="16900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100+ School Sites</a:t>
          </a:r>
          <a:endParaRPr lang="en-US" sz="2100" kern="1200" dirty="0"/>
        </a:p>
      </dsp:txBody>
      <dsp:txXfrm>
        <a:off x="722" y="2113075"/>
        <a:ext cx="2816791" cy="1690074"/>
      </dsp:txXfrm>
    </dsp:sp>
    <dsp:sp modelId="{237D2A14-5CB8-4A13-8E08-E1CB47C118B8}">
      <dsp:nvSpPr>
        <dsp:cNvPr id="0" name=""/>
        <dsp:cNvSpPr/>
      </dsp:nvSpPr>
      <dsp:spPr>
        <a:xfrm>
          <a:off x="3099192" y="2113075"/>
          <a:ext cx="2816791" cy="16900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60,000+ consumers cared for annually across our service array                            (MH, SAPT, Housing, Detention, Crisis)</a:t>
          </a:r>
          <a:endParaRPr lang="en-US" sz="2100" kern="1200" dirty="0"/>
        </a:p>
      </dsp:txBody>
      <dsp:txXfrm>
        <a:off x="3099192" y="2113075"/>
        <a:ext cx="2816791" cy="1690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1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2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py Slide - 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>
              <a:solidFill>
                <a:prstClr val="whit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76C1C-36E2-074A-8DDD-A5FC3F6C42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372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HS CornerstoneBoarder3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/>
          <a:stretch/>
        </p:blipFill>
        <p:spPr>
          <a:xfrm>
            <a:off x="1" y="0"/>
            <a:ext cx="12208844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133600" y="1143000"/>
            <a:ext cx="9448800" cy="1828800"/>
          </a:xfrm>
        </p:spPr>
        <p:txBody>
          <a:bodyPr anchor="b" anchorCtr="1"/>
          <a:lstStyle>
            <a:lvl1pPr>
              <a:lnSpc>
                <a:spcPts val="4465"/>
              </a:lnSpc>
              <a:defRPr>
                <a:solidFill>
                  <a:srgbClr val="003469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438400" y="3200400"/>
            <a:ext cx="88392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29B63-6DA0-6B42-8766-858B842843D2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4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 Scree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HS CornerstoneBoarder3.ai"/>
          <p:cNvPicPr>
            <a:picLocks noChangeAspect="1"/>
          </p:cNvPicPr>
          <p:nvPr userDrawn="1"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/>
          <a:stretch/>
        </p:blipFill>
        <p:spPr>
          <a:xfrm>
            <a:off x="1" y="0"/>
            <a:ext cx="1220884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133600" y="1143000"/>
            <a:ext cx="9448800" cy="1828800"/>
          </a:xfrm>
        </p:spPr>
        <p:txBody>
          <a:bodyPr anchor="b" anchorCtr="1"/>
          <a:lstStyle>
            <a:lvl1pPr>
              <a:lnSpc>
                <a:spcPts val="4465"/>
              </a:lnSpc>
              <a:defRPr>
                <a:solidFill>
                  <a:srgbClr val="003469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438400" y="3200400"/>
            <a:ext cx="88392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E7929-DB83-8B43-89DE-4C7B18CA6B81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66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HS CornerstoneBoarder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1" t="18827" r="26117" b="42710"/>
          <a:stretch/>
        </p:blipFill>
        <p:spPr>
          <a:xfrm>
            <a:off x="3" y="0"/>
            <a:ext cx="12191999" cy="693590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133600" y="1143000"/>
            <a:ext cx="9448800" cy="1828800"/>
          </a:xfrm>
        </p:spPr>
        <p:txBody>
          <a:bodyPr anchor="b" anchorCtr="1"/>
          <a:lstStyle>
            <a:lvl1pPr>
              <a:lnSpc>
                <a:spcPts val="4465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438400" y="3200400"/>
            <a:ext cx="88392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AEA1D-5743-8D42-A5D4-C1EE4DEFD16F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29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 Scree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HS CornerstoneBoarder2.ai"/>
          <p:cNvPicPr>
            <a:picLocks noChangeAspect="1"/>
          </p:cNvPicPr>
          <p:nvPr userDrawn="1"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3622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33600" y="1143000"/>
            <a:ext cx="9448800" cy="1828800"/>
          </a:xfrm>
        </p:spPr>
        <p:txBody>
          <a:bodyPr anchor="b" anchorCtr="1"/>
          <a:lstStyle>
            <a:lvl1pPr>
              <a:lnSpc>
                <a:spcPts val="4465"/>
              </a:lnSpc>
              <a:defRPr>
                <a:solidFill>
                  <a:srgbClr val="003469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133600" y="3200400"/>
            <a:ext cx="9448800" cy="2743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118AD-DF09-3E4B-A053-7E52489C844D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355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reaker Slide - Horiz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00785"/>
            <a:ext cx="12192000" cy="3196897"/>
          </a:xfrm>
          <a:prstGeom prst="rect">
            <a:avLst/>
          </a:prstGeom>
          <a:solidFill>
            <a:srgbClr val="0034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74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59000"/>
            <a:ext cx="109728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5E8CC-1EF5-824B-9684-D6A739127D97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418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Horiz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00785"/>
            <a:ext cx="12192000" cy="3196897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747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159000"/>
            <a:ext cx="109728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F650-CA4A-3A48-B707-43B85B7D5426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9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Horiz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00785"/>
            <a:ext cx="12192000" cy="3196897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747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159000"/>
            <a:ext cx="109728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F351A-D498-C444-B6CF-C0F356DCAD41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5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46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Horiz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700785"/>
            <a:ext cx="12192000" cy="3196897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747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2159000"/>
            <a:ext cx="109728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E396E-AE53-664B-B73F-46E6BA5B8301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102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00346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DE2E2-3BE5-CF49-95B0-67426CE48C97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828800"/>
            <a:ext cx="97536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7536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9856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F8972A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3EEED-3947-8B41-A8EE-12D501F7E983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828800"/>
            <a:ext cx="97536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7536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63373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BCD62A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3DA6-F793-CC4D-B54D-E131A7CB7144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828800"/>
            <a:ext cx="97536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7536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9984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893B8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18B8C-BFE8-1940-A56A-B459BE5F8B26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828800"/>
            <a:ext cx="97536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7536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6391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0034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72FAF-A488-E94C-8F38-746E2B9B3C0B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35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0034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49BDC-7703-954B-8D10-EBF3812C80B9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1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Two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242560" cy="3886200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828800"/>
            <a:ext cx="5242560" cy="3886200"/>
          </a:xfrm>
        </p:spPr>
        <p:txBody>
          <a:bodyPr anchor="t" anchorCtr="0"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BB6BD-75D0-6C46-98AE-F7680F46FE91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56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wo Content 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545D3-98CC-8746-882B-7DC091D9522F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43200"/>
            <a:ext cx="5242560" cy="2971801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3984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6339840" y="2743200"/>
            <a:ext cx="5242560" cy="2971800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749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04404-ECE1-0A49-9902-749AA9266E45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0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8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EE84D-9939-324F-B27A-AACD494A23B3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8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wo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242560" cy="3886200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828800"/>
            <a:ext cx="5242560" cy="3886200"/>
          </a:xfrm>
        </p:spPr>
        <p:txBody>
          <a:bodyPr anchor="t" anchorCtr="0"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57888-5ACE-244C-B4D6-997750E9636B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725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wo Content Comparis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A0EF9-BB69-8E4F-8971-B8FAB6798AC4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43200"/>
            <a:ext cx="5242560" cy="2971801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3984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6339840" y="2743200"/>
            <a:ext cx="5242560" cy="2971800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7488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DEB52-2389-CA4F-B8C4-6F353338A3E0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29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76C1C-36E2-074A-8DDD-A5FC3F6C42C0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815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wo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242560" cy="3886200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828800"/>
            <a:ext cx="5242560" cy="3886200"/>
          </a:xfrm>
        </p:spPr>
        <p:txBody>
          <a:bodyPr anchor="t" anchorCtr="0"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AC42F-C345-D940-AB7F-4C585BDC34E1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89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wo Content Comparis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696EA-7EE6-7845-8BDF-98848005FFB7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43200"/>
            <a:ext cx="5242560" cy="2971801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3984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6339840" y="2743200"/>
            <a:ext cx="5242560" cy="2971800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2528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itle Only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4371E-94A7-EC4B-8084-0CAFF61CA7E4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54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itle and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045D7-8EB9-0F49-9C44-C3D64FADF8F8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</p:spTree>
    <p:extLst>
      <p:ext uri="{BB962C8B-B14F-4D97-AF65-F5344CB8AC3E}">
        <p14:creationId xmlns:p14="http://schemas.microsoft.com/office/powerpoint/2010/main" val="2505287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wo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242560" cy="3886200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828800"/>
            <a:ext cx="5242560" cy="3886200"/>
          </a:xfrm>
        </p:spPr>
        <p:txBody>
          <a:bodyPr anchor="t" anchorCtr="0"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96ECC-F0CA-7747-9895-7BDA0DE2453C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</p:spTree>
    <p:extLst>
      <p:ext uri="{BB962C8B-B14F-4D97-AF65-F5344CB8AC3E}">
        <p14:creationId xmlns:p14="http://schemas.microsoft.com/office/powerpoint/2010/main" val="333060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95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py Slide - Two Content Comparis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9252F-DDA4-4E47-A56F-9EF0EB9C8F06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43200"/>
            <a:ext cx="5242560" cy="2971801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3984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6339840" y="2743200"/>
            <a:ext cx="5242560" cy="2971800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</p:spTree>
    <p:extLst>
      <p:ext uri="{BB962C8B-B14F-4D97-AF65-F5344CB8AC3E}">
        <p14:creationId xmlns:p14="http://schemas.microsoft.com/office/powerpoint/2010/main" val="2764778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62400" cy="1143000"/>
          </a:xfrm>
        </p:spPr>
        <p:txBody>
          <a:bodyPr anchor="b"/>
          <a:lstStyle>
            <a:lvl1pPr algn="l">
              <a:lnSpc>
                <a:spcPts val="2135"/>
              </a:lnSpc>
              <a:defRPr sz="1941" b="1"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3733" y="457201"/>
            <a:ext cx="6688667" cy="5257800"/>
          </a:xfrm>
        </p:spPr>
        <p:txBody>
          <a:bodyPr/>
          <a:lstStyle>
            <a:lvl1pPr>
              <a:defRPr sz="3106"/>
            </a:lvl1pPr>
            <a:lvl2pPr>
              <a:defRPr sz="2718"/>
            </a:lvl2pPr>
            <a:lvl3pPr>
              <a:defRPr sz="2330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727201"/>
            <a:ext cx="3962400" cy="3987801"/>
          </a:xfrm>
        </p:spPr>
        <p:txBody>
          <a:bodyPr/>
          <a:lstStyle>
            <a:lvl1pPr marL="0" indent="0">
              <a:buNone/>
              <a:defRPr sz="1359"/>
            </a:lvl1pPr>
            <a:lvl2pPr marL="443777" indent="0">
              <a:buNone/>
              <a:defRPr sz="1165"/>
            </a:lvl2pPr>
            <a:lvl3pPr marL="887553" indent="0">
              <a:buNone/>
              <a:defRPr sz="971"/>
            </a:lvl3pPr>
            <a:lvl4pPr marL="1331330" indent="0">
              <a:buNone/>
              <a:defRPr sz="874"/>
            </a:lvl4pPr>
            <a:lvl5pPr marL="1775106" indent="0">
              <a:buNone/>
              <a:defRPr sz="874"/>
            </a:lvl5pPr>
            <a:lvl6pPr marL="2218883" indent="0">
              <a:buNone/>
              <a:defRPr sz="874"/>
            </a:lvl6pPr>
            <a:lvl7pPr marL="2662660" indent="0">
              <a:buNone/>
              <a:defRPr sz="874"/>
            </a:lvl7pPr>
            <a:lvl8pPr marL="3106436" indent="0">
              <a:buNone/>
              <a:defRPr sz="874"/>
            </a:lvl8pPr>
            <a:lvl9pPr marL="3550213" indent="0">
              <a:buNone/>
              <a:defRPr sz="874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742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681728"/>
            <a:ext cx="7315200" cy="68580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85800"/>
            <a:ext cx="7315200" cy="3886200"/>
          </a:xfrm>
        </p:spPr>
        <p:txBody>
          <a:bodyPr/>
          <a:lstStyle>
            <a:lvl1pPr marL="0" indent="0">
              <a:buNone/>
              <a:defRPr sz="3106"/>
            </a:lvl1pPr>
            <a:lvl2pPr marL="443777" indent="0">
              <a:buNone/>
              <a:defRPr sz="2718"/>
            </a:lvl2pPr>
            <a:lvl3pPr marL="887553" indent="0">
              <a:buNone/>
              <a:defRPr sz="2330"/>
            </a:lvl3pPr>
            <a:lvl4pPr marL="1331330" indent="0">
              <a:buNone/>
              <a:defRPr sz="1941"/>
            </a:lvl4pPr>
            <a:lvl5pPr marL="1775106" indent="0">
              <a:buNone/>
              <a:defRPr sz="1941"/>
            </a:lvl5pPr>
            <a:lvl6pPr marL="2218883" indent="0">
              <a:buNone/>
              <a:defRPr sz="1941"/>
            </a:lvl6pPr>
            <a:lvl7pPr marL="2662660" indent="0">
              <a:buNone/>
              <a:defRPr sz="1941"/>
            </a:lvl7pPr>
            <a:lvl8pPr marL="3106436" indent="0">
              <a:buNone/>
              <a:defRPr sz="1941"/>
            </a:lvl8pPr>
            <a:lvl9pPr marL="3550213" indent="0">
              <a:buNone/>
              <a:defRPr sz="1941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486400"/>
            <a:ext cx="7315200" cy="461962"/>
          </a:xfrm>
        </p:spPr>
        <p:txBody>
          <a:bodyPr/>
          <a:lstStyle>
            <a:lvl1pPr marL="0" indent="0">
              <a:buNone/>
              <a:defRPr sz="1359"/>
            </a:lvl1pPr>
            <a:lvl2pPr marL="443777" indent="0">
              <a:buNone/>
              <a:defRPr sz="1165"/>
            </a:lvl2pPr>
            <a:lvl3pPr marL="887553" indent="0">
              <a:buNone/>
              <a:defRPr sz="971"/>
            </a:lvl3pPr>
            <a:lvl4pPr marL="1331330" indent="0">
              <a:buNone/>
              <a:defRPr sz="874"/>
            </a:lvl4pPr>
            <a:lvl5pPr marL="1775106" indent="0">
              <a:buNone/>
              <a:defRPr sz="874"/>
            </a:lvl5pPr>
            <a:lvl6pPr marL="2218883" indent="0">
              <a:buNone/>
              <a:defRPr sz="874"/>
            </a:lvl6pPr>
            <a:lvl7pPr marL="2662660" indent="0">
              <a:buNone/>
              <a:defRPr sz="874"/>
            </a:lvl7pPr>
            <a:lvl8pPr marL="3106436" indent="0">
              <a:buNone/>
              <a:defRPr sz="874"/>
            </a:lvl8pPr>
            <a:lvl9pPr marL="3550213" indent="0">
              <a:buNone/>
              <a:defRPr sz="874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5C488-4E58-A345-8DE7-184D658C552A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034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0"/>
            <a:ext cx="12191999" cy="2286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1" name="Rectangle 10"/>
          <p:cNvSpPr/>
          <p:nvPr userDrawn="1"/>
        </p:nvSpPr>
        <p:spPr>
          <a:xfrm>
            <a:off x="3" y="6629400"/>
            <a:ext cx="12191999" cy="228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24" y="2331720"/>
            <a:ext cx="4938247" cy="188531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D13B-884C-554D-9C2C-4E1D6D3AF66F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61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E312-9293-4312-886A-3C55B24D1B93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2DF2-C9A5-4252-ADB5-07DCB65F70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83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E312-9293-4312-886A-3C55B24D1B93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2DF2-C9A5-4252-ADB5-07DCB65F70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357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85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03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HS CornerstoneBoarder3.ai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/>
          <a:stretch/>
        </p:blipFill>
        <p:spPr>
          <a:xfrm>
            <a:off x="1" y="0"/>
            <a:ext cx="12208844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133600" y="1143000"/>
            <a:ext cx="9448800" cy="1828800"/>
          </a:xfrm>
        </p:spPr>
        <p:txBody>
          <a:bodyPr anchor="b" anchorCtr="1"/>
          <a:lstStyle>
            <a:lvl1pPr>
              <a:lnSpc>
                <a:spcPts val="4465"/>
              </a:lnSpc>
              <a:defRPr>
                <a:solidFill>
                  <a:srgbClr val="003469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438400" y="3200400"/>
            <a:ext cx="88392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29B63-6DA0-6B42-8766-858B842843D2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814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 Scree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HS CornerstoneBoarder3.ai"/>
          <p:cNvPicPr>
            <a:picLocks noChangeAspect="1"/>
          </p:cNvPicPr>
          <p:nvPr userDrawn="1"/>
        </p:nvPicPr>
        <p:blipFill rotWithShape="1">
          <a:blip r:embed="rId2" cstate="print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/>
          <a:stretch/>
        </p:blipFill>
        <p:spPr>
          <a:xfrm>
            <a:off x="1" y="0"/>
            <a:ext cx="1220884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133600" y="1143000"/>
            <a:ext cx="9448800" cy="1828800"/>
          </a:xfrm>
        </p:spPr>
        <p:txBody>
          <a:bodyPr anchor="b" anchorCtr="1"/>
          <a:lstStyle>
            <a:lvl1pPr>
              <a:lnSpc>
                <a:spcPts val="4465"/>
              </a:lnSpc>
              <a:defRPr>
                <a:solidFill>
                  <a:srgbClr val="003469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438400" y="3200400"/>
            <a:ext cx="88392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E7929-DB83-8B43-89DE-4C7B18CA6B81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6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65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HS CornerstoneBoarder.ai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1" t="18827" r="26117" b="42710"/>
          <a:stretch/>
        </p:blipFill>
        <p:spPr>
          <a:xfrm>
            <a:off x="3" y="0"/>
            <a:ext cx="12191999" cy="693590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133600" y="1143000"/>
            <a:ext cx="9448800" cy="1828800"/>
          </a:xfrm>
        </p:spPr>
        <p:txBody>
          <a:bodyPr anchor="b" anchorCtr="1"/>
          <a:lstStyle>
            <a:lvl1pPr>
              <a:lnSpc>
                <a:spcPts val="4465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438400" y="3200400"/>
            <a:ext cx="88392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AEA1D-5743-8D42-A5D4-C1EE4DEFD16F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47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 Scree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HS CornerstoneBoarder2.ai"/>
          <p:cNvPicPr>
            <a:picLocks noChangeAspect="1"/>
          </p:cNvPicPr>
          <p:nvPr userDrawn="1"/>
        </p:nvPicPr>
        <p:blipFill>
          <a:blip r:embed="rId2" cstate="print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3622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33600" y="1143000"/>
            <a:ext cx="9448800" cy="1828800"/>
          </a:xfrm>
        </p:spPr>
        <p:txBody>
          <a:bodyPr anchor="b" anchorCtr="1"/>
          <a:lstStyle>
            <a:lvl1pPr>
              <a:lnSpc>
                <a:spcPts val="4465"/>
              </a:lnSpc>
              <a:defRPr>
                <a:solidFill>
                  <a:srgbClr val="003469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133600" y="3200400"/>
            <a:ext cx="9448800" cy="2743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118AD-DF09-3E4B-A053-7E52489C844D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63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reaker Slide - Horiz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00785"/>
            <a:ext cx="12192000" cy="3196897"/>
          </a:xfrm>
          <a:prstGeom prst="rect">
            <a:avLst/>
          </a:prstGeom>
          <a:solidFill>
            <a:srgbClr val="0034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74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59000"/>
            <a:ext cx="109728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5E8CC-1EF5-824B-9684-D6A739127D97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14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Horiz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00785"/>
            <a:ext cx="12192000" cy="3196897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747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159000"/>
            <a:ext cx="109728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F650-CA4A-3A48-B707-43B85B7D5426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482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Horiz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00785"/>
            <a:ext cx="12192000" cy="3196897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747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159000"/>
            <a:ext cx="109728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F351A-D498-C444-B6CF-C0F356DCAD41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57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Horiz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700785"/>
            <a:ext cx="12192000" cy="3196897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 sz="1747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2159000"/>
            <a:ext cx="109728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E396E-AE53-664B-B73F-46E6BA5B8301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47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00346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DE2E2-3BE5-CF49-95B0-67426CE48C97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828800"/>
            <a:ext cx="97536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7536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48553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F8972A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3EEED-3947-8B41-A8EE-12D501F7E983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828800"/>
            <a:ext cx="97536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7536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45639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BCD62A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3DA6-F793-CC4D-B54D-E131A7CB7144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828800"/>
            <a:ext cx="97536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7536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750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893B8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18B8C-BFE8-1940-A56A-B459BE5F8B26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828800"/>
            <a:ext cx="97536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7536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349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583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0034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72FAF-A488-E94C-8F38-746E2B9B3C0B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48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0034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49BDC-7703-954B-8D10-EBF3812C80B9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20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Two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242560" cy="3886200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828800"/>
            <a:ext cx="5242560" cy="3886200"/>
          </a:xfrm>
        </p:spPr>
        <p:txBody>
          <a:bodyPr anchor="t" anchorCtr="0"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BB6BD-75D0-6C46-98AE-F7680F46FE91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1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wo Content 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545D3-98CC-8746-882B-7DC091D9522F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43200"/>
            <a:ext cx="5242560" cy="2971801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3984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6339840" y="2743200"/>
            <a:ext cx="5242560" cy="2971800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864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04404-ECE1-0A49-9902-749AA9266E45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1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EE84D-9939-324F-B27A-AACD494A23B3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30827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wo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242560" cy="3886200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828800"/>
            <a:ext cx="5242560" cy="3886200"/>
          </a:xfrm>
        </p:spPr>
        <p:txBody>
          <a:bodyPr anchor="t" anchorCtr="0"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57888-5ACE-244C-B4D6-997750E9636B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823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wo Content Comparis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A0EF9-BB69-8E4F-8971-B8FAB6798AC4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43200"/>
            <a:ext cx="5242560" cy="2971801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3984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6339840" y="2743200"/>
            <a:ext cx="5242560" cy="2971800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73854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DEB52-2389-CA4F-B8C4-6F353338A3E0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30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76C1C-36E2-074A-8DDD-A5FC3F6C42C0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01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521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wo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242560" cy="3886200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828800"/>
            <a:ext cx="5242560" cy="3886200"/>
          </a:xfrm>
        </p:spPr>
        <p:txBody>
          <a:bodyPr anchor="t" anchorCtr="0"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AC42F-C345-D940-AB7F-4C585BDC34E1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257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wo Content Comparis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860" y="0"/>
            <a:ext cx="303919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696EA-7EE6-7845-8BDF-98848005FFB7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43200"/>
            <a:ext cx="5242560" cy="2971801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3984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6339840" y="2743200"/>
            <a:ext cx="5242560" cy="2971800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36682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itle Only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4371E-94A7-EC4B-8084-0CAFF61CA7E4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4199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itle and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1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045D7-8EB9-0F49-9C44-C3D64FADF8F8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</p:spTree>
    <p:extLst>
      <p:ext uri="{BB962C8B-B14F-4D97-AF65-F5344CB8AC3E}">
        <p14:creationId xmlns:p14="http://schemas.microsoft.com/office/powerpoint/2010/main" val="13148038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wo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242560" cy="3886200"/>
          </a:xfrm>
        </p:spPr>
        <p:txBody>
          <a:bodyPr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828800"/>
            <a:ext cx="5242560" cy="3886200"/>
          </a:xfrm>
        </p:spPr>
        <p:txBody>
          <a:bodyPr anchor="t" anchorCtr="0"/>
          <a:lstStyle>
            <a:lvl1pPr>
              <a:defRPr sz="2718"/>
            </a:lvl1pPr>
            <a:lvl2pPr>
              <a:defRPr sz="2330"/>
            </a:lvl2pPr>
            <a:lvl3pPr>
              <a:defRPr sz="1941"/>
            </a:lvl3pPr>
            <a:lvl4pPr>
              <a:defRPr sz="1747"/>
            </a:lvl4pPr>
            <a:lvl5pPr>
              <a:defRPr sz="1747"/>
            </a:lvl5pPr>
            <a:lvl6pPr>
              <a:defRPr sz="1747"/>
            </a:lvl6pPr>
            <a:lvl7pPr>
              <a:defRPr sz="1747"/>
            </a:lvl7pPr>
            <a:lvl8pPr>
              <a:defRPr sz="1747"/>
            </a:lvl8pPr>
            <a:lvl9pPr>
              <a:defRPr sz="174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96ECC-F0CA-7747-9895-7BDA0DE2453C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</p:spTree>
    <p:extLst>
      <p:ext uri="{BB962C8B-B14F-4D97-AF65-F5344CB8AC3E}">
        <p14:creationId xmlns:p14="http://schemas.microsoft.com/office/powerpoint/2010/main" val="33731583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py Slide - Two Content Comparis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9252F-DDA4-4E47-A56F-9EF0EB9C8F06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43200"/>
            <a:ext cx="5242560" cy="2971801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39840" y="1828800"/>
            <a:ext cx="5242560" cy="639762"/>
          </a:xfrm>
        </p:spPr>
        <p:txBody>
          <a:bodyPr anchor="b"/>
          <a:lstStyle>
            <a:lvl1pPr marL="0" indent="0">
              <a:buNone/>
              <a:defRPr sz="2330" b="1"/>
            </a:lvl1pPr>
            <a:lvl2pPr marL="443777" indent="0">
              <a:buNone/>
              <a:defRPr sz="1941" b="1"/>
            </a:lvl2pPr>
            <a:lvl3pPr marL="887553" indent="0">
              <a:buNone/>
              <a:defRPr sz="1747" b="1"/>
            </a:lvl3pPr>
            <a:lvl4pPr marL="1331330" indent="0">
              <a:buNone/>
              <a:defRPr sz="1553" b="1"/>
            </a:lvl4pPr>
            <a:lvl5pPr marL="1775106" indent="0">
              <a:buNone/>
              <a:defRPr sz="1553" b="1"/>
            </a:lvl5pPr>
            <a:lvl6pPr marL="2218883" indent="0">
              <a:buNone/>
              <a:defRPr sz="1553" b="1"/>
            </a:lvl6pPr>
            <a:lvl7pPr marL="2662660" indent="0">
              <a:buNone/>
              <a:defRPr sz="1553" b="1"/>
            </a:lvl7pPr>
            <a:lvl8pPr marL="3106436" indent="0">
              <a:buNone/>
              <a:defRPr sz="1553" b="1"/>
            </a:lvl8pPr>
            <a:lvl9pPr marL="3550213" indent="0">
              <a:buNone/>
              <a:defRPr sz="155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6339840" y="2743200"/>
            <a:ext cx="5242560" cy="2971800"/>
          </a:xfrm>
        </p:spPr>
        <p:txBody>
          <a:bodyPr/>
          <a:lstStyle>
            <a:lvl1pPr>
              <a:defRPr sz="2330"/>
            </a:lvl1pPr>
            <a:lvl2pPr>
              <a:defRPr sz="1941"/>
            </a:lvl2pPr>
            <a:lvl3pPr>
              <a:defRPr sz="1747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303632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</p:spTree>
    <p:extLst>
      <p:ext uri="{BB962C8B-B14F-4D97-AF65-F5344CB8AC3E}">
        <p14:creationId xmlns:p14="http://schemas.microsoft.com/office/powerpoint/2010/main" val="17603310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62400" cy="1143000"/>
          </a:xfrm>
        </p:spPr>
        <p:txBody>
          <a:bodyPr anchor="b"/>
          <a:lstStyle>
            <a:lvl1pPr algn="l">
              <a:lnSpc>
                <a:spcPts val="2135"/>
              </a:lnSpc>
              <a:defRPr sz="1941" b="1"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3733" y="457201"/>
            <a:ext cx="6688667" cy="5257800"/>
          </a:xfrm>
        </p:spPr>
        <p:txBody>
          <a:bodyPr/>
          <a:lstStyle>
            <a:lvl1pPr>
              <a:defRPr sz="3106"/>
            </a:lvl1pPr>
            <a:lvl2pPr>
              <a:defRPr sz="2718"/>
            </a:lvl2pPr>
            <a:lvl3pPr>
              <a:defRPr sz="2330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727201"/>
            <a:ext cx="3962400" cy="3987801"/>
          </a:xfrm>
        </p:spPr>
        <p:txBody>
          <a:bodyPr/>
          <a:lstStyle>
            <a:lvl1pPr marL="0" indent="0">
              <a:buNone/>
              <a:defRPr sz="1359"/>
            </a:lvl1pPr>
            <a:lvl2pPr marL="443777" indent="0">
              <a:buNone/>
              <a:defRPr sz="1165"/>
            </a:lvl2pPr>
            <a:lvl3pPr marL="887553" indent="0">
              <a:buNone/>
              <a:defRPr sz="971"/>
            </a:lvl3pPr>
            <a:lvl4pPr marL="1331330" indent="0">
              <a:buNone/>
              <a:defRPr sz="874"/>
            </a:lvl4pPr>
            <a:lvl5pPr marL="1775106" indent="0">
              <a:buNone/>
              <a:defRPr sz="874"/>
            </a:lvl5pPr>
            <a:lvl6pPr marL="2218883" indent="0">
              <a:buNone/>
              <a:defRPr sz="874"/>
            </a:lvl6pPr>
            <a:lvl7pPr marL="2662660" indent="0">
              <a:buNone/>
              <a:defRPr sz="874"/>
            </a:lvl7pPr>
            <a:lvl8pPr marL="3106436" indent="0">
              <a:buNone/>
              <a:defRPr sz="874"/>
            </a:lvl8pPr>
            <a:lvl9pPr marL="3550213" indent="0">
              <a:buNone/>
              <a:defRPr sz="874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2605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681728"/>
            <a:ext cx="7315200" cy="68580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85800"/>
            <a:ext cx="7315200" cy="3886200"/>
          </a:xfrm>
        </p:spPr>
        <p:txBody>
          <a:bodyPr/>
          <a:lstStyle>
            <a:lvl1pPr marL="0" indent="0">
              <a:buNone/>
              <a:defRPr sz="3106"/>
            </a:lvl1pPr>
            <a:lvl2pPr marL="443777" indent="0">
              <a:buNone/>
              <a:defRPr sz="2718"/>
            </a:lvl2pPr>
            <a:lvl3pPr marL="887553" indent="0">
              <a:buNone/>
              <a:defRPr sz="2330"/>
            </a:lvl3pPr>
            <a:lvl4pPr marL="1331330" indent="0">
              <a:buNone/>
              <a:defRPr sz="1941"/>
            </a:lvl4pPr>
            <a:lvl5pPr marL="1775106" indent="0">
              <a:buNone/>
              <a:defRPr sz="1941"/>
            </a:lvl5pPr>
            <a:lvl6pPr marL="2218883" indent="0">
              <a:buNone/>
              <a:defRPr sz="1941"/>
            </a:lvl6pPr>
            <a:lvl7pPr marL="2662660" indent="0">
              <a:buNone/>
              <a:defRPr sz="1941"/>
            </a:lvl7pPr>
            <a:lvl8pPr marL="3106436" indent="0">
              <a:buNone/>
              <a:defRPr sz="1941"/>
            </a:lvl8pPr>
            <a:lvl9pPr marL="3550213" indent="0">
              <a:buNone/>
              <a:defRPr sz="1941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486400"/>
            <a:ext cx="7315200" cy="461962"/>
          </a:xfrm>
        </p:spPr>
        <p:txBody>
          <a:bodyPr/>
          <a:lstStyle>
            <a:lvl1pPr marL="0" indent="0">
              <a:buNone/>
              <a:defRPr sz="1359"/>
            </a:lvl1pPr>
            <a:lvl2pPr marL="443777" indent="0">
              <a:buNone/>
              <a:defRPr sz="1165"/>
            </a:lvl2pPr>
            <a:lvl3pPr marL="887553" indent="0">
              <a:buNone/>
              <a:defRPr sz="971"/>
            </a:lvl3pPr>
            <a:lvl4pPr marL="1331330" indent="0">
              <a:buNone/>
              <a:defRPr sz="874"/>
            </a:lvl4pPr>
            <a:lvl5pPr marL="1775106" indent="0">
              <a:buNone/>
              <a:defRPr sz="874"/>
            </a:lvl5pPr>
            <a:lvl6pPr marL="2218883" indent="0">
              <a:buNone/>
              <a:defRPr sz="874"/>
            </a:lvl6pPr>
            <a:lvl7pPr marL="2662660" indent="0">
              <a:buNone/>
              <a:defRPr sz="874"/>
            </a:lvl7pPr>
            <a:lvl8pPr marL="3106436" indent="0">
              <a:buNone/>
              <a:defRPr sz="874"/>
            </a:lvl8pPr>
            <a:lvl9pPr marL="3550213" indent="0">
              <a:buNone/>
              <a:defRPr sz="874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5C488-4E58-A345-8DE7-184D658C552A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1798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0"/>
            <a:ext cx="12191999" cy="2286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11" name="Rectangle 10"/>
          <p:cNvSpPr/>
          <p:nvPr userDrawn="1"/>
        </p:nvSpPr>
        <p:spPr>
          <a:xfrm>
            <a:off x="3" y="6629400"/>
            <a:ext cx="12191999" cy="228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24" y="2331720"/>
            <a:ext cx="4938247" cy="188531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D13B-884C-554D-9C2C-4E1D6D3AF66F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8415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5C393-8F52-4C0B-8BB0-3909B5836F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289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5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75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8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A6BBC-40CF-42C6-B900-BB9E7BA7537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6F032-6C05-442D-BB75-B5105623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7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179710" y="6018720"/>
            <a:ext cx="544384" cy="3673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87A1A-AA9A-B044-8F62-CBD937703812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76" y="5742432"/>
            <a:ext cx="2266736" cy="8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6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76" r:id="rId34"/>
    <p:sldLayoutId id="2147483777" r:id="rId35"/>
  </p:sldLayoutIdLst>
  <p:hf sldNum="0" hdr="0" ftr="0" dt="0"/>
  <p:txStyles>
    <p:titleStyle>
      <a:lvl1pPr algn="ctr" defTabSz="887553" rtl="0" eaLnBrk="1" latinLnBrk="0" hangingPunct="1">
        <a:lnSpc>
          <a:spcPts val="4465"/>
        </a:lnSpc>
        <a:spcBef>
          <a:spcPct val="0"/>
        </a:spcBef>
        <a:buNone/>
        <a:defRPr sz="4271" u="none" kern="1200" baseline="0">
          <a:solidFill>
            <a:srgbClr val="003469"/>
          </a:solidFill>
          <a:uFill>
            <a:solidFill>
              <a:schemeClr val="tx2">
                <a:lumMod val="40000"/>
                <a:lumOff val="60000"/>
              </a:schemeClr>
            </a:solidFill>
          </a:uFill>
          <a:latin typeface="Open Sans"/>
          <a:ea typeface="+mj-ea"/>
          <a:cs typeface="+mj-cs"/>
        </a:defRPr>
      </a:lvl1pPr>
    </p:titleStyle>
    <p:bodyStyle>
      <a:lvl1pPr marL="332832" indent="-332832" algn="l" defTabSz="887553" rtl="0" eaLnBrk="1" latinLnBrk="0" hangingPunct="1">
        <a:spcBef>
          <a:spcPct val="20000"/>
        </a:spcBef>
        <a:buFont typeface="Arial" pitchFamily="34" charset="0"/>
        <a:buChar char="•"/>
        <a:defRPr sz="3106" kern="1200">
          <a:solidFill>
            <a:srgbClr val="003469"/>
          </a:solidFill>
          <a:latin typeface="Open Sans"/>
          <a:ea typeface="+mn-ea"/>
          <a:cs typeface="+mn-cs"/>
        </a:defRPr>
      </a:lvl1pPr>
      <a:lvl2pPr marL="721137" indent="-277360" algn="l" defTabSz="887553" rtl="0" eaLnBrk="1" latinLnBrk="0" hangingPunct="1">
        <a:spcBef>
          <a:spcPct val="20000"/>
        </a:spcBef>
        <a:buFont typeface="Arial" pitchFamily="34" charset="0"/>
        <a:buChar char="–"/>
        <a:defRPr sz="2718" kern="1200">
          <a:solidFill>
            <a:srgbClr val="003469"/>
          </a:solidFill>
          <a:latin typeface="Open Sans"/>
          <a:ea typeface="+mn-ea"/>
          <a:cs typeface="+mn-cs"/>
        </a:defRPr>
      </a:lvl2pPr>
      <a:lvl3pPr marL="1109442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2330" kern="1200">
          <a:solidFill>
            <a:srgbClr val="003469"/>
          </a:solidFill>
          <a:latin typeface="Open Sans"/>
          <a:ea typeface="+mn-ea"/>
          <a:cs typeface="+mn-cs"/>
        </a:defRPr>
      </a:lvl3pPr>
      <a:lvl4pPr marL="1553218" indent="-221888" algn="l" defTabSz="887553" rtl="0" eaLnBrk="1" latinLnBrk="0" hangingPunct="1">
        <a:spcBef>
          <a:spcPct val="20000"/>
        </a:spcBef>
        <a:buFont typeface="Arial" pitchFamily="34" charset="0"/>
        <a:buChar char="–"/>
        <a:defRPr sz="1941" kern="1200">
          <a:solidFill>
            <a:srgbClr val="003469"/>
          </a:solidFill>
          <a:latin typeface="Open Sans"/>
          <a:ea typeface="+mn-ea"/>
          <a:cs typeface="+mn-cs"/>
        </a:defRPr>
      </a:lvl4pPr>
      <a:lvl5pPr marL="1996995" indent="-221888" algn="l" defTabSz="887553" rtl="0" eaLnBrk="1" latinLnBrk="0" hangingPunct="1">
        <a:spcBef>
          <a:spcPct val="20000"/>
        </a:spcBef>
        <a:buFont typeface="Arial" pitchFamily="34" charset="0"/>
        <a:buChar char="»"/>
        <a:defRPr sz="1941" kern="1200">
          <a:solidFill>
            <a:srgbClr val="003469"/>
          </a:solidFill>
          <a:latin typeface="Open Sans"/>
          <a:ea typeface="+mn-ea"/>
          <a:cs typeface="+mn-cs"/>
        </a:defRPr>
      </a:lvl5pPr>
      <a:lvl6pPr marL="244077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179710" y="6018720"/>
            <a:ext cx="544384" cy="3673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47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109728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6400800"/>
            <a:ext cx="1219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87A1A-AA9A-B044-8F62-CBD937703812}" type="datetime1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400800"/>
            <a:ext cx="3657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76" y="5742432"/>
            <a:ext cx="2266736" cy="8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9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</p:sldLayoutIdLst>
  <p:hf sldNum="0" hdr="0" ftr="0" dt="0"/>
  <p:txStyles>
    <p:titleStyle>
      <a:lvl1pPr algn="ctr" defTabSz="887553" rtl="0" eaLnBrk="1" latinLnBrk="0" hangingPunct="1">
        <a:lnSpc>
          <a:spcPts val="4465"/>
        </a:lnSpc>
        <a:spcBef>
          <a:spcPct val="0"/>
        </a:spcBef>
        <a:buNone/>
        <a:defRPr sz="4271" u="none" kern="1200" baseline="0">
          <a:solidFill>
            <a:srgbClr val="003469"/>
          </a:solidFill>
          <a:uFill>
            <a:solidFill>
              <a:schemeClr val="tx2">
                <a:lumMod val="40000"/>
                <a:lumOff val="60000"/>
              </a:schemeClr>
            </a:solidFill>
          </a:uFill>
          <a:latin typeface="Open Sans"/>
          <a:ea typeface="+mj-ea"/>
          <a:cs typeface="+mj-cs"/>
        </a:defRPr>
      </a:lvl1pPr>
    </p:titleStyle>
    <p:bodyStyle>
      <a:lvl1pPr marL="332832" indent="-332832" algn="l" defTabSz="887553" rtl="0" eaLnBrk="1" latinLnBrk="0" hangingPunct="1">
        <a:spcBef>
          <a:spcPct val="20000"/>
        </a:spcBef>
        <a:buFont typeface="Arial" pitchFamily="34" charset="0"/>
        <a:buChar char="•"/>
        <a:defRPr sz="3106" kern="1200">
          <a:solidFill>
            <a:srgbClr val="003469"/>
          </a:solidFill>
          <a:latin typeface="Open Sans"/>
          <a:ea typeface="+mn-ea"/>
          <a:cs typeface="+mn-cs"/>
        </a:defRPr>
      </a:lvl1pPr>
      <a:lvl2pPr marL="721137" indent="-277360" algn="l" defTabSz="887553" rtl="0" eaLnBrk="1" latinLnBrk="0" hangingPunct="1">
        <a:spcBef>
          <a:spcPct val="20000"/>
        </a:spcBef>
        <a:buFont typeface="Arial" pitchFamily="34" charset="0"/>
        <a:buChar char="–"/>
        <a:defRPr sz="2718" kern="1200">
          <a:solidFill>
            <a:srgbClr val="003469"/>
          </a:solidFill>
          <a:latin typeface="Open Sans"/>
          <a:ea typeface="+mn-ea"/>
          <a:cs typeface="+mn-cs"/>
        </a:defRPr>
      </a:lvl2pPr>
      <a:lvl3pPr marL="1109442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2330" kern="1200">
          <a:solidFill>
            <a:srgbClr val="003469"/>
          </a:solidFill>
          <a:latin typeface="Open Sans"/>
          <a:ea typeface="+mn-ea"/>
          <a:cs typeface="+mn-cs"/>
        </a:defRPr>
      </a:lvl3pPr>
      <a:lvl4pPr marL="1553218" indent="-221888" algn="l" defTabSz="887553" rtl="0" eaLnBrk="1" latinLnBrk="0" hangingPunct="1">
        <a:spcBef>
          <a:spcPct val="20000"/>
        </a:spcBef>
        <a:buFont typeface="Arial" pitchFamily="34" charset="0"/>
        <a:buChar char="–"/>
        <a:defRPr sz="1941" kern="1200">
          <a:solidFill>
            <a:srgbClr val="003469"/>
          </a:solidFill>
          <a:latin typeface="Open Sans"/>
          <a:ea typeface="+mn-ea"/>
          <a:cs typeface="+mn-cs"/>
        </a:defRPr>
      </a:lvl4pPr>
      <a:lvl5pPr marL="1996995" indent="-221888" algn="l" defTabSz="887553" rtl="0" eaLnBrk="1" latinLnBrk="0" hangingPunct="1">
        <a:spcBef>
          <a:spcPct val="20000"/>
        </a:spcBef>
        <a:buFont typeface="Arial" pitchFamily="34" charset="0"/>
        <a:buChar char="»"/>
        <a:defRPr sz="1941" kern="1200">
          <a:solidFill>
            <a:srgbClr val="003469"/>
          </a:solidFill>
          <a:latin typeface="Open Sans"/>
          <a:ea typeface="+mn-ea"/>
          <a:cs typeface="+mn-cs"/>
        </a:defRPr>
      </a:lvl5pPr>
      <a:lvl6pPr marL="244077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We Serve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137647" y="1456765"/>
          <a:ext cx="5916706" cy="3944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0687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180975"/>
            <a:ext cx="116109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550" b="62857"/>
          <a:stretch/>
        </p:blipFill>
        <p:spPr>
          <a:xfrm>
            <a:off x="1517234" y="1"/>
            <a:ext cx="9143772" cy="176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51" b="28139"/>
          <a:stretch/>
        </p:blipFill>
        <p:spPr>
          <a:xfrm>
            <a:off x="1517234" y="1626673"/>
            <a:ext cx="9143772" cy="3705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839" t="80400" r="61811" b="10207"/>
          <a:stretch/>
        </p:blipFill>
        <p:spPr>
          <a:xfrm>
            <a:off x="8223184" y="5254708"/>
            <a:ext cx="1106906" cy="473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54" t="80400" r="81874" b="10207"/>
          <a:stretch/>
        </p:blipFill>
        <p:spPr>
          <a:xfrm>
            <a:off x="2990636" y="5257912"/>
            <a:ext cx="1395664" cy="47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9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2CD75A86-C8AA-482E-A427-38C168C98B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04" y="2341329"/>
            <a:ext cx="3815603" cy="2861702"/>
          </a:xfrm>
        </p:spPr>
      </p:pic>
      <p:pic>
        <p:nvPicPr>
          <p:cNvPr id="8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40761DD-CA04-4E82-B79F-E5F0F2030C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94" y="2341329"/>
            <a:ext cx="3815603" cy="286170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9484FE-FCE0-4402-A8EB-999D2D471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Arlington Recovery Community (ARC) and Sobering Center</a:t>
            </a:r>
          </a:p>
        </p:txBody>
      </p:sp>
    </p:spTree>
    <p:extLst>
      <p:ext uri="{BB962C8B-B14F-4D97-AF65-F5344CB8AC3E}">
        <p14:creationId xmlns:p14="http://schemas.microsoft.com/office/powerpoint/2010/main" val="250717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0"/>
            <a:ext cx="11901055" cy="66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85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Crisis Campus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31" y="2702434"/>
            <a:ext cx="3771900" cy="259772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19" y="1600200"/>
            <a:ext cx="3771900" cy="3886200"/>
          </a:xfrm>
        </p:spPr>
      </p:pic>
      <p:sp>
        <p:nvSpPr>
          <p:cNvPr id="7" name="Rectangle 6"/>
          <p:cNvSpPr/>
          <p:nvPr/>
        </p:nvSpPr>
        <p:spPr>
          <a:xfrm>
            <a:off x="2334780" y="1395331"/>
            <a:ext cx="7558039" cy="52206"/>
          </a:xfrm>
          <a:prstGeom prst="rect">
            <a:avLst/>
          </a:prstGeom>
          <a:solidFill>
            <a:srgbClr val="BCD62A"/>
          </a:solidFill>
          <a:ln>
            <a:solidFill>
              <a:srgbClr val="BCD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448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26AB-E237-4F75-B9BD-CD28B53C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208AEBCA-7CAA-47FE-9B85-D337F45A9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59" y="1600200"/>
            <a:ext cx="8296590" cy="3932238"/>
          </a:xfrm>
        </p:spPr>
      </p:pic>
    </p:spTree>
    <p:extLst>
      <p:ext uri="{BB962C8B-B14F-4D97-AF65-F5344CB8AC3E}">
        <p14:creationId xmlns:p14="http://schemas.microsoft.com/office/powerpoint/2010/main" val="2482755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25" y="367105"/>
            <a:ext cx="7799192" cy="5199461"/>
          </a:xfrm>
          <a:effectLst>
            <a:glow rad="635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24778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25" y="367105"/>
            <a:ext cx="7796591" cy="5200784"/>
          </a:xfrm>
          <a:effectLst>
            <a:glow rad="762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98954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E6E2-9624-4F57-BCDA-BC6E489D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Recent Continuum Buildout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81876-2DB0-43B7-A578-837267B32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Roy’s Desert Springs: Augmented Board and Care</a:t>
            </a:r>
          </a:p>
          <a:p>
            <a:pPr lvl="2"/>
            <a:r>
              <a:rPr lang="en-US" dirty="0"/>
              <a:t>92 beds</a:t>
            </a:r>
          </a:p>
          <a:p>
            <a:pPr lvl="1"/>
            <a:r>
              <a:rPr lang="en-US" dirty="0"/>
              <a:t>Mental Health Rehabilitation Center</a:t>
            </a:r>
          </a:p>
          <a:p>
            <a:pPr lvl="2"/>
            <a:r>
              <a:rPr lang="en-US" dirty="0"/>
              <a:t>59 beds</a:t>
            </a:r>
          </a:p>
          <a:p>
            <a:pPr lvl="1"/>
            <a:r>
              <a:rPr lang="en-US" dirty="0"/>
              <a:t>NPLH</a:t>
            </a:r>
          </a:p>
          <a:p>
            <a:pPr lvl="2"/>
            <a:r>
              <a:rPr lang="en-US" dirty="0"/>
              <a:t>Cathedral Palms 68 beds for seniors, Cedar Glen 39 beds</a:t>
            </a:r>
          </a:p>
          <a:p>
            <a:pPr lvl="1"/>
            <a:r>
              <a:rPr lang="en-US" dirty="0"/>
              <a:t>ARC/Sobering center</a:t>
            </a:r>
          </a:p>
          <a:p>
            <a:pPr lvl="2"/>
            <a:r>
              <a:rPr lang="en-US" dirty="0"/>
              <a:t>54 beds for individuals with SUD </a:t>
            </a:r>
          </a:p>
          <a:p>
            <a:pPr lvl="2"/>
            <a:endParaRPr lang="en-US" dirty="0"/>
          </a:p>
          <a:p>
            <a:pPr marL="1331330" lvl="3" indent="0">
              <a:buNone/>
            </a:pPr>
            <a:endParaRPr lang="en-US" dirty="0"/>
          </a:p>
          <a:p>
            <a:pPr marL="887553" lvl="2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850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A02-51F1-F47B-9371-E162E30F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Villages </a:t>
            </a:r>
          </a:p>
        </p:txBody>
      </p:sp>
    </p:spTree>
    <p:extLst>
      <p:ext uri="{BB962C8B-B14F-4D97-AF65-F5344CB8AC3E}">
        <p14:creationId xmlns:p14="http://schemas.microsoft.com/office/powerpoint/2010/main" val="496293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H Level Of Care v5 (mc).pdf - Adobe Acrobat Reader DC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4331" r="15833" b="3356"/>
          <a:stretch/>
        </p:blipFill>
        <p:spPr>
          <a:xfrm>
            <a:off x="69454" y="124691"/>
            <a:ext cx="11393797" cy="653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57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55" y="313728"/>
            <a:ext cx="11276689" cy="61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98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31" y="268518"/>
            <a:ext cx="11472641" cy="640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10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10" y="200604"/>
            <a:ext cx="11446437" cy="642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20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9" y="199505"/>
            <a:ext cx="11113712" cy="64079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6211" y="6209607"/>
            <a:ext cx="8720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Variations from proposed plan include a 50-bed MHRC and a 90-bed Adult Residential Facility</a:t>
            </a:r>
          </a:p>
        </p:txBody>
      </p:sp>
    </p:spTree>
    <p:extLst>
      <p:ext uri="{BB962C8B-B14F-4D97-AF65-F5344CB8AC3E}">
        <p14:creationId xmlns:p14="http://schemas.microsoft.com/office/powerpoint/2010/main" val="2720460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" y="0"/>
            <a:ext cx="12061825" cy="67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81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84" y="1"/>
            <a:ext cx="11876116" cy="66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79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24" y="157508"/>
            <a:ext cx="10883697" cy="65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62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07" y="0"/>
            <a:ext cx="10629034" cy="66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52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57" y="78181"/>
            <a:ext cx="11960749" cy="6711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6284" y="5311832"/>
            <a:ext cx="2793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PROPOSED</a:t>
            </a:r>
          </a:p>
        </p:txBody>
      </p:sp>
    </p:spTree>
    <p:extLst>
      <p:ext uri="{BB962C8B-B14F-4D97-AF65-F5344CB8AC3E}">
        <p14:creationId xmlns:p14="http://schemas.microsoft.com/office/powerpoint/2010/main" val="497169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691" y="5201920"/>
            <a:ext cx="11250440" cy="131431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PROPERTY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95222" y="1"/>
            <a:ext cx="996778" cy="5931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00951" y="5857102"/>
            <a:ext cx="1005180" cy="6672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86" y="834073"/>
            <a:ext cx="5632525" cy="3971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657" y="834073"/>
            <a:ext cx="5498223" cy="397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05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H Level Of Care v5 (mc).pdf - Adobe Acrobat Reader DC (32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14330" r="15001" b="3356"/>
          <a:stretch/>
        </p:blipFill>
        <p:spPr>
          <a:xfrm>
            <a:off x="58189" y="141316"/>
            <a:ext cx="11966701" cy="64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3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691" y="5201920"/>
            <a:ext cx="11250440" cy="131431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PROPERTY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95222" y="1"/>
            <a:ext cx="996778" cy="5931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00951" y="5857102"/>
            <a:ext cx="1005180" cy="6672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91" y="528314"/>
            <a:ext cx="5752069" cy="4277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621" y="528314"/>
            <a:ext cx="5314510" cy="4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54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26" y="179116"/>
            <a:ext cx="11117655" cy="648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8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67" y="171121"/>
            <a:ext cx="11500022" cy="64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25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A02-51F1-F47B-9371-E162E30F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Villages Update</a:t>
            </a:r>
          </a:p>
        </p:txBody>
      </p:sp>
    </p:spTree>
    <p:extLst>
      <p:ext uri="{BB962C8B-B14F-4D97-AF65-F5344CB8AC3E}">
        <p14:creationId xmlns:p14="http://schemas.microsoft.com/office/powerpoint/2010/main" val="3936904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5127"/>
            <a:ext cx="9144000" cy="7803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Additional NCC Request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902691"/>
            <a:ext cx="9144000" cy="422101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algn="l"/>
            <a:r>
              <a:rPr lang="en-US" dirty="0"/>
              <a:t>Recovery Village Continued Planning and Design	             $1,000,000</a:t>
            </a:r>
          </a:p>
          <a:p>
            <a:pPr algn="l"/>
            <a:r>
              <a:rPr lang="en-US" dirty="0"/>
              <a:t>Public Guardian Caseload, Rising Labor &amp; ISF Costs		</a:t>
            </a:r>
            <a:r>
              <a:rPr lang="en-US" u="sng" dirty="0"/>
              <a:t>$   713,590</a:t>
            </a:r>
          </a:p>
          <a:p>
            <a:pPr algn="l"/>
            <a:r>
              <a:rPr lang="en-US" b="1" dirty="0"/>
              <a:t>Total NCC Request						$1,713,590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783" y="5586884"/>
            <a:ext cx="20288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2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292B-21FD-0803-177D-5B5DA9C7A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8F8E3-FCF9-0776-3161-B5EEA7D46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</a:t>
            </a:r>
            <a:r>
              <a:rPr lang="en-US" sz="9600" dirty="0"/>
              <a:t>400,000,000</a:t>
            </a:r>
          </a:p>
        </p:txBody>
      </p:sp>
    </p:spTree>
    <p:extLst>
      <p:ext uri="{BB962C8B-B14F-4D97-AF65-F5344CB8AC3E}">
        <p14:creationId xmlns:p14="http://schemas.microsoft.com/office/powerpoint/2010/main" val="2583128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6" y="461356"/>
            <a:ext cx="10327351" cy="628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7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building, outdoor, ground&#10;&#10;Description automatically generated">
            <a:extLst>
              <a:ext uri="{FF2B5EF4-FFF2-40B4-BE49-F238E27FC236}">
                <a16:creationId xmlns:a16="http://schemas.microsoft.com/office/drawing/2014/main" id="{910EF877-D015-4A74-8930-4F67F03359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04" y="2341329"/>
            <a:ext cx="3815603" cy="2861702"/>
          </a:xfrm>
        </p:spPr>
      </p:pic>
      <p:pic>
        <p:nvPicPr>
          <p:cNvPr id="8" name="Content Placeholder 7" descr="A group of people standing in front of a display&#10;&#10;Description automatically generated with low confidence">
            <a:extLst>
              <a:ext uri="{FF2B5EF4-FFF2-40B4-BE49-F238E27FC236}">
                <a16:creationId xmlns:a16="http://schemas.microsoft.com/office/drawing/2014/main" id="{7D87EF0D-463B-4527-AE7B-F342F2A00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94" y="2487705"/>
            <a:ext cx="3815603" cy="257224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C7A6340-E8D8-4C93-8B24-97A96003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RUHS Palm Springs CHC</a:t>
            </a:r>
          </a:p>
        </p:txBody>
      </p:sp>
    </p:spTree>
    <p:extLst>
      <p:ext uri="{BB962C8B-B14F-4D97-AF65-F5344CB8AC3E}">
        <p14:creationId xmlns:p14="http://schemas.microsoft.com/office/powerpoint/2010/main" val="406488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7A6340-E8D8-4C93-8B24-97A96003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RUHS Palm Springs CHC</a:t>
            </a:r>
          </a:p>
        </p:txBody>
      </p:sp>
      <p:pic>
        <p:nvPicPr>
          <p:cNvPr id="10" name="Content Placeholder 9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B29609C2-1EDE-44CA-8664-BC3F6C833A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04" y="2341329"/>
            <a:ext cx="3815603" cy="2861702"/>
          </a:xfrm>
        </p:spPr>
      </p:pic>
      <p:pic>
        <p:nvPicPr>
          <p:cNvPr id="12" name="Content Placeholder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7C50010E-926E-4641-86A2-64B29F9A05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81" y="1829361"/>
            <a:ext cx="2914229" cy="3885640"/>
          </a:xfrm>
        </p:spPr>
      </p:pic>
    </p:spTree>
    <p:extLst>
      <p:ext uri="{BB962C8B-B14F-4D97-AF65-F5344CB8AC3E}">
        <p14:creationId xmlns:p14="http://schemas.microsoft.com/office/powerpoint/2010/main" val="3457503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A43D-E92A-E2BF-C773-F6261EB8A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00110C1-DA7B-AC09-C167-B1C932AED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1600200"/>
            <a:ext cx="11748655" cy="4052455"/>
          </a:xfrm>
        </p:spPr>
      </p:pic>
    </p:spTree>
    <p:extLst>
      <p:ext uri="{BB962C8B-B14F-4D97-AF65-F5344CB8AC3E}">
        <p14:creationId xmlns:p14="http://schemas.microsoft.com/office/powerpoint/2010/main" val="141992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24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4C93E-7A7C-4811-903C-60E8C9FE9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Leveraging/Grants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1CC37-4D8F-4480-AE16-843478D60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NPLH ($49.2M)</a:t>
            </a:r>
          </a:p>
          <a:p>
            <a:r>
              <a:rPr lang="en-US" dirty="0"/>
              <a:t>CSI rounds 1 ($4M) and 2 ($18.9M)</a:t>
            </a:r>
          </a:p>
          <a:p>
            <a:r>
              <a:rPr lang="en-US" dirty="0"/>
              <a:t>Crisis Care Mobile Unit Rounds 1-3 ($15.2M*)</a:t>
            </a:r>
          </a:p>
          <a:p>
            <a:r>
              <a:rPr lang="en-US" dirty="0"/>
              <a:t>CHFFA Children/Youth Grant ($395K)</a:t>
            </a:r>
          </a:p>
          <a:p>
            <a:r>
              <a:rPr lang="en-US" dirty="0"/>
              <a:t>DSH IST ($8.1M) and IST Housing </a:t>
            </a:r>
          </a:p>
          <a:p>
            <a:r>
              <a:rPr lang="en-US" dirty="0"/>
              <a:t>BHCIP Planning ($150K)</a:t>
            </a:r>
          </a:p>
          <a:p>
            <a:r>
              <a:rPr lang="en-US" dirty="0"/>
              <a:t>Mentored Internship Program ($885K)</a:t>
            </a:r>
          </a:p>
          <a:p>
            <a:r>
              <a:rPr lang="en-US" dirty="0"/>
              <a:t>Behavioral Health Justice Intervention ($700K)</a:t>
            </a:r>
          </a:p>
          <a:p>
            <a:r>
              <a:rPr lang="en-US" dirty="0"/>
              <a:t>Sierra Health Telehealth ($590K)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61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Table&#10;&#10;Description automatically generated">
            <a:extLst>
              <a:ext uri="{FF2B5EF4-FFF2-40B4-BE49-F238E27FC236}">
                <a16:creationId xmlns:a16="http://schemas.microsoft.com/office/drawing/2014/main" id="{C7587850-D407-46DD-A2CD-4D8662F239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94" y="2325462"/>
            <a:ext cx="3815603" cy="289343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D73DD1-35E1-4C1D-8C1C-1667363EF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Place Like Home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53DB5-8EFE-415A-AA93-ED8605E5AE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04" y="2701134"/>
            <a:ext cx="3815603" cy="214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169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UHS PPT template1">
  <a:themeElements>
    <a:clrScheme name="RUHS 2">
      <a:dk1>
        <a:srgbClr val="0E213D"/>
      </a:dk1>
      <a:lt1>
        <a:sysClr val="window" lastClr="FFFFFF"/>
      </a:lt1>
      <a:dk2>
        <a:srgbClr val="083065"/>
      </a:dk2>
      <a:lt2>
        <a:srgbClr val="EEECE1"/>
      </a:lt2>
      <a:accent1>
        <a:srgbClr val="073166"/>
      </a:accent1>
      <a:accent2>
        <a:srgbClr val="67235C"/>
      </a:accent2>
      <a:accent3>
        <a:srgbClr val="ACCB2A"/>
      </a:accent3>
      <a:accent4>
        <a:srgbClr val="E57C2A"/>
      </a:accent4>
      <a:accent5>
        <a:srgbClr val="FFFEFD"/>
      </a:accent5>
      <a:accent6>
        <a:srgbClr val="FFFD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RUHS PPT template1">
  <a:themeElements>
    <a:clrScheme name="RUHS 2">
      <a:dk1>
        <a:srgbClr val="0E213D"/>
      </a:dk1>
      <a:lt1>
        <a:sysClr val="window" lastClr="FFFFFF"/>
      </a:lt1>
      <a:dk2>
        <a:srgbClr val="083065"/>
      </a:dk2>
      <a:lt2>
        <a:srgbClr val="EEECE1"/>
      </a:lt2>
      <a:accent1>
        <a:srgbClr val="073166"/>
      </a:accent1>
      <a:accent2>
        <a:srgbClr val="67235C"/>
      </a:accent2>
      <a:accent3>
        <a:srgbClr val="ACCB2A"/>
      </a:accent3>
      <a:accent4>
        <a:srgbClr val="E57C2A"/>
      </a:accent4>
      <a:accent5>
        <a:srgbClr val="FFFEFD"/>
      </a:accent5>
      <a:accent6>
        <a:srgbClr val="FFFD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6258</TotalTime>
  <Words>231</Words>
  <Application>Microsoft Office PowerPoint</Application>
  <PresentationFormat>Widescreen</PresentationFormat>
  <Paragraphs>44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Open Sans</vt:lpstr>
      <vt:lpstr>1_Office Theme</vt:lpstr>
      <vt:lpstr>RUHS PPT template1</vt:lpstr>
      <vt:lpstr>3_RUHS PPT template1</vt:lpstr>
      <vt:lpstr>Who We Serve </vt:lpstr>
      <vt:lpstr>PowerPoint Presentation</vt:lpstr>
      <vt:lpstr>PowerPoint Presentation</vt:lpstr>
      <vt:lpstr>RUHS Palm Springs CHC</vt:lpstr>
      <vt:lpstr>RUHS Palm Springs CHC</vt:lpstr>
      <vt:lpstr>PowerPoint Presentation</vt:lpstr>
      <vt:lpstr>PowerPoint Presentation</vt:lpstr>
      <vt:lpstr>Leveraging/Grants</vt:lpstr>
      <vt:lpstr>No Place Like Home</vt:lpstr>
      <vt:lpstr>PowerPoint Presentation</vt:lpstr>
      <vt:lpstr>PowerPoint Presentation</vt:lpstr>
      <vt:lpstr>Arlington Recovery Community (ARC) and Sobering Center</vt:lpstr>
      <vt:lpstr>PowerPoint Presentation</vt:lpstr>
      <vt:lpstr>Crisis Campus</vt:lpstr>
      <vt:lpstr>PowerPoint Presentation</vt:lpstr>
      <vt:lpstr>PowerPoint Presentation</vt:lpstr>
      <vt:lpstr>PowerPoint Presentation</vt:lpstr>
      <vt:lpstr>Recent Continuum Buildout</vt:lpstr>
      <vt:lpstr>Recovery Villages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Recovery Villages Update</vt:lpstr>
      <vt:lpstr>Additional NCC Request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Chang</dc:creator>
  <cp:lastModifiedBy>Matthew Chang</cp:lastModifiedBy>
  <cp:revision>10</cp:revision>
  <dcterms:created xsi:type="dcterms:W3CDTF">2022-05-04T21:57:55Z</dcterms:created>
  <dcterms:modified xsi:type="dcterms:W3CDTF">2022-06-13T16:45:46Z</dcterms:modified>
</cp:coreProperties>
</file>