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2"/>
  </p:notesMasterIdLst>
  <p:sldIdLst>
    <p:sldId id="259" r:id="rId3"/>
    <p:sldId id="257" r:id="rId4"/>
    <p:sldId id="261" r:id="rId5"/>
    <p:sldId id="263" r:id="rId6"/>
    <p:sldId id="265" r:id="rId7"/>
    <p:sldId id="267" r:id="rId8"/>
    <p:sldId id="262" r:id="rId9"/>
    <p:sldId id="269" r:id="rId10"/>
    <p:sldId id="270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tiz, Mary" initials="OM" lastIdx="1" clrIdx="0">
    <p:extLst>
      <p:ext uri="{19B8F6BF-5375-455C-9EA6-DF929625EA0E}">
        <p15:presenceInfo xmlns:p15="http://schemas.microsoft.com/office/powerpoint/2012/main" userId="S::MAORTIZ@RIVCO.ORG::792bd2e9-7ae5-4ec4-9d01-7050f45a35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5144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Agency Referrals 2019</a:t>
            </a:r>
            <a:r>
              <a:rPr lang="en-US" b="1" u="sng" baseline="0"/>
              <a:t> - 2021</a:t>
            </a:r>
            <a:endParaRPr lang="en-US" b="1" u="sng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0C-4268-8CA3-3595A27550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0C-4268-8CA3-3595A27550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0C-4268-8CA3-3595A27550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0C-4268-8CA3-3595A27550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Sheet1!$A$24:$A$27</c:f>
              <c:strCache>
                <c:ptCount val="4"/>
                <c:pt idx="0">
                  <c:v>Code Enforcement</c:v>
                </c:pt>
                <c:pt idx="1">
                  <c:v>CAL-FIRE</c:v>
                </c:pt>
                <c:pt idx="2">
                  <c:v>Environmental Health</c:v>
                </c:pt>
                <c:pt idx="3">
                  <c:v>AQMD</c:v>
                </c:pt>
              </c:strCache>
            </c:strRef>
          </c:cat>
          <c:val>
            <c:numRef>
              <c:f>Sheet1!$B$24:$B$27</c:f>
              <c:numCache>
                <c:formatCode>General</c:formatCode>
                <c:ptCount val="4"/>
                <c:pt idx="0">
                  <c:v>44</c:v>
                </c:pt>
                <c:pt idx="1">
                  <c:v>33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0C-4268-8CA3-3595A2755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7.5499863592319791E-2"/>
          <c:y val="0.8218867175973098"/>
          <c:w val="0.86094751596910601"/>
          <c:h val="0.151312617099035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Unincorporated Communities with CMTF Enforcement Cases 2019 - 2022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Sheet1!$A$49:$A$55</c:f>
              <c:strCache>
                <c:ptCount val="7"/>
                <c:pt idx="0">
                  <c:v>BLYTHE</c:v>
                </c:pt>
                <c:pt idx="1">
                  <c:v>THERMAL</c:v>
                </c:pt>
                <c:pt idx="2">
                  <c:v>MECCA</c:v>
                </c:pt>
                <c:pt idx="3">
                  <c:v>COACHELLA</c:v>
                </c:pt>
                <c:pt idx="4">
                  <c:v>THOUSAND PALMS</c:v>
                </c:pt>
                <c:pt idx="5">
                  <c:v>DESERT HOT SPRINGS</c:v>
                </c:pt>
                <c:pt idx="6">
                  <c:v>NORTH SHORE</c:v>
                </c:pt>
              </c:strCache>
            </c:strRef>
          </c:cat>
          <c:val>
            <c:numRef>
              <c:f>Sheet1!$B$49:$B$55</c:f>
              <c:numCache>
                <c:formatCode>General</c:formatCode>
                <c:ptCount val="7"/>
                <c:pt idx="0">
                  <c:v>4</c:v>
                </c:pt>
                <c:pt idx="1">
                  <c:v>50</c:v>
                </c:pt>
                <c:pt idx="2">
                  <c:v>26</c:v>
                </c:pt>
                <c:pt idx="3">
                  <c:v>2</c:v>
                </c:pt>
                <c:pt idx="4">
                  <c:v>6</c:v>
                </c:pt>
                <c:pt idx="5">
                  <c:v>4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3C-4D7F-AB98-911B65BAA6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619280040"/>
        <c:axId val="619282008"/>
        <c:axId val="0"/>
      </c:bar3DChart>
      <c:catAx>
        <c:axId val="619280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282008"/>
        <c:crosses val="autoZero"/>
        <c:auto val="1"/>
        <c:lblAlgn val="ctr"/>
        <c:lblOffset val="100"/>
        <c:noMultiLvlLbl val="0"/>
      </c:catAx>
      <c:valAx>
        <c:axId val="619282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280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Number of Fires Yearly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Sheet1!$J$2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Sheet1!$K$2</c:f>
              <c:numCache>
                <c:formatCode>General</c:formatCode>
                <c:ptCount val="1"/>
                <c:pt idx="0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3-4DE2-8AAE-0E1DBB4ADCAB}"/>
            </c:ext>
          </c:extLst>
        </c:ser>
        <c:ser>
          <c:idx val="1"/>
          <c:order val="1"/>
          <c:tx>
            <c:strRef>
              <c:f>Sheet1!$J$3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Sheet1!$K$3</c:f>
              <c:numCache>
                <c:formatCode>General</c:formatCode>
                <c:ptCount val="1"/>
                <c:pt idx="0">
                  <c:v>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83-4DE2-8AAE-0E1DBB4ADCAB}"/>
            </c:ext>
          </c:extLst>
        </c:ser>
        <c:ser>
          <c:idx val="2"/>
          <c:order val="2"/>
          <c:tx>
            <c:strRef>
              <c:f>Sheet1!$J$4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Sheet1!$K$4</c:f>
              <c:numCache>
                <c:formatCode>General</c:formatCode>
                <c:ptCount val="1"/>
                <c:pt idx="0">
                  <c:v>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83-4DE2-8AAE-0E1DBB4ADCAB}"/>
            </c:ext>
          </c:extLst>
        </c:ser>
        <c:ser>
          <c:idx val="3"/>
          <c:order val="3"/>
          <c:tx>
            <c:strRef>
              <c:f>Sheet1!$J$5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Sheet1!$K$5</c:f>
              <c:numCache>
                <c:formatCode>General</c:formatCode>
                <c:ptCount val="1"/>
                <c:pt idx="0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83-4DE2-8AAE-0E1DBB4ADCAB}"/>
            </c:ext>
          </c:extLst>
        </c:ser>
        <c:ser>
          <c:idx val="4"/>
          <c:order val="4"/>
          <c:tx>
            <c:strRef>
              <c:f>Sheet1!$J$6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Sheet1!$K$6</c:f>
              <c:numCache>
                <c:formatCode>General</c:formatCode>
                <c:ptCount val="1"/>
                <c:pt idx="0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83-4DE2-8AAE-0E1DBB4ADCAB}"/>
            </c:ext>
          </c:extLst>
        </c:ser>
        <c:ser>
          <c:idx val="5"/>
          <c:order val="5"/>
          <c:tx>
            <c:strRef>
              <c:f>Sheet1!$J$7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Sheet1!$K$7</c:f>
              <c:numCache>
                <c:formatCode>General</c:formatCode>
                <c:ptCount val="1"/>
                <c:pt idx="0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83-4DE2-8AAE-0E1DBB4ADCAB}"/>
            </c:ext>
          </c:extLst>
        </c:ser>
        <c:ser>
          <c:idx val="6"/>
          <c:order val="6"/>
          <c:tx>
            <c:strRef>
              <c:f>Sheet1!$J$8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Sheet1!$K$8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83-4DE2-8AAE-0E1DBB4AD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27287200"/>
        <c:axId val="427288512"/>
      </c:barChart>
      <c:catAx>
        <c:axId val="42728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288512"/>
        <c:crosses val="autoZero"/>
        <c:auto val="1"/>
        <c:lblAlgn val="ctr"/>
        <c:lblOffset val="100"/>
        <c:noMultiLvlLbl val="0"/>
      </c:catAx>
      <c:valAx>
        <c:axId val="42728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28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 flip="none" rotWithShape="1"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10800000" scaled="1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0.10026</cdr:x>
      <cdr:y>0.87896</cdr:y>
    </cdr:from>
    <cdr:to>
      <cdr:x>0.15379</cdr:x>
      <cdr:y>0.94262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3EAEF6B-5F5C-4CF6-9D25-28F25EF07EFB}"/>
            </a:ext>
          </a:extLst>
        </cdr:cNvPr>
        <cdr:cNvSpPr txBox="1"/>
      </cdr:nvSpPr>
      <cdr:spPr>
        <a:xfrm xmlns:a="http://schemas.openxmlformats.org/drawingml/2006/main">
          <a:off x="1117907" y="4239087"/>
          <a:ext cx="596897" cy="307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2016</a:t>
          </a:r>
          <a:r>
            <a:rPr lang="en-US" sz="1100" dirty="0">
              <a:solidFill>
                <a:schemeClr val="bg1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0.23146</cdr:x>
      <cdr:y>0.87896</cdr:y>
    </cdr:from>
    <cdr:to>
      <cdr:x>0.28499</cdr:x>
      <cdr:y>0.94262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06BD053-70B9-4E6A-A9DC-627039621520}"/>
            </a:ext>
          </a:extLst>
        </cdr:cNvPr>
        <cdr:cNvSpPr txBox="1"/>
      </cdr:nvSpPr>
      <cdr:spPr>
        <a:xfrm xmlns:a="http://schemas.openxmlformats.org/drawingml/2006/main">
          <a:off x="2580950" y="4239088"/>
          <a:ext cx="596897" cy="307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2017</a:t>
          </a:r>
          <a:r>
            <a:rPr lang="en-US" sz="1100" dirty="0">
              <a:solidFill>
                <a:schemeClr val="bg1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0.35941</cdr:x>
      <cdr:y>0.87896</cdr:y>
    </cdr:from>
    <cdr:to>
      <cdr:x>0.41294</cdr:x>
      <cdr:y>0.94262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06BD053-70B9-4E6A-A9DC-627039621520}"/>
            </a:ext>
          </a:extLst>
        </cdr:cNvPr>
        <cdr:cNvSpPr txBox="1"/>
      </cdr:nvSpPr>
      <cdr:spPr>
        <a:xfrm xmlns:a="http://schemas.openxmlformats.org/drawingml/2006/main">
          <a:off x="4007600" y="4239085"/>
          <a:ext cx="596897" cy="307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2018</a:t>
          </a:r>
          <a:r>
            <a:rPr lang="en-US" sz="1100" dirty="0">
              <a:solidFill>
                <a:schemeClr val="bg1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0.4822</cdr:x>
      <cdr:y>0.87896</cdr:y>
    </cdr:from>
    <cdr:to>
      <cdr:x>0.53573</cdr:x>
      <cdr:y>0.94262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AD1D4E79-354E-4627-AC15-50A34B47FB27}"/>
            </a:ext>
          </a:extLst>
        </cdr:cNvPr>
        <cdr:cNvSpPr txBox="1"/>
      </cdr:nvSpPr>
      <cdr:spPr>
        <a:xfrm xmlns:a="http://schemas.openxmlformats.org/drawingml/2006/main">
          <a:off x="5376837" y="4239085"/>
          <a:ext cx="596897" cy="307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2019</a:t>
          </a:r>
          <a:r>
            <a:rPr lang="en-US" sz="1100" dirty="0">
              <a:solidFill>
                <a:schemeClr val="bg1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0.61184</cdr:x>
      <cdr:y>0.88068</cdr:y>
    </cdr:from>
    <cdr:to>
      <cdr:x>0.66537</cdr:x>
      <cdr:y>0.94434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AD1D4E79-354E-4627-AC15-50A34B47FB27}"/>
            </a:ext>
          </a:extLst>
        </cdr:cNvPr>
        <cdr:cNvSpPr txBox="1"/>
      </cdr:nvSpPr>
      <cdr:spPr>
        <a:xfrm xmlns:a="http://schemas.openxmlformats.org/drawingml/2006/main">
          <a:off x="6822412" y="4247355"/>
          <a:ext cx="596897" cy="307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2020</a:t>
          </a:r>
          <a:r>
            <a:rPr lang="en-US" sz="1100" dirty="0">
              <a:solidFill>
                <a:schemeClr val="bg1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0.73975</cdr:x>
      <cdr:y>0.88068</cdr:y>
    </cdr:from>
    <cdr:to>
      <cdr:x>0.79328</cdr:x>
      <cdr:y>0.94434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AD1D4E79-354E-4627-AC15-50A34B47FB27}"/>
            </a:ext>
          </a:extLst>
        </cdr:cNvPr>
        <cdr:cNvSpPr txBox="1"/>
      </cdr:nvSpPr>
      <cdr:spPr>
        <a:xfrm xmlns:a="http://schemas.openxmlformats.org/drawingml/2006/main">
          <a:off x="8248651" y="4247354"/>
          <a:ext cx="596897" cy="307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2021</a:t>
          </a:r>
          <a:r>
            <a:rPr lang="en-US" sz="1100" dirty="0">
              <a:solidFill>
                <a:schemeClr val="bg1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0.86437</cdr:x>
      <cdr:y>0.88288</cdr:y>
    </cdr:from>
    <cdr:to>
      <cdr:x>0.91791</cdr:x>
      <cdr:y>0.94654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AD1D4E79-354E-4627-AC15-50A34B47FB27}"/>
            </a:ext>
          </a:extLst>
        </cdr:cNvPr>
        <cdr:cNvSpPr txBox="1"/>
      </cdr:nvSpPr>
      <cdr:spPr>
        <a:xfrm xmlns:a="http://schemas.openxmlformats.org/drawingml/2006/main">
          <a:off x="9638295" y="4257987"/>
          <a:ext cx="596897" cy="307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2022</a:t>
          </a:r>
          <a:r>
            <a:rPr lang="en-US" sz="1100" dirty="0">
              <a:solidFill>
                <a:schemeClr val="bg1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0.12639</cdr:x>
      <cdr:y>0.29726</cdr:y>
    </cdr:from>
    <cdr:to>
      <cdr:x>0.15393</cdr:x>
      <cdr:y>0.42103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60DBDD7B-6AB4-41B7-85DA-436AD15F9C9B}"/>
            </a:ext>
          </a:extLst>
        </cdr:cNvPr>
        <cdr:cNvSpPr txBox="1"/>
      </cdr:nvSpPr>
      <cdr:spPr>
        <a:xfrm xmlns:a="http://schemas.openxmlformats.org/drawingml/2006/main" rot="18865222">
          <a:off x="1264401" y="1578585"/>
          <a:ext cx="596897" cy="307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221</a:t>
          </a:r>
          <a:r>
            <a:rPr lang="en-US" sz="1100" dirty="0">
              <a:solidFill>
                <a:schemeClr val="bg1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0.23747</cdr:x>
      <cdr:y>0.20386</cdr:y>
    </cdr:from>
    <cdr:to>
      <cdr:x>0.291</cdr:x>
      <cdr:y>0.26751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60DBDD7B-6AB4-41B7-85DA-436AD15F9C9B}"/>
            </a:ext>
          </a:extLst>
        </cdr:cNvPr>
        <cdr:cNvSpPr txBox="1"/>
      </cdr:nvSpPr>
      <cdr:spPr>
        <a:xfrm xmlns:a="http://schemas.openxmlformats.org/drawingml/2006/main" rot="18934936">
          <a:off x="2647952" y="983162"/>
          <a:ext cx="596897" cy="307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267</a:t>
          </a:r>
          <a:r>
            <a:rPr lang="en-US" sz="1100" dirty="0">
              <a:solidFill>
                <a:schemeClr val="bg1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0.50275</cdr:x>
      <cdr:y>0.55194</cdr:y>
    </cdr:from>
    <cdr:to>
      <cdr:x>0.53028</cdr:x>
      <cdr:y>0.6757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60DBDD7B-6AB4-41B7-85DA-436AD15F9C9B}"/>
            </a:ext>
          </a:extLst>
        </cdr:cNvPr>
        <cdr:cNvSpPr txBox="1"/>
      </cdr:nvSpPr>
      <cdr:spPr>
        <a:xfrm xmlns:a="http://schemas.openxmlformats.org/drawingml/2006/main" rot="18445008">
          <a:off x="5461000" y="2806846"/>
          <a:ext cx="596897" cy="307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115</a:t>
          </a:r>
          <a:r>
            <a:rPr lang="en-US" sz="1100" dirty="0">
              <a:solidFill>
                <a:schemeClr val="bg1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0.62795</cdr:x>
      <cdr:y>0.53185</cdr:y>
    </cdr:from>
    <cdr:to>
      <cdr:x>0.65549</cdr:x>
      <cdr:y>0.65562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60DBDD7B-6AB4-41B7-85DA-436AD15F9C9B}"/>
            </a:ext>
          </a:extLst>
        </cdr:cNvPr>
        <cdr:cNvSpPr txBox="1"/>
      </cdr:nvSpPr>
      <cdr:spPr>
        <a:xfrm xmlns:a="http://schemas.openxmlformats.org/drawingml/2006/main" rot="18470850">
          <a:off x="6857126" y="2709965"/>
          <a:ext cx="596897" cy="307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122</a:t>
          </a:r>
          <a:r>
            <a:rPr lang="en-US" sz="1100" dirty="0">
              <a:solidFill>
                <a:schemeClr val="bg1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0.75275</cdr:x>
      <cdr:y>0.59709</cdr:y>
    </cdr:from>
    <cdr:to>
      <cdr:x>0.78028</cdr:x>
      <cdr:y>0.72086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60DBDD7B-6AB4-41B7-85DA-436AD15F9C9B}"/>
            </a:ext>
          </a:extLst>
        </cdr:cNvPr>
        <cdr:cNvSpPr txBox="1"/>
      </cdr:nvSpPr>
      <cdr:spPr>
        <a:xfrm xmlns:a="http://schemas.openxmlformats.org/drawingml/2006/main" rot="18320367">
          <a:off x="8248651" y="3024612"/>
          <a:ext cx="596897" cy="307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92</a:t>
          </a:r>
          <a:r>
            <a:rPr lang="en-US" sz="1100" dirty="0">
              <a:solidFill>
                <a:schemeClr val="bg1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0.88669</cdr:x>
      <cdr:y>0.67079</cdr:y>
    </cdr:from>
    <cdr:to>
      <cdr:x>0.91423</cdr:x>
      <cdr:y>0.86857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60DBDD7B-6AB4-41B7-85DA-436AD15F9C9B}"/>
            </a:ext>
          </a:extLst>
        </cdr:cNvPr>
        <cdr:cNvSpPr txBox="1"/>
      </cdr:nvSpPr>
      <cdr:spPr>
        <a:xfrm xmlns:a="http://schemas.openxmlformats.org/drawingml/2006/main" rot="18287628">
          <a:off x="9563746" y="3558528"/>
          <a:ext cx="953851" cy="307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29 to date</a:t>
          </a:r>
          <a:r>
            <a:rPr lang="en-US" sz="1100" dirty="0">
              <a:solidFill>
                <a:schemeClr val="bg1"/>
              </a:solidFill>
            </a:rPr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C17D1D-48F4-4DD2-85D8-08D0E6B4AA04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90E450-1094-4BC6-B1AC-7F0840DB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4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E6354-9775-462D-9235-DF1EA1CAAC7B}" type="datetime9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5/31/2022 3:00:52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D6842-6558-4A2B-83AB-2FB1A40AA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789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2E6354-9775-462D-9235-DF1EA1CAAC7B}" type="datetime9">
              <a:rPr lang="en-US" smtClean="0">
                <a:solidFill>
                  <a:prstClr val="black"/>
                </a:solidFill>
              </a:rPr>
              <a:pPr/>
              <a:t>5/31/2022 3:00:52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5D6842-6558-4A2B-83AB-2FB1A40AAF9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89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2E6354-9775-462D-9235-DF1EA1CAAC7B}" type="datetime9">
              <a:rPr lang="en-US" smtClean="0">
                <a:solidFill>
                  <a:prstClr val="black"/>
                </a:solidFill>
              </a:rPr>
              <a:pPr/>
              <a:t>5/31/2022 3:00:52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5D6842-6558-4A2B-83AB-2FB1A40AAF9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04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2E6354-9775-462D-9235-DF1EA1CAAC7B}" type="datetime9">
              <a:rPr lang="en-US" smtClean="0">
                <a:solidFill>
                  <a:prstClr val="black"/>
                </a:solidFill>
              </a:rPr>
              <a:pPr/>
              <a:t>5/31/2022 3:00:52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5D6842-6558-4A2B-83AB-2FB1A40AAF9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25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2E6354-9775-462D-9235-DF1EA1CAAC7B}" type="datetime9">
              <a:rPr lang="en-US" smtClean="0">
                <a:solidFill>
                  <a:prstClr val="black"/>
                </a:solidFill>
              </a:rPr>
              <a:pPr/>
              <a:t>5/31/2022 3:00:52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5D6842-6558-4A2B-83AB-2FB1A40AAF9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0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2E6354-9775-462D-9235-DF1EA1CAAC7B}" type="datetime9">
              <a:rPr lang="en-US" smtClean="0">
                <a:solidFill>
                  <a:prstClr val="black"/>
                </a:solidFill>
              </a:rPr>
              <a:pPr/>
              <a:t>5/31/2022 3:00:52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5D6842-6558-4A2B-83AB-2FB1A40AAF9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49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2E6354-9775-462D-9235-DF1EA1CAAC7B}" type="datetime9">
              <a:rPr lang="en-US" smtClean="0">
                <a:solidFill>
                  <a:prstClr val="black"/>
                </a:solidFill>
              </a:rPr>
              <a:pPr/>
              <a:t>5/31/2022 3:00:52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5D6842-6558-4A2B-83AB-2FB1A40AAF9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65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DF203-FC1D-4F98-8DFB-3C04529C9F6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AF16F22-9A3D-43A4-8619-E2270853B519}" type="datetime9">
              <a:rPr lang="en-US" smtClean="0">
                <a:solidFill>
                  <a:prstClr val="black"/>
                </a:solidFill>
              </a:rPr>
              <a:pPr/>
              <a:t>5/31/2022 3:00:52 PM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55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DF203-FC1D-4F98-8DFB-3C04529C9F6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AF16F22-9A3D-43A4-8619-E2270853B519}" type="datetime9">
              <a:rPr lang="en-US" smtClean="0">
                <a:solidFill>
                  <a:prstClr val="black"/>
                </a:solidFill>
              </a:rPr>
              <a:pPr/>
              <a:t>5/31/2022 3:00:52 PM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4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0938-02E3-407F-BA24-298CE8CC89B1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 3:00:52 PM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2696-2573-4B26-85DB-4A4CF474F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9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3250-01CA-489F-9236-D7423710C24F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 3:00:52 PM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2696-2573-4B26-85DB-4A4CF474F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1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F93C-6225-4275-AB7A-B867F122A6EF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 3:00:52 PM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2696-2573-4B26-85DB-4A4CF474F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07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6E7F-4E54-473C-B1AF-7FC7C20A1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5DB75-A5D7-4DBE-BF30-DB2D1C932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42E65-A844-4B4F-AC76-5D70FC669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011-6601-4B8D-A3DD-3D213E27C16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5F28E-F52E-4804-9F06-2672661A6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71BF7-284E-4889-8DD0-1E681A05C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8F65A-3FFE-4200-BA6F-A24A3388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67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7DDC-8F3B-402E-8C88-CA03EC78B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DFB17-4B03-4811-A9AB-8218DA4A9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53C6F-2E24-46C8-8751-62717DD5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011-6601-4B8D-A3DD-3D213E27C16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E8FB4-A79D-437C-8760-2DBFEADD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6E076-A66C-474B-86BA-AC80F9AC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8F65A-3FFE-4200-BA6F-A24A3388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52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EB009-1FAC-46DE-A897-8A35B226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BC8E4-1CF4-4257-AB2A-4CB84C84B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90446-A3F4-4B76-82BC-76A57D2F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011-6601-4B8D-A3DD-3D213E27C16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07308-3E56-42B1-9E30-A673C4C6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B7430-7B07-4A27-B8CE-B099C3DA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8F65A-3FFE-4200-BA6F-A24A3388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73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112E2-4FBE-467B-B1CB-0515451B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F1D8D-1F9D-4468-8626-1D8455822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96329-A7F4-4804-9CCE-E475512BA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7B502-DA0A-44AD-82DC-62D39660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011-6601-4B8D-A3DD-3D213E27C16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5F523-2406-48BD-9E2B-97CD24496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C09D4-7334-4114-8F59-114971B5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8F65A-3FFE-4200-BA6F-A24A3388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68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4D1BC-2D8C-418E-B9DF-BA857E101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3853B-A1FC-4343-AE7B-BD8185224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040EB-1726-4566-8C6F-E078B3506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87E5D-CDB3-4AAC-91F3-8DA52B5C6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CDF458-CEF9-468C-8D88-07074F845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2F920B-E614-4AF2-87C0-C219EC82E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011-6601-4B8D-A3DD-3D213E27C16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CE3ABC-1723-441F-83BB-272940750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DCEBD5-7F15-47A3-86B6-D43940E41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8F65A-3FFE-4200-BA6F-A24A3388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85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9A3D2-DB27-4705-BEDA-B35518C67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7BBB5B-41C6-492E-8953-B333AC473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011-6601-4B8D-A3DD-3D213E27C16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EB1A4-2DD0-427E-9C50-FEAF3A3F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1ED31-791C-4A60-A55F-5C6A3AF01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8F65A-3FFE-4200-BA6F-A24A3388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40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3C6A02-995A-4A18-81A5-5D2016054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011-6601-4B8D-A3DD-3D213E27C16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04E49B-4604-4146-95F1-51A51F161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4FEDF-807C-4C4A-9E66-E48B8283E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8F65A-3FFE-4200-BA6F-A24A3388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17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85612-1E41-494D-9ABA-CC10FA099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80D91-54F3-49FF-9B98-C544706A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F17A1-5515-4D3F-A394-F72E2044E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94966-EB44-4518-A3C2-BF0463A5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011-6601-4B8D-A3DD-3D213E27C16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92946-2893-4A24-AA02-969C4174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86394-45BC-42E0-8F01-F97B4BF72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8F65A-3FFE-4200-BA6F-A24A3388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2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A4BF-9406-4539-A993-414C3D612459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 3:00:52 PM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2696-2573-4B26-85DB-4A4CF474F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97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79B2A-32E6-40C6-99B7-0C79C79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82A20D-0B73-468A-B092-63E1CFBDB5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3715A-805E-489D-8A76-9625F4ECF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29E40-C27A-449B-807D-1B2AB841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011-6601-4B8D-A3DD-3D213E27C16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81945-603C-44A1-A291-413B63388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81328-6EFC-4DE3-91E3-E4F63A5E3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8F65A-3FFE-4200-BA6F-A24A3388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25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333A5-34CA-4905-9B32-7F9FC706B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727171-5BDA-4D6B-A4C5-2B92ED36A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D90F0-D5AE-4923-B69B-11A206A8A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011-6601-4B8D-A3DD-3D213E27C16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86661-109B-4CAA-8597-52EC61DC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63CDE-893B-4307-BC3A-FA287108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8F65A-3FFE-4200-BA6F-A24A3388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31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854D0C-572C-4DF1-8713-1D3F9D7F7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E65E56-0596-4864-B977-EF09B519C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58D2A-CEEB-4EC9-8AAD-240E8A31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011-6601-4B8D-A3DD-3D213E27C16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D7CEC-33BE-4F7C-8233-DE8E667A1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E2985-8CC1-497D-BC57-9CCC7F042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8F65A-3FFE-4200-BA6F-A24A3388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3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58FF-9189-48CF-BEFE-48BC0E2BCF6D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 3:00:52 PM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2696-2573-4B26-85DB-4A4CF474F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0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AE08-880E-4007-8D19-74F69BB8E6A1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 3:00:52 PM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2696-2573-4B26-85DB-4A4CF474F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3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FAD1-ECEC-45B9-940B-0BD13291B928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 3:00:52 PM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2696-2573-4B26-85DB-4A4CF474F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2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83A2-930C-40A3-BDC8-EB62A4206924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 3:00:52 PM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2696-2573-4B26-85DB-4A4CF474F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7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2529-A931-4A84-867B-DAED675D429E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 3:00:52 PM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2696-2573-4B26-85DB-4A4CF474F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44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85D7-78AC-48E0-AA74-BE5D9A33CEAA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 3:00:52 PM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2696-2573-4B26-85DB-4A4CF474F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5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706A-2FD1-4187-8D2C-0670A38BF8BF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5/31/2022 3:00:52 PM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2696-2573-4B26-85DB-4A4CF474F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0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E6DBEC4-24C1-43D1-BC28-F387A5081963}" type="datetime9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5/31/2022 3:00:52 PM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64A2696-2573-4B26-85DB-4A4CF474F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5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2B6631-02F7-4B34-A260-3741CFEC5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B3745-BDAE-48B3-969E-1E6938DBD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1A833-6B06-44DF-BF99-CEB08A472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A4011-6601-4B8D-A3DD-3D213E27C16B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8A3D0-CA81-482B-BDF6-7EE281D46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7354A-3194-4023-9170-F1A9B529E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8F65A-3FFE-4200-BA6F-A24A33880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2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131" y="753533"/>
            <a:ext cx="11271738" cy="3856348"/>
          </a:xfrm>
          <a:noFill/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3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lt"/>
                <a:cs typeface="Aharoni" panose="02010803020104030203" pitchFamily="2" charset="-79"/>
              </a:rPr>
              <a:t>Code Enforcement Department </a:t>
            </a:r>
            <a:br>
              <a:rPr lang="en-US" sz="3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lt"/>
                <a:cs typeface="Aharoni" panose="02010803020104030203" pitchFamily="2" charset="-79"/>
              </a:rPr>
            </a:br>
            <a:br>
              <a:rPr lang="en-US" sz="3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lt"/>
                <a:cs typeface="Aharoni" panose="02010803020104030203" pitchFamily="2" charset="-79"/>
              </a:rPr>
            </a:br>
            <a:br>
              <a:rPr lang="en-US" sz="3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lt"/>
                <a:cs typeface="Aharoni" panose="02010803020104030203" pitchFamily="2" charset="-79"/>
              </a:rPr>
            </a:br>
            <a:br>
              <a:rPr lang="en-US" sz="3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lt"/>
                <a:cs typeface="Aharoni" panose="02010803020104030203" pitchFamily="2" charset="-79"/>
              </a:rPr>
            </a:br>
            <a:br>
              <a:rPr lang="en-US" sz="4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lt"/>
                <a:cs typeface="Aharoni" panose="02010803020104030203" pitchFamily="2" charset="-79"/>
              </a:rPr>
            </a:br>
            <a:br>
              <a:rPr lang="en-US" sz="4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lt"/>
                <a:cs typeface="Aharoni" panose="02010803020104030203" pitchFamily="2" charset="-79"/>
              </a:rPr>
            </a:br>
            <a:r>
              <a:rPr lang="en-US" sz="4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lt"/>
                <a:cs typeface="Aharoni" panose="02010803020104030203" pitchFamily="2" charset="-79"/>
              </a:rPr>
              <a:t>Combustible Materials Task Force (CMTF)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5913750"/>
            <a:ext cx="12192000" cy="944251"/>
            <a:chOff x="0" y="5913750"/>
            <a:chExt cx="12192000" cy="9442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13750"/>
              <a:ext cx="12192000" cy="94425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54" y="6020083"/>
              <a:ext cx="3432345" cy="73158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9766300" y="6239308"/>
            <a:ext cx="220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June 2022 </a:t>
            </a:r>
          </a:p>
        </p:txBody>
      </p:sp>
      <p:pic>
        <p:nvPicPr>
          <p:cNvPr id="7" name="Picture 10" descr="CE logo6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779316" flipH="1" flipV="1">
            <a:off x="4834901" y="1774134"/>
            <a:ext cx="2287004" cy="177878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664739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5913750"/>
            <a:ext cx="12192000" cy="944251"/>
            <a:chOff x="0" y="5913750"/>
            <a:chExt cx="12192000" cy="9442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13750"/>
              <a:ext cx="12192000" cy="94425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54" y="6020083"/>
              <a:ext cx="3432345" cy="73158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9766300" y="6239308"/>
            <a:ext cx="220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dirty="0">
                <a:solidFill>
                  <a:prstClr val="white"/>
                </a:solidFill>
              </a:rPr>
              <a:t>June 2022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AB3684-B178-4851-AE1D-EB7C7D902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957" y="6024850"/>
            <a:ext cx="953796" cy="74465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7A973B8D-AD01-4D46-9C5D-3D8729AB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298"/>
            <a:ext cx="10515600" cy="1061829"/>
          </a:xfrm>
          <a:solidFill>
            <a:schemeClr val="bg1">
              <a:alpha val="78000"/>
            </a:schemeClr>
          </a:solidFill>
          <a:effectLst>
            <a:softEdge rad="127000"/>
          </a:effectLst>
        </p:spPr>
        <p:txBody>
          <a:bodyPr/>
          <a:lstStyle/>
          <a:p>
            <a:pPr algn="ctr"/>
            <a:r>
              <a:rPr lang="en-US" b="1" dirty="0"/>
              <a:t>Combustible Materials Task Force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172105-1BA7-420B-B513-EF57F6E19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091" y="811530"/>
            <a:ext cx="10515600" cy="450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Formed in 2019 to reduce the risk of fires in the unincorporated areas of eastern Coachella Valley stemming from: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Green waste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Mulch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Illegal dumping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Homeless Encampments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11B30B-8DB9-4AFE-96D5-90FD02695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53" y="3927462"/>
            <a:ext cx="5287437" cy="1857748"/>
          </a:xfrm>
          <a:prstGeom prst="rect">
            <a:avLst/>
          </a:prstGeom>
        </p:spPr>
      </p:pic>
      <p:pic>
        <p:nvPicPr>
          <p:cNvPr id="14" name="Picture 13" descr="A pile of garbage&#10;&#10;Description automatically generated with low confidence">
            <a:extLst>
              <a:ext uri="{FF2B5EF4-FFF2-40B4-BE49-F238E27FC236}">
                <a16:creationId xmlns:a16="http://schemas.microsoft.com/office/drawing/2014/main" id="{FB4CDD00-EDE1-45E5-9087-0F8FC911B0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1624777"/>
            <a:ext cx="4235974" cy="2156194"/>
          </a:xfrm>
          <a:prstGeom prst="rect">
            <a:avLst/>
          </a:prstGeom>
        </p:spPr>
      </p:pic>
      <p:pic>
        <p:nvPicPr>
          <p:cNvPr id="15" name="Picture 14" descr="A picture containing smoke, weapon, old, spring&#10;&#10;Description automatically generated">
            <a:extLst>
              <a:ext uri="{FF2B5EF4-FFF2-40B4-BE49-F238E27FC236}">
                <a16:creationId xmlns:a16="http://schemas.microsoft.com/office/drawing/2014/main" id="{99D0E73B-8B1E-46DB-813D-01C52C565E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05" y="3927462"/>
            <a:ext cx="6718499" cy="18577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ACAAE0-BFF6-4E92-A56F-83AE551E9F4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942"/>
          <a:stretch/>
        </p:blipFill>
        <p:spPr>
          <a:xfrm>
            <a:off x="5630140" y="1624776"/>
            <a:ext cx="2086449" cy="215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5943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5913750"/>
            <a:ext cx="12192000" cy="944251"/>
            <a:chOff x="0" y="5913750"/>
            <a:chExt cx="12192000" cy="9442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13750"/>
              <a:ext cx="12192000" cy="94425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54" y="6020083"/>
              <a:ext cx="3432345" cy="73158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9766300" y="6239308"/>
            <a:ext cx="220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dirty="0">
                <a:solidFill>
                  <a:prstClr val="white"/>
                </a:solidFill>
              </a:rPr>
              <a:t>June 2022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AB3684-B178-4851-AE1D-EB7C7D902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957" y="6024850"/>
            <a:ext cx="953796" cy="744658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C955BAE9-764F-4363-AB6F-DA88A2EA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763"/>
            <a:ext cx="10515600" cy="1009651"/>
          </a:xfrm>
        </p:spPr>
        <p:txBody>
          <a:bodyPr/>
          <a:lstStyle/>
          <a:p>
            <a:pPr algn="ctr"/>
            <a:r>
              <a:rPr lang="en-US" b="1" dirty="0"/>
              <a:t>Code Enforcement’s Role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528D081-B6B3-4323-B8A2-5246C6FBA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72996"/>
            <a:ext cx="5181600" cy="5065742"/>
          </a:xfrm>
        </p:spPr>
        <p:txBody>
          <a:bodyPr/>
          <a:lstStyle/>
          <a:p>
            <a:r>
              <a:rPr lang="en-US" dirty="0"/>
              <a:t>Project manager – lead on collaborative projects </a:t>
            </a:r>
          </a:p>
          <a:p>
            <a:r>
              <a:rPr lang="en-US" dirty="0"/>
              <a:t>Public education and outreach </a:t>
            </a:r>
          </a:p>
          <a:p>
            <a:r>
              <a:rPr lang="en-US" dirty="0"/>
              <a:t>Maintain records and stats </a:t>
            </a:r>
          </a:p>
          <a:p>
            <a:r>
              <a:rPr lang="en-US" dirty="0"/>
              <a:t>Contact property owners and hold them accountable  </a:t>
            </a:r>
          </a:p>
          <a:p>
            <a:r>
              <a:rPr lang="en-US" dirty="0"/>
              <a:t>Assure compliance is achieved</a:t>
            </a:r>
          </a:p>
          <a:p>
            <a:r>
              <a:rPr lang="en-US" dirty="0"/>
              <a:t>Partner with other TLMA Departments – Building &amp; Safety, Planning and Transportation </a:t>
            </a:r>
          </a:p>
        </p:txBody>
      </p:sp>
      <p:pic>
        <p:nvPicPr>
          <p:cNvPr id="18" name="Content Placeholder 17" descr="A group of police officers&#10;&#10;Description automatically generated with low confidence">
            <a:extLst>
              <a:ext uri="{FF2B5EF4-FFF2-40B4-BE49-F238E27FC236}">
                <a16:creationId xmlns:a16="http://schemas.microsoft.com/office/drawing/2014/main" id="{B7B6F5BF-E8C8-4444-A52F-A91CEF8FF0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/>
          <a:stretch/>
        </p:blipFill>
        <p:spPr>
          <a:xfrm>
            <a:off x="5952457" y="1488559"/>
            <a:ext cx="5826649" cy="4122514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115677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5913750"/>
            <a:ext cx="12192000" cy="944251"/>
            <a:chOff x="0" y="5913750"/>
            <a:chExt cx="12192000" cy="9442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13750"/>
              <a:ext cx="12192000" cy="94425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54" y="6020083"/>
              <a:ext cx="3432345" cy="73158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9766300" y="6239308"/>
            <a:ext cx="220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dirty="0">
                <a:solidFill>
                  <a:prstClr val="white"/>
                </a:solidFill>
              </a:rPr>
              <a:t>June 2022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AB3684-B178-4851-AE1D-EB7C7D902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957" y="6024850"/>
            <a:ext cx="953796" cy="744658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C955BAE9-764F-4363-AB6F-DA88A2EA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763"/>
            <a:ext cx="10515600" cy="1009651"/>
          </a:xfrm>
        </p:spPr>
        <p:txBody>
          <a:bodyPr/>
          <a:lstStyle/>
          <a:p>
            <a:pPr algn="ctr"/>
            <a:r>
              <a:rPr lang="en-US" b="1" dirty="0"/>
              <a:t>Code Enforcement Resources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528D081-B6B3-4323-B8A2-5246C6FBA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11219"/>
            <a:ext cx="5181600" cy="5065743"/>
          </a:xfrm>
        </p:spPr>
        <p:txBody>
          <a:bodyPr/>
          <a:lstStyle/>
          <a:p>
            <a:r>
              <a:rPr lang="en-US" dirty="0"/>
              <a:t>1 Code Enforcement Officer II </a:t>
            </a:r>
          </a:p>
          <a:p>
            <a:pPr lvl="1"/>
            <a:r>
              <a:rPr lang="en-US" dirty="0"/>
              <a:t>1 Supervisor </a:t>
            </a:r>
          </a:p>
          <a:p>
            <a:pPr lvl="1"/>
            <a:r>
              <a:rPr lang="en-US" dirty="0"/>
              <a:t>Clerical Support </a:t>
            </a:r>
          </a:p>
          <a:p>
            <a:pPr lvl="1"/>
            <a:r>
              <a:rPr lang="en-US" dirty="0"/>
              <a:t>Additional field staff as needed </a:t>
            </a:r>
          </a:p>
          <a:p>
            <a:r>
              <a:rPr lang="en-US" dirty="0"/>
              <a:t>Approx. 1250 hours of lead officer casework time (to date)</a:t>
            </a:r>
          </a:p>
          <a:p>
            <a:r>
              <a:rPr lang="en-US" dirty="0"/>
              <a:t>Code Enforcement receives majority of agency referrals</a:t>
            </a:r>
          </a:p>
          <a:p>
            <a:r>
              <a:rPr lang="en-US" dirty="0"/>
              <a:t>Code Enforcement provides pro-active outreach, education 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7C45A2-346F-42AF-A13B-E5A489A84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11221"/>
            <a:ext cx="5181600" cy="50657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D9E33E2-43D4-47C3-BD76-3BEED64B07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730219"/>
              </p:ext>
            </p:extLst>
          </p:nvPr>
        </p:nvGraphicFramePr>
        <p:xfrm>
          <a:off x="6474073" y="643273"/>
          <a:ext cx="5181600" cy="2692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6937767-2382-42AA-B60B-0028EF7E1E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519985"/>
              </p:ext>
            </p:extLst>
          </p:nvPr>
        </p:nvGraphicFramePr>
        <p:xfrm>
          <a:off x="6469030" y="3120047"/>
          <a:ext cx="4991100" cy="285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768009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5913750"/>
            <a:ext cx="12192000" cy="944251"/>
            <a:chOff x="0" y="5913750"/>
            <a:chExt cx="12192000" cy="9442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13750"/>
              <a:ext cx="12192000" cy="94425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54" y="6020083"/>
              <a:ext cx="3432345" cy="73158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9766300" y="6239308"/>
            <a:ext cx="220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dirty="0">
                <a:solidFill>
                  <a:prstClr val="white"/>
                </a:solidFill>
              </a:rPr>
              <a:t>June 2022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AB3684-B178-4851-AE1D-EB7C7D902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957" y="6024850"/>
            <a:ext cx="953796" cy="744658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4F4418FD-9FD0-4CD0-9724-63F90A00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93"/>
            <a:ext cx="10515600" cy="934816"/>
          </a:xfrm>
        </p:spPr>
        <p:txBody>
          <a:bodyPr/>
          <a:lstStyle/>
          <a:p>
            <a:pPr algn="ctr"/>
            <a:r>
              <a:rPr lang="en-US" b="1" dirty="0"/>
              <a:t>CMTF Results </a:t>
            </a:r>
            <a:endParaRPr lang="en-US" dirty="0"/>
          </a:p>
        </p:txBody>
      </p:sp>
      <p:sp>
        <p:nvSpPr>
          <p:cNvPr id="21" name="Content Placeholder 19">
            <a:extLst>
              <a:ext uri="{FF2B5EF4-FFF2-40B4-BE49-F238E27FC236}">
                <a16:creationId xmlns:a16="http://schemas.microsoft.com/office/drawing/2014/main" id="{7715655A-3247-4CB9-B2C9-337F21A2644B}"/>
              </a:ext>
            </a:extLst>
          </p:cNvPr>
          <p:cNvSpPr txBox="1">
            <a:spLocks/>
          </p:cNvSpPr>
          <p:nvPr/>
        </p:nvSpPr>
        <p:spPr>
          <a:xfrm>
            <a:off x="990600" y="1414233"/>
            <a:ext cx="5181600" cy="488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E6DD851D-15D7-410C-A730-E8555A2CDFA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33668423"/>
              </p:ext>
            </p:extLst>
          </p:nvPr>
        </p:nvGraphicFramePr>
        <p:xfrm>
          <a:off x="635000" y="895383"/>
          <a:ext cx="11150600" cy="482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">
            <a:extLst>
              <a:ext uri="{FF2B5EF4-FFF2-40B4-BE49-F238E27FC236}">
                <a16:creationId xmlns:a16="http://schemas.microsoft.com/office/drawing/2014/main" id="{60DBDD7B-6AB4-41B7-85DA-436AD15F9C9B}"/>
              </a:ext>
            </a:extLst>
          </p:cNvPr>
          <p:cNvSpPr txBox="1"/>
          <p:nvPr/>
        </p:nvSpPr>
        <p:spPr>
          <a:xfrm rot="18353125">
            <a:off x="4787458" y="1676691"/>
            <a:ext cx="596897" cy="30701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290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63171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5913750"/>
            <a:ext cx="12192000" cy="944251"/>
            <a:chOff x="0" y="5913750"/>
            <a:chExt cx="12192000" cy="9442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13750"/>
              <a:ext cx="12192000" cy="94425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54" y="6020083"/>
              <a:ext cx="3432345" cy="73158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9766300" y="6239308"/>
            <a:ext cx="220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dirty="0">
                <a:solidFill>
                  <a:prstClr val="white"/>
                </a:solidFill>
              </a:rPr>
              <a:t>June 2022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AB3684-B178-4851-AE1D-EB7C7D902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957" y="6024850"/>
            <a:ext cx="953796" cy="744658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4F4418FD-9FD0-4CD0-9724-63F90A00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9712"/>
            <a:ext cx="10515600" cy="1042093"/>
          </a:xfrm>
        </p:spPr>
        <p:txBody>
          <a:bodyPr/>
          <a:lstStyle/>
          <a:p>
            <a:pPr algn="ctr"/>
            <a:r>
              <a:rPr lang="en-US" b="1" dirty="0"/>
              <a:t>Code Enforcement Budget 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528D081-B6B3-4323-B8A2-5246C6FBA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941966"/>
            <a:ext cx="11059633" cy="5234997"/>
          </a:xfrm>
        </p:spPr>
        <p:txBody>
          <a:bodyPr/>
          <a:lstStyle/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The Department requests a budget increase of $175,000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Increased funding will allow for pro-active patrols to identify hazards sooner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Added funding will allow a full-time dedicated staff person for CMTF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Focusing assignments will increase productivity 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1" name="Content Placeholder 19">
            <a:extLst>
              <a:ext uri="{FF2B5EF4-FFF2-40B4-BE49-F238E27FC236}">
                <a16:creationId xmlns:a16="http://schemas.microsoft.com/office/drawing/2014/main" id="{7715655A-3247-4CB9-B2C9-337F21A2644B}"/>
              </a:ext>
            </a:extLst>
          </p:cNvPr>
          <p:cNvSpPr txBox="1">
            <a:spLocks/>
          </p:cNvSpPr>
          <p:nvPr/>
        </p:nvSpPr>
        <p:spPr>
          <a:xfrm>
            <a:off x="990600" y="1414233"/>
            <a:ext cx="5181600" cy="488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1170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A1202F-F73D-4BF3-9964-193B559A1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4"/>
          <a:stretch/>
        </p:blipFill>
        <p:spPr>
          <a:xfrm>
            <a:off x="5624180" y="729935"/>
            <a:ext cx="5923804" cy="511070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5913750"/>
            <a:ext cx="12192000" cy="944251"/>
            <a:chOff x="0" y="5913750"/>
            <a:chExt cx="12192000" cy="9442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913750"/>
              <a:ext cx="12192000" cy="94425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054" y="6020083"/>
              <a:ext cx="3432345" cy="73158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9766300" y="6239308"/>
            <a:ext cx="220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dirty="0">
                <a:solidFill>
                  <a:prstClr val="white"/>
                </a:solidFill>
              </a:rPr>
              <a:t>June 2022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AB3684-B178-4851-AE1D-EB7C7D902A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6957" y="6024850"/>
            <a:ext cx="953796" cy="74465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7A973B8D-AD01-4D46-9C5D-3D8729AB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298"/>
            <a:ext cx="10515600" cy="1061829"/>
          </a:xfrm>
          <a:solidFill>
            <a:schemeClr val="bg1">
              <a:alpha val="78000"/>
            </a:schemeClr>
          </a:solidFill>
          <a:effectLst>
            <a:softEdge rad="127000"/>
          </a:effectLst>
        </p:spPr>
        <p:txBody>
          <a:bodyPr/>
          <a:lstStyle/>
          <a:p>
            <a:pPr algn="ctr"/>
            <a:r>
              <a:rPr lang="en-US" b="1" dirty="0"/>
              <a:t>Combustible Materials Task Force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172105-1BA7-420B-B513-EF57F6E19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091" y="96664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Code Enforcement Department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Transportation Department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Fire Department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Environmental Health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County Counsel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RUHS Behavioral Health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South Coast AQMD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Other community partners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063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5913750"/>
            <a:ext cx="12192000" cy="944251"/>
            <a:chOff x="0" y="5913750"/>
            <a:chExt cx="12192000" cy="94425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13750"/>
              <a:ext cx="12192000" cy="94425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54" y="6020083"/>
              <a:ext cx="3432345" cy="731583"/>
            </a:xfrm>
            <a:prstGeom prst="rect">
              <a:avLst/>
            </a:prstGeom>
          </p:spPr>
        </p:pic>
      </p:grp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387603"/>
            <a:ext cx="4762500" cy="35687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745" y="1416068"/>
            <a:ext cx="3305059" cy="3305059"/>
          </a:xfrm>
        </p:spPr>
      </p:pic>
      <p:sp>
        <p:nvSpPr>
          <p:cNvPr id="7" name="Rectangle 6"/>
          <p:cNvSpPr/>
          <p:nvPr/>
        </p:nvSpPr>
        <p:spPr>
          <a:xfrm>
            <a:off x="1919856" y="229386"/>
            <a:ext cx="3554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Questions?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18458" y="197476"/>
            <a:ext cx="3903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Discussion…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6957" y="6024850"/>
            <a:ext cx="953796" cy="74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1276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5913750"/>
            <a:ext cx="12192000" cy="944251"/>
            <a:chOff x="0" y="5913750"/>
            <a:chExt cx="12192000" cy="94425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13750"/>
              <a:ext cx="12192000" cy="94425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54" y="6020083"/>
              <a:ext cx="3432345" cy="731583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957" y="6024850"/>
            <a:ext cx="953796" cy="744658"/>
          </a:xfrm>
          <a:prstGeom prst="rect">
            <a:avLst/>
          </a:prstGeom>
        </p:spPr>
      </p:pic>
      <p:pic>
        <p:nvPicPr>
          <p:cNvPr id="19" name="Content Placeholder 18" descr="Logo&#10;&#10;Description automatically generated">
            <a:extLst>
              <a:ext uri="{FF2B5EF4-FFF2-40B4-BE49-F238E27FC236}">
                <a16:creationId xmlns:a16="http://schemas.microsoft.com/office/drawing/2014/main" id="{2455E824-AD76-4833-8A34-94A983C7A8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69" y="263608"/>
            <a:ext cx="5627804" cy="5543807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1142365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0070C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5B9BD5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8679</TotalTime>
  <Words>282</Words>
  <Application>Microsoft Office PowerPoint</Application>
  <PresentationFormat>Widescreen</PresentationFormat>
  <Paragraphs>98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2_Office Theme</vt:lpstr>
      <vt:lpstr>Office Theme</vt:lpstr>
      <vt:lpstr>Code Enforcement Department       Combustible Materials Task Force (CMTF) </vt:lpstr>
      <vt:lpstr>Combustible Materials Task Force </vt:lpstr>
      <vt:lpstr>Code Enforcement’s Role </vt:lpstr>
      <vt:lpstr>Code Enforcement Resources </vt:lpstr>
      <vt:lpstr>CMTF Results </vt:lpstr>
      <vt:lpstr>Code Enforcement Budget </vt:lpstr>
      <vt:lpstr>Combustible Materials Task Force </vt:lpstr>
      <vt:lpstr>PowerPoint Presentation</vt:lpstr>
      <vt:lpstr>PowerPoint Presentation</vt:lpstr>
    </vt:vector>
  </TitlesOfParts>
  <Company>Riverside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Riverside County Board of Supervisors Agenda Item X.XX  Receive &amp; File</dc:title>
  <dc:creator>Maldonado, Michael</dc:creator>
  <cp:lastModifiedBy>Magee, Robert</cp:lastModifiedBy>
  <cp:revision>128</cp:revision>
  <cp:lastPrinted>2019-09-24T15:59:17Z</cp:lastPrinted>
  <dcterms:created xsi:type="dcterms:W3CDTF">2019-06-27T17:59:29Z</dcterms:created>
  <dcterms:modified xsi:type="dcterms:W3CDTF">2022-05-31T22:01:01Z</dcterms:modified>
</cp:coreProperties>
</file>