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1251" r:id="rId2"/>
    <p:sldId id="1273" r:id="rId3"/>
    <p:sldId id="1257" r:id="rId4"/>
    <p:sldId id="1318" r:id="rId5"/>
    <p:sldId id="1319" r:id="rId6"/>
    <p:sldId id="1322" r:id="rId7"/>
    <p:sldId id="1323" r:id="rId8"/>
    <p:sldId id="1327" r:id="rId9"/>
    <p:sldId id="1310" r:id="rId10"/>
    <p:sldId id="1321" r:id="rId11"/>
    <p:sldId id="1329" r:id="rId12"/>
    <p:sldId id="1228" r:id="rId13"/>
    <p:sldId id="1328" r:id="rId14"/>
    <p:sldId id="1313" r:id="rId15"/>
    <p:sldId id="1254" r:id="rId16"/>
    <p:sldId id="1311" r:id="rId17"/>
    <p:sldId id="459" r:id="rId18"/>
    <p:sldId id="466" r:id="rId19"/>
    <p:sldId id="607" r:id="rId20"/>
    <p:sldId id="1312" r:id="rId21"/>
    <p:sldId id="1316" r:id="rId22"/>
    <p:sldId id="1253" r:id="rId23"/>
    <p:sldId id="1331"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zinwa, Ginika" initials="EG" lastIdx="1" clrIdx="0">
    <p:extLst>
      <p:ext uri="{19B8F6BF-5375-455C-9EA6-DF929625EA0E}">
        <p15:presenceInfo xmlns:p15="http://schemas.microsoft.com/office/powerpoint/2012/main" userId="S::GinikaEzinwa@rivcoda.org::afcae17f-cc62-4ea0-acfa-e9bedc8238c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86"/>
    <a:srgbClr val="003192"/>
    <a:srgbClr val="23CB47"/>
    <a:srgbClr val="41DF63"/>
    <a:srgbClr val="F63008"/>
    <a:srgbClr val="280195"/>
    <a:srgbClr val="29FC24"/>
    <a:srgbClr val="2DF35C"/>
    <a:srgbClr val="52D848"/>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18" autoAdjust="0"/>
    <p:restoredTop sz="64641" autoAdjust="0"/>
  </p:normalViewPr>
  <p:slideViewPr>
    <p:cSldViewPr snapToGrid="0">
      <p:cViewPr varScale="1">
        <p:scale>
          <a:sx n="74" d="100"/>
          <a:sy n="74" d="100"/>
        </p:scale>
        <p:origin x="792" y="48"/>
      </p:cViewPr>
      <p:guideLst>
        <p:guide orient="horz" pos="2160"/>
        <p:guide pos="3840"/>
      </p:guideLst>
    </p:cSldViewPr>
  </p:slideViewPr>
  <p:outlineViewPr>
    <p:cViewPr>
      <p:scale>
        <a:sx n="33" d="100"/>
        <a:sy n="33" d="100"/>
      </p:scale>
      <p:origin x="0" y="-657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4" d="100"/>
          <a:sy n="64" d="100"/>
        </p:scale>
        <p:origin x="218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dao-domain.lcl\DASERVER\Budget%20Strategy\FY%2022-23\Caseload%20Statistic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ao-domain.lcl\DASERVER\Budget%20Strategy\FY%2022-23\Graphical%20Detail%20for%20powerpoint%203rd%20Versi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ao-domain.lcl\DASERVER\Budget%20Strategy\FY%2022-23\Graphical%20Detail%20for%20powerpoint%203rd%20Version.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000" dirty="0"/>
              <a:t>County</a:t>
            </a:r>
            <a:r>
              <a:rPr lang="en-US" sz="2000" baseline="0" dirty="0"/>
              <a:t>wide </a:t>
            </a:r>
            <a:r>
              <a:rPr lang="en-US" sz="2000" dirty="0"/>
              <a:t>Increase in District Attorney</a:t>
            </a:r>
            <a:r>
              <a:rPr lang="en-US" sz="2000" baseline="0" dirty="0"/>
              <a:t> Total Caseloads </a:t>
            </a:r>
            <a:endParaRPr lang="en-US" sz="2000" dirty="0"/>
          </a:p>
        </c:rich>
      </c:tx>
      <c:overlay val="0"/>
      <c:spPr>
        <a:noFill/>
        <a:ln>
          <a:noFill/>
        </a:ln>
        <a:effectLst/>
      </c:spPr>
      <c:txPr>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tx>
            <c:strRef>
              <c:f>Sheet1!$I$31</c:f>
              <c:strCache>
                <c:ptCount val="1"/>
                <c:pt idx="0">
                  <c:v>Avg. Total</c:v>
                </c:pt>
              </c:strCache>
            </c:strRef>
          </c:tx>
          <c:spPr>
            <a:solidFill>
              <a:schemeClr val="accent6">
                <a:lumMod val="75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Sheet1!$H$32:$H$37</c:f>
              <c:strCache>
                <c:ptCount val="6"/>
                <c:pt idx="0">
                  <c:v>Felony Pros.</c:v>
                </c:pt>
                <c:pt idx="1">
                  <c:v>Domestic Violence</c:v>
                </c:pt>
                <c:pt idx="2">
                  <c:v>Gangs</c:v>
                </c:pt>
                <c:pt idx="3">
                  <c:v>SACA</c:v>
                </c:pt>
                <c:pt idx="4">
                  <c:v>Homicide</c:v>
                </c:pt>
                <c:pt idx="5">
                  <c:v>MPU</c:v>
                </c:pt>
              </c:strCache>
            </c:strRef>
          </c:cat>
          <c:val>
            <c:numRef>
              <c:f>Sheet1!$I$32:$I$37</c:f>
              <c:numCache>
                <c:formatCode>0%</c:formatCode>
                <c:ptCount val="6"/>
                <c:pt idx="0">
                  <c:v>0.3914590747330961</c:v>
                </c:pt>
                <c:pt idx="1">
                  <c:v>0.62173913043478257</c:v>
                </c:pt>
                <c:pt idx="2">
                  <c:v>0.86224489795918369</c:v>
                </c:pt>
                <c:pt idx="3">
                  <c:v>0.83660130718954251</c:v>
                </c:pt>
                <c:pt idx="4">
                  <c:v>1.0384615384615385</c:v>
                </c:pt>
                <c:pt idx="5">
                  <c:v>0.70370370370370372</c:v>
                </c:pt>
              </c:numCache>
            </c:numRef>
          </c:val>
          <c:extLst>
            <c:ext xmlns:c16="http://schemas.microsoft.com/office/drawing/2014/chart" uri="{C3380CC4-5D6E-409C-BE32-E72D297353CC}">
              <c16:uniqueId val="{00000000-5DCB-485E-A57C-34876CF44F88}"/>
            </c:ext>
          </c:extLst>
        </c:ser>
        <c:dLbls>
          <c:showLegendKey val="0"/>
          <c:showVal val="0"/>
          <c:showCatName val="0"/>
          <c:showSerName val="0"/>
          <c:showPercent val="0"/>
          <c:showBubbleSize val="0"/>
        </c:dLbls>
        <c:gapWidth val="115"/>
        <c:overlap val="-20"/>
        <c:axId val="2120058816"/>
        <c:axId val="2120042592"/>
        <c:extLst>
          <c:ext xmlns:c15="http://schemas.microsoft.com/office/drawing/2012/chart" uri="{02D57815-91ED-43cb-92C2-25804820EDAC}">
            <c15:filteredBarSeries>
              <c15:ser>
                <c:idx val="1"/>
                <c:order val="1"/>
                <c:tx>
                  <c:strRef>
                    <c:extLst>
                      <c:ext uri="{02D57815-91ED-43cb-92C2-25804820EDAC}">
                        <c15:formulaRef>
                          <c15:sqref>Sheet1!$J$31</c15:sqref>
                        </c15:formulaRef>
                      </c:ext>
                    </c:extLst>
                    <c:strCache>
                      <c:ptCount val="1"/>
                      <c:pt idx="0">
                        <c:v>Avg. Active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a:solidFill>
                              <a:schemeClr val="lt1">
                                <a:lumMod val="95000"/>
                                <a:alpha val="54000"/>
                              </a:schemeClr>
                            </a:solidFill>
                          </a:ln>
                          <a:effectLst/>
                        </c:spPr>
                      </c15:leaderLines>
                    </c:ext>
                  </c:extLst>
                </c:dLbls>
                <c:cat>
                  <c:strRef>
                    <c:extLst>
                      <c:ext uri="{02D57815-91ED-43cb-92C2-25804820EDAC}">
                        <c15:formulaRef>
                          <c15:sqref>Sheet1!$H$32:$H$37</c15:sqref>
                        </c15:formulaRef>
                      </c:ext>
                    </c:extLst>
                    <c:strCache>
                      <c:ptCount val="6"/>
                      <c:pt idx="0">
                        <c:v>Felony Pros.</c:v>
                      </c:pt>
                      <c:pt idx="1">
                        <c:v>Domestic Violence</c:v>
                      </c:pt>
                      <c:pt idx="2">
                        <c:v>Gangs</c:v>
                      </c:pt>
                      <c:pt idx="3">
                        <c:v>SACA</c:v>
                      </c:pt>
                      <c:pt idx="4">
                        <c:v>Homicide</c:v>
                      </c:pt>
                      <c:pt idx="5">
                        <c:v>MPU</c:v>
                      </c:pt>
                    </c:strCache>
                  </c:strRef>
                </c:cat>
                <c:val>
                  <c:numRef>
                    <c:extLst>
                      <c:ext uri="{02D57815-91ED-43cb-92C2-25804820EDAC}">
                        <c15:formulaRef>
                          <c15:sqref>Sheet1!$J$32:$J$37</c15:sqref>
                        </c15:formulaRef>
                      </c:ext>
                    </c:extLst>
                    <c:numCache>
                      <c:formatCode>0%</c:formatCode>
                      <c:ptCount val="6"/>
                      <c:pt idx="0">
                        <c:v>0.42780748663101603</c:v>
                      </c:pt>
                      <c:pt idx="1">
                        <c:v>0.55614973262032086</c:v>
                      </c:pt>
                      <c:pt idx="2">
                        <c:v>1.3238095238095238</c:v>
                      </c:pt>
                      <c:pt idx="3">
                        <c:v>0.74452554744525545</c:v>
                      </c:pt>
                      <c:pt idx="4">
                        <c:v>0.82499999999999996</c:v>
                      </c:pt>
                      <c:pt idx="5">
                        <c:v>0.60784313725490191</c:v>
                      </c:pt>
                    </c:numCache>
                  </c:numRef>
                </c:val>
                <c:extLst>
                  <c:ext xmlns:c16="http://schemas.microsoft.com/office/drawing/2014/chart" uri="{C3380CC4-5D6E-409C-BE32-E72D297353CC}">
                    <c16:uniqueId val="{00000001-5DCB-485E-A57C-34876CF44F88}"/>
                  </c:ext>
                </c:extLst>
              </c15:ser>
            </c15:filteredBarSeries>
          </c:ext>
        </c:extLst>
      </c:barChart>
      <c:catAx>
        <c:axId val="2120058816"/>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400" b="1" i="0" u="none" strike="noStrike" kern="1200" baseline="0">
                <a:solidFill>
                  <a:schemeClr val="lt1">
                    <a:lumMod val="85000"/>
                  </a:schemeClr>
                </a:solidFill>
                <a:latin typeface="+mn-lt"/>
                <a:ea typeface="+mn-ea"/>
                <a:cs typeface="+mn-cs"/>
              </a:defRPr>
            </a:pPr>
            <a:endParaRPr lang="en-US"/>
          </a:p>
        </c:txPr>
        <c:crossAx val="2120042592"/>
        <c:crosses val="autoZero"/>
        <c:auto val="1"/>
        <c:lblAlgn val="ctr"/>
        <c:lblOffset val="100"/>
        <c:noMultiLvlLbl val="0"/>
      </c:catAx>
      <c:valAx>
        <c:axId val="2120042592"/>
        <c:scaling>
          <c:orientation val="minMax"/>
        </c:scaling>
        <c:delete val="0"/>
        <c:axPos val="b"/>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crossAx val="2120058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BWC!$C$3</c:f>
              <c:strCache>
                <c:ptCount val="1"/>
                <c:pt idx="0">
                  <c:v>BWC DVDs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BWC!$B$4:$B$7</c:f>
              <c:strCache>
                <c:ptCount val="4"/>
                <c:pt idx="0">
                  <c:v>FY 17-18</c:v>
                </c:pt>
                <c:pt idx="1">
                  <c:v>FY 18-19</c:v>
                </c:pt>
                <c:pt idx="2">
                  <c:v>FY 19-20</c:v>
                </c:pt>
                <c:pt idx="3">
                  <c:v>FY 20-21</c:v>
                </c:pt>
              </c:strCache>
            </c:strRef>
          </c:cat>
          <c:val>
            <c:numRef>
              <c:f>BWC!$C$4:$C$7</c:f>
              <c:numCache>
                <c:formatCode>_(* #,##0_);_(* \(#,##0\);_(* "-"??_);_(@_)</c:formatCode>
                <c:ptCount val="4"/>
                <c:pt idx="0">
                  <c:v>4691</c:v>
                </c:pt>
                <c:pt idx="1">
                  <c:v>10056</c:v>
                </c:pt>
                <c:pt idx="2">
                  <c:v>12862</c:v>
                </c:pt>
                <c:pt idx="3">
                  <c:v>18949</c:v>
                </c:pt>
              </c:numCache>
            </c:numRef>
          </c:val>
          <c:extLst>
            <c:ext xmlns:c16="http://schemas.microsoft.com/office/drawing/2014/chart" uri="{C3380CC4-5D6E-409C-BE32-E72D297353CC}">
              <c16:uniqueId val="{00000000-7455-4916-9065-3ADD19149FA7}"/>
            </c:ext>
          </c:extLst>
        </c:ser>
        <c:ser>
          <c:idx val="1"/>
          <c:order val="1"/>
          <c:tx>
            <c:strRef>
              <c:f>BWC!$F$3</c:f>
              <c:strCache>
                <c:ptCount val="1"/>
                <c:pt idx="0">
                  <c:v>Total Hrs</c:v>
                </c:pt>
              </c:strCache>
            </c:strRef>
          </c:tx>
          <c:spPr>
            <a:solidFill>
              <a:srgbClr val="F63008">
                <a:alpha val="84706"/>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BWC!$B$4:$B$7</c:f>
              <c:strCache>
                <c:ptCount val="4"/>
                <c:pt idx="0">
                  <c:v>FY 17-18</c:v>
                </c:pt>
                <c:pt idx="1">
                  <c:v>FY 18-19</c:v>
                </c:pt>
                <c:pt idx="2">
                  <c:v>FY 19-20</c:v>
                </c:pt>
                <c:pt idx="3">
                  <c:v>FY 20-21</c:v>
                </c:pt>
              </c:strCache>
            </c:strRef>
          </c:cat>
          <c:val>
            <c:numRef>
              <c:f>BWC!$F$4:$F$7</c:f>
              <c:numCache>
                <c:formatCode>_(* #,##0_);_(* \(#,##0\);_(* "-"??_);_(@_)</c:formatCode>
                <c:ptCount val="4"/>
                <c:pt idx="0">
                  <c:v>13134.8</c:v>
                </c:pt>
                <c:pt idx="1">
                  <c:v>28156.799999999999</c:v>
                </c:pt>
                <c:pt idx="2">
                  <c:v>36013.599999999999</c:v>
                </c:pt>
                <c:pt idx="3">
                  <c:v>53057.2</c:v>
                </c:pt>
              </c:numCache>
            </c:numRef>
          </c:val>
          <c:extLst>
            <c:ext xmlns:c16="http://schemas.microsoft.com/office/drawing/2014/chart" uri="{C3380CC4-5D6E-409C-BE32-E72D297353CC}">
              <c16:uniqueId val="{00000001-7455-4916-9065-3ADD19149FA7}"/>
            </c:ext>
          </c:extLst>
        </c:ser>
        <c:dLbls>
          <c:dLblPos val="inEnd"/>
          <c:showLegendKey val="0"/>
          <c:showVal val="1"/>
          <c:showCatName val="0"/>
          <c:showSerName val="0"/>
          <c:showPercent val="0"/>
          <c:showBubbleSize val="0"/>
        </c:dLbls>
        <c:gapWidth val="65"/>
        <c:axId val="786622815"/>
        <c:axId val="786616575"/>
      </c:barChart>
      <c:catAx>
        <c:axId val="786622815"/>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800" b="1" i="0" u="none" strike="noStrike" kern="1200" cap="all" baseline="0">
                <a:solidFill>
                  <a:schemeClr val="dk1">
                    <a:lumMod val="75000"/>
                    <a:lumOff val="25000"/>
                  </a:schemeClr>
                </a:solidFill>
                <a:latin typeface="+mn-lt"/>
                <a:ea typeface="+mn-ea"/>
                <a:cs typeface="+mn-cs"/>
              </a:defRPr>
            </a:pPr>
            <a:endParaRPr lang="en-US"/>
          </a:p>
        </c:txPr>
        <c:crossAx val="786616575"/>
        <c:crosses val="autoZero"/>
        <c:auto val="1"/>
        <c:lblAlgn val="ctr"/>
        <c:lblOffset val="100"/>
        <c:noMultiLvlLbl val="0"/>
      </c:catAx>
      <c:valAx>
        <c:axId val="786616575"/>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_(* #,##0_);_(* \(#,##0\);_(* &quot;-&quot;??_);_(@_)" sourceLinked="1"/>
        <c:majorTickMark val="none"/>
        <c:minorTickMark val="none"/>
        <c:tickLblPos val="nextTo"/>
        <c:crossAx val="786622815"/>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54583852475922"/>
          <c:y val="0.13211859080995159"/>
          <c:w val="0.77786585072990744"/>
          <c:h val="0.69967284019075082"/>
        </c:manualLayout>
      </c:layout>
      <c:barChart>
        <c:barDir val="col"/>
        <c:grouping val="clustered"/>
        <c:varyColors val="0"/>
        <c:ser>
          <c:idx val="1"/>
          <c:order val="1"/>
          <c:tx>
            <c:strRef>
              <c:f>'Pop vs Caseload'!$C$3</c:f>
              <c:strCache>
                <c:ptCount val="1"/>
                <c:pt idx="0">
                  <c:v>Attorneys</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'Pop vs Caseload'!$A$4:$A$18</c:f>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cat>
          <c:val>
            <c:numRef>
              <c:f>'Pop vs Caseload'!$C$4:$C$18</c:f>
              <c:numCache>
                <c:formatCode>General</c:formatCode>
                <c:ptCount val="15"/>
                <c:pt idx="0">
                  <c:v>254</c:v>
                </c:pt>
                <c:pt idx="1">
                  <c:v>266</c:v>
                </c:pt>
                <c:pt idx="2">
                  <c:v>261</c:v>
                </c:pt>
                <c:pt idx="3">
                  <c:v>252</c:v>
                </c:pt>
                <c:pt idx="4">
                  <c:v>249</c:v>
                </c:pt>
                <c:pt idx="5">
                  <c:v>246</c:v>
                </c:pt>
                <c:pt idx="6">
                  <c:v>241</c:v>
                </c:pt>
                <c:pt idx="7">
                  <c:v>245</c:v>
                </c:pt>
                <c:pt idx="8">
                  <c:v>247</c:v>
                </c:pt>
                <c:pt idx="9">
                  <c:v>238</c:v>
                </c:pt>
                <c:pt idx="10">
                  <c:v>245</c:v>
                </c:pt>
                <c:pt idx="11">
                  <c:v>241</c:v>
                </c:pt>
                <c:pt idx="12">
                  <c:v>250</c:v>
                </c:pt>
                <c:pt idx="13">
                  <c:v>246</c:v>
                </c:pt>
                <c:pt idx="14">
                  <c:v>250</c:v>
                </c:pt>
              </c:numCache>
            </c:numRef>
          </c:val>
          <c:extLst>
            <c:ext xmlns:c16="http://schemas.microsoft.com/office/drawing/2014/chart" uri="{C3380CC4-5D6E-409C-BE32-E72D297353CC}">
              <c16:uniqueId val="{00000000-70FE-4233-83EC-C4212F3C1C6E}"/>
            </c:ext>
          </c:extLst>
        </c:ser>
        <c:ser>
          <c:idx val="3"/>
          <c:order val="3"/>
          <c:tx>
            <c:strRef>
              <c:f>'Pop vs Caseload'!$E$3</c:f>
              <c:strCache>
                <c:ptCount val="1"/>
                <c:pt idx="0">
                  <c:v>Investigators</c:v>
                </c:pt>
              </c:strCache>
            </c:strRef>
          </c:tx>
          <c:spPr>
            <a:solidFill>
              <a:srgbClr val="FFFF00"/>
            </a:solidFill>
            <a:ln>
              <a:noFill/>
            </a:ln>
            <a:effectLst/>
          </c:spPr>
          <c:invertIfNegative val="0"/>
          <c:dLbls>
            <c:dLbl>
              <c:idx val="0"/>
              <c:layout>
                <c:manualLayout>
                  <c:x val="1.20724346076458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FE-4233-83EC-C4212F3C1C6E}"/>
                </c:ext>
              </c:extLst>
            </c:dLbl>
            <c:dLbl>
              <c:idx val="1"/>
              <c:layout>
                <c:manualLayout>
                  <c:x val="1.3132287419939005E-2"/>
                  <c:y val="9.241802512556628E-8"/>
                </c:manualLayout>
              </c:layout>
              <c:showLegendKey val="0"/>
              <c:showVal val="1"/>
              <c:showCatName val="0"/>
              <c:showSerName val="0"/>
              <c:showPercent val="0"/>
              <c:showBubbleSize val="0"/>
              <c:extLst>
                <c:ext xmlns:c15="http://schemas.microsoft.com/office/drawing/2012/chart" uri="{CE6537A1-D6FC-4f65-9D91-7224C49458BB}">
                  <c15:layout>
                    <c:manualLayout>
                      <c:w val="5.684109908796612E-2"/>
                      <c:h val="5.5685706510766424E-2"/>
                    </c:manualLayout>
                  </c15:layout>
                </c:ext>
                <c:ext xmlns:c16="http://schemas.microsoft.com/office/drawing/2014/chart" uri="{C3380CC4-5D6E-409C-BE32-E72D297353CC}">
                  <c16:uniqueId val="{00000002-70FE-4233-83EC-C4212F3C1C6E}"/>
                </c:ext>
              </c:extLst>
            </c:dLbl>
            <c:dLbl>
              <c:idx val="2"/>
              <c:layout>
                <c:manualLayout>
                  <c:x val="1.0731052984574063E-2"/>
                  <c:y val="6.6889632107023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0FE-4233-83EC-C4212F3C1C6E}"/>
                </c:ext>
              </c:extLst>
            </c:dLbl>
            <c:dLbl>
              <c:idx val="3"/>
              <c:layout>
                <c:manualLayout>
                  <c:x val="1.341381623071764E-2"/>
                  <c:y val="-2.2296544035674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0FE-4233-83EC-C4212F3C1C6E}"/>
                </c:ext>
              </c:extLst>
            </c:dLbl>
            <c:dLbl>
              <c:idx val="4"/>
              <c:layout>
                <c:manualLayout>
                  <c:x val="1.4755197853789403E-2"/>
                  <c:y val="-2.2296544035674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0FE-4233-83EC-C4212F3C1C6E}"/>
                </c:ext>
              </c:extLst>
            </c:dLbl>
            <c:dLbl>
              <c:idx val="5"/>
              <c:layout>
                <c:manualLayout>
                  <c:x val="1.397692887958434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0FE-4233-83EC-C4212F3C1C6E}"/>
                </c:ext>
              </c:extLst>
            </c:dLbl>
            <c:dLbl>
              <c:idx val="6"/>
              <c:layout>
                <c:manualLayout>
                  <c:x val="1.2072473717965018E-2"/>
                  <c:y val="2.465158404495126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0FE-4233-83EC-C4212F3C1C6E}"/>
                </c:ext>
              </c:extLst>
            </c:dLbl>
            <c:dLbl>
              <c:idx val="7"/>
              <c:layout>
                <c:manualLayout>
                  <c:x val="1.263560569460572E-2"/>
                  <c:y val="7.04225352112676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0FE-4233-83EC-C4212F3C1C6E}"/>
                </c:ext>
              </c:extLst>
            </c:dLbl>
            <c:dLbl>
              <c:idx val="8"/>
              <c:layout>
                <c:manualLayout>
                  <c:x val="1.0918748181235045E-2"/>
                  <c:y val="2.22967727625587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0FE-4233-83EC-C4212F3C1C6E}"/>
                </c:ext>
              </c:extLst>
            </c:dLbl>
            <c:dLbl>
              <c:idx val="9"/>
              <c:layout>
                <c:manualLayout>
                  <c:x val="1.2635605694605615E-2"/>
                  <c:y val="1.17370892018778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0FE-4233-83EC-C4212F3C1C6E}"/>
                </c:ext>
              </c:extLst>
            </c:dLbl>
            <c:dLbl>
              <c:idx val="10"/>
              <c:layout>
                <c:manualLayout>
                  <c:x val="1.2917115177610334E-2"/>
                  <c:y val="1.4084507042253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0FE-4233-83EC-C4212F3C1C6E}"/>
                </c:ext>
              </c:extLst>
            </c:dLbl>
            <c:dLbl>
              <c:idx val="11"/>
              <c:layout>
                <c:manualLayout>
                  <c:x val="1.2917115177610334E-2"/>
                  <c:y val="7.04225352112667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0FE-4233-83EC-C4212F3C1C6E}"/>
                </c:ext>
              </c:extLst>
            </c:dLbl>
            <c:dLbl>
              <c:idx val="12"/>
              <c:layout>
                <c:manualLayout>
                  <c:x val="1.4352350197344816E-2"/>
                  <c:y val="4.69483568075108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0FE-4233-83EC-C4212F3C1C6E}"/>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'Pop vs Caseload'!$A$4:$A$18</c:f>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cat>
          <c:val>
            <c:numRef>
              <c:f>'Pop vs Caseload'!$E$4:$E$18</c:f>
              <c:numCache>
                <c:formatCode>General</c:formatCode>
                <c:ptCount val="15"/>
                <c:pt idx="0">
                  <c:v>137</c:v>
                </c:pt>
                <c:pt idx="1">
                  <c:v>135</c:v>
                </c:pt>
                <c:pt idx="2">
                  <c:v>123</c:v>
                </c:pt>
                <c:pt idx="3">
                  <c:v>121</c:v>
                </c:pt>
                <c:pt idx="4">
                  <c:v>113</c:v>
                </c:pt>
                <c:pt idx="5">
                  <c:v>110</c:v>
                </c:pt>
                <c:pt idx="6">
                  <c:v>107</c:v>
                </c:pt>
                <c:pt idx="7">
                  <c:v>106</c:v>
                </c:pt>
                <c:pt idx="8">
                  <c:v>113</c:v>
                </c:pt>
                <c:pt idx="9">
                  <c:v>103</c:v>
                </c:pt>
                <c:pt idx="10">
                  <c:v>100</c:v>
                </c:pt>
                <c:pt idx="11">
                  <c:v>101</c:v>
                </c:pt>
                <c:pt idx="12">
                  <c:v>103</c:v>
                </c:pt>
                <c:pt idx="13">
                  <c:v>106</c:v>
                </c:pt>
                <c:pt idx="14">
                  <c:v>116</c:v>
                </c:pt>
              </c:numCache>
            </c:numRef>
          </c:val>
          <c:extLst>
            <c:ext xmlns:c16="http://schemas.microsoft.com/office/drawing/2014/chart" uri="{C3380CC4-5D6E-409C-BE32-E72D297353CC}">
              <c16:uniqueId val="{0000000E-70FE-4233-83EC-C4212F3C1C6E}"/>
            </c:ext>
          </c:extLst>
        </c:ser>
        <c:dLbls>
          <c:showLegendKey val="0"/>
          <c:showVal val="0"/>
          <c:showCatName val="0"/>
          <c:showSerName val="0"/>
          <c:showPercent val="0"/>
          <c:showBubbleSize val="0"/>
        </c:dLbls>
        <c:gapWidth val="150"/>
        <c:axId val="558060744"/>
        <c:axId val="558058776"/>
      </c:barChart>
      <c:lineChart>
        <c:grouping val="standard"/>
        <c:varyColors val="0"/>
        <c:ser>
          <c:idx val="0"/>
          <c:order val="0"/>
          <c:tx>
            <c:strRef>
              <c:f>'Pop vs Caseload'!$B$3</c:f>
              <c:strCache>
                <c:ptCount val="1"/>
                <c:pt idx="0">
                  <c:v>Population</c:v>
                </c:pt>
              </c:strCache>
            </c:strRef>
          </c:tx>
          <c:spPr>
            <a:ln w="57150" cap="rnd">
              <a:solidFill>
                <a:srgbClr val="FF0000"/>
              </a:solidFill>
              <a:round/>
            </a:ln>
            <a:effectLst/>
          </c:spPr>
          <c:marker>
            <c:symbol val="none"/>
          </c:marker>
          <c:cat>
            <c:numRef>
              <c:f>'Pop vs Caseload'!$A$4:$A$18</c:f>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cat>
          <c:val>
            <c:numRef>
              <c:f>'Pop vs Caseload'!$B$4:$B$18</c:f>
              <c:numCache>
                <c:formatCode>_(* #,##0_);_(* \(#,##0\);_(* "-"??_);_(@_)</c:formatCode>
                <c:ptCount val="15"/>
                <c:pt idx="0">
                  <c:v>2087900</c:v>
                </c:pt>
                <c:pt idx="1">
                  <c:v>2125400</c:v>
                </c:pt>
                <c:pt idx="2">
                  <c:v>2202600</c:v>
                </c:pt>
                <c:pt idx="3">
                  <c:v>2237700</c:v>
                </c:pt>
                <c:pt idx="4">
                  <c:v>2268000</c:v>
                </c:pt>
                <c:pt idx="5">
                  <c:v>2297000</c:v>
                </c:pt>
                <c:pt idx="6">
                  <c:v>2329300</c:v>
                </c:pt>
                <c:pt idx="7">
                  <c:v>2361000</c:v>
                </c:pt>
                <c:pt idx="8">
                  <c:v>2411000</c:v>
                </c:pt>
                <c:pt idx="9">
                  <c:v>2442700</c:v>
                </c:pt>
                <c:pt idx="10">
                  <c:v>2443067</c:v>
                </c:pt>
                <c:pt idx="11">
                  <c:v>2467497.67</c:v>
                </c:pt>
                <c:pt idx="12">
                  <c:v>2492172.6466999999</c:v>
                </c:pt>
                <c:pt idx="13">
                  <c:v>2512110.0278735999</c:v>
                </c:pt>
                <c:pt idx="14">
                  <c:v>2544817</c:v>
                </c:pt>
              </c:numCache>
            </c:numRef>
          </c:val>
          <c:smooth val="0"/>
          <c:extLst>
            <c:ext xmlns:c16="http://schemas.microsoft.com/office/drawing/2014/chart" uri="{C3380CC4-5D6E-409C-BE32-E72D297353CC}">
              <c16:uniqueId val="{0000000F-70FE-4233-83EC-C4212F3C1C6E}"/>
            </c:ext>
          </c:extLst>
        </c:ser>
        <c:dLbls>
          <c:showLegendKey val="0"/>
          <c:showVal val="0"/>
          <c:showCatName val="0"/>
          <c:showSerName val="0"/>
          <c:showPercent val="0"/>
          <c:showBubbleSize val="0"/>
        </c:dLbls>
        <c:marker val="1"/>
        <c:smooth val="0"/>
        <c:axId val="558079112"/>
        <c:axId val="558078456"/>
      </c:lineChart>
      <c:lineChart>
        <c:grouping val="standard"/>
        <c:varyColors val="0"/>
        <c:ser>
          <c:idx val="2"/>
          <c:order val="2"/>
          <c:tx>
            <c:strRef>
              <c:f>'Pop vs Caseload'!$D$3</c:f>
              <c:strCache>
                <c:ptCount val="1"/>
                <c:pt idx="0">
                  <c:v>Cases Filed</c:v>
                </c:pt>
              </c:strCache>
            </c:strRef>
          </c:tx>
          <c:spPr>
            <a:ln w="28575" cap="rnd">
              <a:solidFill>
                <a:schemeClr val="accent3"/>
              </a:solidFill>
              <a:round/>
            </a:ln>
            <a:effectLst/>
          </c:spPr>
          <c:marker>
            <c:symbol val="none"/>
          </c:marker>
          <c:cat>
            <c:numRef>
              <c:f>'Pop vs Caseload'!$A$4:$A$13</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'Pop vs Caseload'!$D$4:$D$12</c:f>
            </c:numRef>
          </c:val>
          <c:smooth val="0"/>
          <c:extLst>
            <c:ext xmlns:c16="http://schemas.microsoft.com/office/drawing/2014/chart" uri="{C3380CC4-5D6E-409C-BE32-E72D297353CC}">
              <c16:uniqueId val="{00000010-70FE-4233-83EC-C4212F3C1C6E}"/>
            </c:ext>
          </c:extLst>
        </c:ser>
        <c:dLbls>
          <c:showLegendKey val="0"/>
          <c:showVal val="0"/>
          <c:showCatName val="0"/>
          <c:showSerName val="0"/>
          <c:showPercent val="0"/>
          <c:showBubbleSize val="0"/>
        </c:dLbls>
        <c:marker val="1"/>
        <c:smooth val="0"/>
        <c:axId val="558079112"/>
        <c:axId val="558078456"/>
      </c:lineChart>
      <c:catAx>
        <c:axId val="558079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8078456"/>
        <c:crosses val="autoZero"/>
        <c:auto val="1"/>
        <c:lblAlgn val="ctr"/>
        <c:lblOffset val="100"/>
        <c:noMultiLvlLbl val="0"/>
      </c:catAx>
      <c:valAx>
        <c:axId val="55807845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8079112"/>
        <c:crosses val="autoZero"/>
        <c:crossBetween val="between"/>
      </c:valAx>
      <c:valAx>
        <c:axId val="558058776"/>
        <c:scaling>
          <c:orientation val="minMax"/>
          <c:max val="50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58060744"/>
        <c:crosses val="max"/>
        <c:crossBetween val="between"/>
      </c:valAx>
      <c:catAx>
        <c:axId val="558060744"/>
        <c:scaling>
          <c:orientation val="minMax"/>
        </c:scaling>
        <c:delete val="1"/>
        <c:axPos val="b"/>
        <c:numFmt formatCode="General" sourceLinked="1"/>
        <c:majorTickMark val="out"/>
        <c:minorTickMark val="none"/>
        <c:tickLblPos val="nextTo"/>
        <c:crossAx val="55805877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FDE1E0-36B2-42FD-8BC1-DEC0FAC5CDC6}" type="doc">
      <dgm:prSet loTypeId="urn:microsoft.com/office/officeart/2009/layout/CircleArrowProcess" loCatId="process" qsTypeId="urn:microsoft.com/office/officeart/2005/8/quickstyle/simple4" qsCatId="simple" csTypeId="urn:microsoft.com/office/officeart/2005/8/colors/colorful1" csCatId="colorful" phldr="1"/>
      <dgm:spPr/>
      <dgm:t>
        <a:bodyPr/>
        <a:lstStyle/>
        <a:p>
          <a:endParaRPr lang="en-US"/>
        </a:p>
      </dgm:t>
    </dgm:pt>
    <dgm:pt modelId="{70FEEDF0-9ED0-4D7F-AB97-F24DEA096723}">
      <dgm:prSet phldrT="[Text]" custT="1"/>
      <dgm:spPr/>
      <dgm:t>
        <a:bodyPr/>
        <a:lstStyle/>
        <a:p>
          <a:r>
            <a:rPr lang="en-US" sz="2000" dirty="0" err="1">
              <a:latin typeface="Arial" panose="020B0604020202020204" pitchFamily="34" charset="0"/>
              <a:cs typeface="Arial" panose="020B0604020202020204" pitchFamily="34" charset="0"/>
            </a:rPr>
            <a:t>Approp</a:t>
          </a:r>
          <a:r>
            <a:rPr lang="en-US" sz="2000" dirty="0">
              <a:latin typeface="Arial" panose="020B0604020202020204" pitchFamily="34" charset="0"/>
              <a:cs typeface="Arial" panose="020B0604020202020204" pitchFamily="34" charset="0"/>
            </a:rPr>
            <a:t> 1</a:t>
          </a:r>
        </a:p>
        <a:p>
          <a:r>
            <a:rPr lang="en-US" sz="2000" dirty="0">
              <a:latin typeface="Arial" panose="020B0604020202020204" pitchFamily="34" charset="0"/>
              <a:cs typeface="Arial" panose="020B0604020202020204" pitchFamily="34" charset="0"/>
            </a:rPr>
            <a:t>90%</a:t>
          </a:r>
        </a:p>
      </dgm:t>
    </dgm:pt>
    <dgm:pt modelId="{6A0DD80F-58E3-4F5A-8C14-0C7F080FC469}" type="parTrans" cxnId="{26755254-41E9-4B8D-9575-AED9C008015C}">
      <dgm:prSet/>
      <dgm:spPr/>
      <dgm:t>
        <a:bodyPr/>
        <a:lstStyle/>
        <a:p>
          <a:endParaRPr lang="en-US" sz="2000"/>
        </a:p>
      </dgm:t>
    </dgm:pt>
    <dgm:pt modelId="{5AEE57B6-452E-4D6B-9FEC-128B713CC6B5}" type="sibTrans" cxnId="{26755254-41E9-4B8D-9575-AED9C008015C}">
      <dgm:prSet/>
      <dgm:spPr/>
      <dgm:t>
        <a:bodyPr/>
        <a:lstStyle/>
        <a:p>
          <a:endParaRPr lang="en-US" sz="2000"/>
        </a:p>
      </dgm:t>
    </dgm:pt>
    <dgm:pt modelId="{3983B1D4-E9F3-40E6-BD23-7E703B845062}">
      <dgm:prSet phldrT="[Text]" custT="1"/>
      <dgm:spPr/>
      <dgm:t>
        <a:bodyPr/>
        <a:lstStyle/>
        <a:p>
          <a:r>
            <a:rPr lang="en-US" sz="2400" dirty="0">
              <a:latin typeface="Arial" panose="020B0604020202020204" pitchFamily="34" charset="0"/>
              <a:cs typeface="Arial" panose="020B0604020202020204" pitchFamily="34" charset="0"/>
            </a:rPr>
            <a:t>Salaries/Benefits</a:t>
          </a:r>
        </a:p>
      </dgm:t>
    </dgm:pt>
    <dgm:pt modelId="{4F492F41-738A-495A-BD66-62C92425C206}" type="parTrans" cxnId="{EE2D7EB0-2491-4620-9484-128EFCB0CCFB}">
      <dgm:prSet/>
      <dgm:spPr/>
      <dgm:t>
        <a:bodyPr/>
        <a:lstStyle/>
        <a:p>
          <a:endParaRPr lang="en-US" sz="2000"/>
        </a:p>
      </dgm:t>
    </dgm:pt>
    <dgm:pt modelId="{C87237CF-A497-41CE-A1FA-5B148B026A29}" type="sibTrans" cxnId="{EE2D7EB0-2491-4620-9484-128EFCB0CCFB}">
      <dgm:prSet/>
      <dgm:spPr/>
      <dgm:t>
        <a:bodyPr/>
        <a:lstStyle/>
        <a:p>
          <a:endParaRPr lang="en-US" sz="2000"/>
        </a:p>
      </dgm:t>
    </dgm:pt>
    <dgm:pt modelId="{2A852870-B74D-459C-8F84-EFB9808C8E9B}">
      <dgm:prSet phldrT="[Text]" custT="1"/>
      <dgm:spPr/>
      <dgm:t>
        <a:bodyPr/>
        <a:lstStyle/>
        <a:p>
          <a:r>
            <a:rPr lang="en-US" sz="2400" dirty="0">
              <a:latin typeface="Arial" panose="020B0604020202020204" pitchFamily="34" charset="0"/>
              <a:cs typeface="Arial" panose="020B0604020202020204" pitchFamily="34" charset="0"/>
            </a:rPr>
            <a:t>Temporary Staff</a:t>
          </a:r>
        </a:p>
      </dgm:t>
    </dgm:pt>
    <dgm:pt modelId="{00FC1841-EBE5-4A0F-B55B-2B7C57776B9B}" type="parTrans" cxnId="{14375E2C-D6C5-479B-8407-A7D83D76E72A}">
      <dgm:prSet/>
      <dgm:spPr/>
      <dgm:t>
        <a:bodyPr/>
        <a:lstStyle/>
        <a:p>
          <a:endParaRPr lang="en-US" sz="2000"/>
        </a:p>
      </dgm:t>
    </dgm:pt>
    <dgm:pt modelId="{D9151988-DAC2-4D34-9322-F9B44F78873D}" type="sibTrans" cxnId="{14375E2C-D6C5-479B-8407-A7D83D76E72A}">
      <dgm:prSet/>
      <dgm:spPr/>
      <dgm:t>
        <a:bodyPr/>
        <a:lstStyle/>
        <a:p>
          <a:endParaRPr lang="en-US" sz="2000"/>
        </a:p>
      </dgm:t>
    </dgm:pt>
    <dgm:pt modelId="{81D6D67D-53AE-4820-9DCF-7693A7DC6D1A}">
      <dgm:prSet phldrT="[Text]" custT="1"/>
      <dgm:spPr/>
      <dgm:t>
        <a:bodyPr/>
        <a:lstStyle/>
        <a:p>
          <a:r>
            <a:rPr lang="en-US" sz="2400" dirty="0">
              <a:latin typeface="Arial" panose="020B0604020202020204" pitchFamily="34" charset="0"/>
              <a:cs typeface="Arial" panose="020B0604020202020204" pitchFamily="34" charset="0"/>
            </a:rPr>
            <a:t>Buy down/Payoffs</a:t>
          </a:r>
        </a:p>
      </dgm:t>
    </dgm:pt>
    <dgm:pt modelId="{CA29A2F1-1A71-47E9-AEFC-A5A5A04F6C0D}" type="parTrans" cxnId="{E25AD94A-BD2E-48AE-BD3D-D5B593C9C717}">
      <dgm:prSet/>
      <dgm:spPr/>
      <dgm:t>
        <a:bodyPr/>
        <a:lstStyle/>
        <a:p>
          <a:endParaRPr lang="en-US" sz="2000"/>
        </a:p>
      </dgm:t>
    </dgm:pt>
    <dgm:pt modelId="{39C9B511-59A4-4A52-AF3B-4FAD39BE998F}" type="sibTrans" cxnId="{E25AD94A-BD2E-48AE-BD3D-D5B593C9C717}">
      <dgm:prSet/>
      <dgm:spPr/>
      <dgm:t>
        <a:bodyPr/>
        <a:lstStyle/>
        <a:p>
          <a:endParaRPr lang="en-US" sz="2000"/>
        </a:p>
      </dgm:t>
    </dgm:pt>
    <dgm:pt modelId="{902514D4-9367-48BD-AB98-415C361E8095}">
      <dgm:prSet phldrT="[Text]" custT="1"/>
      <dgm:spPr/>
      <dgm:t>
        <a:bodyPr/>
        <a:lstStyle/>
        <a:p>
          <a:r>
            <a:rPr lang="en-US" sz="2000" dirty="0" err="1">
              <a:latin typeface="Arial" panose="020B0604020202020204" pitchFamily="34" charset="0"/>
              <a:cs typeface="Arial" panose="020B0604020202020204" pitchFamily="34" charset="0"/>
            </a:rPr>
            <a:t>Approp</a:t>
          </a:r>
          <a:r>
            <a:rPr lang="en-US" sz="2000" dirty="0">
              <a:latin typeface="Arial" panose="020B0604020202020204" pitchFamily="34" charset="0"/>
              <a:cs typeface="Arial" panose="020B0604020202020204" pitchFamily="34" charset="0"/>
            </a:rPr>
            <a:t> 2-7 </a:t>
          </a:r>
        </a:p>
        <a:p>
          <a:r>
            <a:rPr lang="en-US" sz="2000" dirty="0">
              <a:latin typeface="Arial" panose="020B0604020202020204" pitchFamily="34" charset="0"/>
              <a:cs typeface="Arial" panose="020B0604020202020204" pitchFamily="34" charset="0"/>
            </a:rPr>
            <a:t>10%</a:t>
          </a:r>
        </a:p>
      </dgm:t>
    </dgm:pt>
    <dgm:pt modelId="{8583B2DE-149D-4FA0-B8A4-627F65C95D74}" type="parTrans" cxnId="{EC73D28B-E1B0-4A21-84D6-9486C56E714D}">
      <dgm:prSet/>
      <dgm:spPr/>
      <dgm:t>
        <a:bodyPr/>
        <a:lstStyle/>
        <a:p>
          <a:endParaRPr lang="en-US" sz="2000"/>
        </a:p>
      </dgm:t>
    </dgm:pt>
    <dgm:pt modelId="{E602F495-06AD-4078-A149-C6C8558402F7}" type="sibTrans" cxnId="{EC73D28B-E1B0-4A21-84D6-9486C56E714D}">
      <dgm:prSet/>
      <dgm:spPr/>
      <dgm:t>
        <a:bodyPr/>
        <a:lstStyle/>
        <a:p>
          <a:endParaRPr lang="en-US" sz="2000"/>
        </a:p>
      </dgm:t>
    </dgm:pt>
    <dgm:pt modelId="{BCC44E0D-2E84-42AD-BFBC-B1DB0B59B688}">
      <dgm:prSet phldrT="[Text]" custT="1"/>
      <dgm:spPr/>
      <dgm:t>
        <a:bodyPr/>
        <a:lstStyle/>
        <a:p>
          <a:r>
            <a:rPr lang="en-US" sz="2400" dirty="0">
              <a:latin typeface="Arial" panose="020B0604020202020204" pitchFamily="34" charset="0"/>
              <a:cs typeface="Arial" panose="020B0604020202020204" pitchFamily="34" charset="0"/>
            </a:rPr>
            <a:t>Services/Supplies</a:t>
          </a:r>
        </a:p>
      </dgm:t>
    </dgm:pt>
    <dgm:pt modelId="{7E0E6D07-FB18-4817-BC96-566987AEC0E5}" type="parTrans" cxnId="{664DFF4C-E1B0-4AE3-9A2D-2413214F1402}">
      <dgm:prSet/>
      <dgm:spPr/>
      <dgm:t>
        <a:bodyPr/>
        <a:lstStyle/>
        <a:p>
          <a:endParaRPr lang="en-US" sz="2000"/>
        </a:p>
      </dgm:t>
    </dgm:pt>
    <dgm:pt modelId="{B6560097-BCA9-4F02-8ED2-12737AEC23F1}" type="sibTrans" cxnId="{664DFF4C-E1B0-4AE3-9A2D-2413214F1402}">
      <dgm:prSet/>
      <dgm:spPr/>
      <dgm:t>
        <a:bodyPr/>
        <a:lstStyle/>
        <a:p>
          <a:endParaRPr lang="en-US" sz="2000"/>
        </a:p>
      </dgm:t>
    </dgm:pt>
    <dgm:pt modelId="{AD13CCF9-E354-4373-B687-C856736F1065}">
      <dgm:prSet phldrT="[Text]" custT="1"/>
      <dgm:spPr/>
      <dgm:t>
        <a:bodyPr/>
        <a:lstStyle/>
        <a:p>
          <a:r>
            <a:rPr lang="en-US" sz="2400" dirty="0">
              <a:latin typeface="Arial" panose="020B0604020202020204" pitchFamily="34" charset="0"/>
              <a:cs typeface="Arial" panose="020B0604020202020204" pitchFamily="34" charset="0"/>
            </a:rPr>
            <a:t>ISF/Contracts/Utilities</a:t>
          </a:r>
        </a:p>
      </dgm:t>
    </dgm:pt>
    <dgm:pt modelId="{59230521-6941-404E-AB39-FD1E0D3BFD4D}" type="parTrans" cxnId="{EDDAC9D5-C3EF-4E7B-B964-9C3CAD533FE4}">
      <dgm:prSet/>
      <dgm:spPr/>
      <dgm:t>
        <a:bodyPr/>
        <a:lstStyle/>
        <a:p>
          <a:endParaRPr lang="en-US" sz="2000"/>
        </a:p>
      </dgm:t>
    </dgm:pt>
    <dgm:pt modelId="{B99B1752-3797-4E89-9B32-F8A8B0A94AC1}" type="sibTrans" cxnId="{EDDAC9D5-C3EF-4E7B-B964-9C3CAD533FE4}">
      <dgm:prSet/>
      <dgm:spPr/>
      <dgm:t>
        <a:bodyPr/>
        <a:lstStyle/>
        <a:p>
          <a:endParaRPr lang="en-US" sz="2000"/>
        </a:p>
      </dgm:t>
    </dgm:pt>
    <dgm:pt modelId="{32EDCF16-5AA6-464A-B649-4803504CAE86}">
      <dgm:prSet phldrT="[Text]" custT="1"/>
      <dgm:spPr/>
      <dgm:t>
        <a:bodyPr/>
        <a:lstStyle/>
        <a:p>
          <a:r>
            <a:rPr lang="en-US" sz="2400" dirty="0">
              <a:latin typeface="Arial" panose="020B0604020202020204" pitchFamily="34" charset="0"/>
              <a:cs typeface="Arial" panose="020B0604020202020204" pitchFamily="34" charset="0"/>
            </a:rPr>
            <a:t>Equipment/Furniture</a:t>
          </a:r>
        </a:p>
      </dgm:t>
    </dgm:pt>
    <dgm:pt modelId="{A1499DA9-EC04-43E6-85A8-39036BA31592}" type="parTrans" cxnId="{0240566B-928D-42F9-A765-C591809AAE33}">
      <dgm:prSet/>
      <dgm:spPr/>
      <dgm:t>
        <a:bodyPr/>
        <a:lstStyle/>
        <a:p>
          <a:endParaRPr lang="en-US" sz="2000"/>
        </a:p>
      </dgm:t>
    </dgm:pt>
    <dgm:pt modelId="{E4012107-EDD2-401B-96BA-C98454E188FA}" type="sibTrans" cxnId="{0240566B-928D-42F9-A765-C591809AAE33}">
      <dgm:prSet/>
      <dgm:spPr/>
      <dgm:t>
        <a:bodyPr/>
        <a:lstStyle/>
        <a:p>
          <a:endParaRPr lang="en-US" sz="2000"/>
        </a:p>
      </dgm:t>
    </dgm:pt>
    <dgm:pt modelId="{42DDB17B-32B6-4380-AEA0-A9CDCE0F4C58}">
      <dgm:prSet phldrT="[Text]" custT="1"/>
      <dgm:spPr/>
      <dgm:t>
        <a:bodyPr/>
        <a:lstStyle/>
        <a:p>
          <a:r>
            <a:rPr lang="en-US" sz="2400" dirty="0">
              <a:latin typeface="Arial" panose="020B0604020202020204" pitchFamily="34" charset="0"/>
              <a:cs typeface="Arial" panose="020B0604020202020204" pitchFamily="34" charset="0"/>
            </a:rPr>
            <a:t>Revenues</a:t>
          </a:r>
        </a:p>
      </dgm:t>
    </dgm:pt>
    <dgm:pt modelId="{0542F929-D3C4-4E9C-A3C8-6EF7FF18FFBD}" type="parTrans" cxnId="{103B6B91-8CC9-4D40-B800-3DD59F11CB88}">
      <dgm:prSet/>
      <dgm:spPr/>
      <dgm:t>
        <a:bodyPr/>
        <a:lstStyle/>
        <a:p>
          <a:endParaRPr lang="en-US" sz="2000"/>
        </a:p>
      </dgm:t>
    </dgm:pt>
    <dgm:pt modelId="{B503D57E-B88B-42C1-9990-439FB88B1A35}" type="sibTrans" cxnId="{103B6B91-8CC9-4D40-B800-3DD59F11CB88}">
      <dgm:prSet/>
      <dgm:spPr/>
      <dgm:t>
        <a:bodyPr/>
        <a:lstStyle/>
        <a:p>
          <a:endParaRPr lang="en-US" sz="2000"/>
        </a:p>
      </dgm:t>
    </dgm:pt>
    <dgm:pt modelId="{8DC3B0AC-5266-485C-BEE0-5EA316ED6351}">
      <dgm:prSet phldrT="[Text]" custT="1"/>
      <dgm:spPr/>
      <dgm:t>
        <a:bodyPr/>
        <a:lstStyle/>
        <a:p>
          <a:r>
            <a:rPr lang="en-US" sz="2400" dirty="0">
              <a:latin typeface="Arial" panose="020B0604020202020204" pitchFamily="34" charset="0"/>
              <a:cs typeface="Arial" panose="020B0604020202020204" pitchFamily="34" charset="0"/>
            </a:rPr>
            <a:t>Prop 172</a:t>
          </a:r>
        </a:p>
      </dgm:t>
    </dgm:pt>
    <dgm:pt modelId="{4AF62E0A-68C0-4E36-A271-5E981705ABD4}" type="parTrans" cxnId="{D9AB0AE6-F18B-4A70-BFB4-908F5D928CC4}">
      <dgm:prSet/>
      <dgm:spPr/>
      <dgm:t>
        <a:bodyPr/>
        <a:lstStyle/>
        <a:p>
          <a:endParaRPr lang="en-US" sz="2000"/>
        </a:p>
      </dgm:t>
    </dgm:pt>
    <dgm:pt modelId="{09B5E930-7BFA-4193-A015-8BA2F8D85EED}" type="sibTrans" cxnId="{D9AB0AE6-F18B-4A70-BFB4-908F5D928CC4}">
      <dgm:prSet/>
      <dgm:spPr/>
      <dgm:t>
        <a:bodyPr/>
        <a:lstStyle/>
        <a:p>
          <a:endParaRPr lang="en-US" sz="2000"/>
        </a:p>
      </dgm:t>
    </dgm:pt>
    <dgm:pt modelId="{12A28CF0-4E84-404B-BD05-C93E11DD70AF}">
      <dgm:prSet phldrT="[Text]" custT="1"/>
      <dgm:spPr/>
      <dgm:t>
        <a:bodyPr/>
        <a:lstStyle/>
        <a:p>
          <a:r>
            <a:rPr lang="en-US" sz="2400" dirty="0">
              <a:latin typeface="Arial" panose="020B0604020202020204" pitchFamily="34" charset="0"/>
              <a:cs typeface="Arial" panose="020B0604020202020204" pitchFamily="34" charset="0"/>
            </a:rPr>
            <a:t>Federal Pass thru</a:t>
          </a:r>
        </a:p>
      </dgm:t>
    </dgm:pt>
    <dgm:pt modelId="{A8D02A92-D95A-43FA-89EC-C2659BCB74B4}" type="parTrans" cxnId="{297128EE-1E8D-4F19-99A9-24D20B8B8DEE}">
      <dgm:prSet/>
      <dgm:spPr/>
      <dgm:t>
        <a:bodyPr/>
        <a:lstStyle/>
        <a:p>
          <a:endParaRPr lang="en-US" sz="2000"/>
        </a:p>
      </dgm:t>
    </dgm:pt>
    <dgm:pt modelId="{8CF69FEC-4148-4199-8D68-EFD55841612F}" type="sibTrans" cxnId="{297128EE-1E8D-4F19-99A9-24D20B8B8DEE}">
      <dgm:prSet/>
      <dgm:spPr/>
      <dgm:t>
        <a:bodyPr/>
        <a:lstStyle/>
        <a:p>
          <a:endParaRPr lang="en-US" sz="2000"/>
        </a:p>
      </dgm:t>
    </dgm:pt>
    <dgm:pt modelId="{7B4759E5-D090-4169-B095-7F93192E3AD7}">
      <dgm:prSet phldrT="[Text]" custT="1"/>
      <dgm:spPr/>
      <dgm:t>
        <a:bodyPr/>
        <a:lstStyle/>
        <a:p>
          <a:r>
            <a:rPr lang="en-US" sz="2400" dirty="0">
              <a:latin typeface="Arial" panose="020B0604020202020204" pitchFamily="34" charset="0"/>
              <a:cs typeface="Arial" panose="020B0604020202020204" pitchFamily="34" charset="0"/>
            </a:rPr>
            <a:t>State/Local</a:t>
          </a:r>
        </a:p>
      </dgm:t>
    </dgm:pt>
    <dgm:pt modelId="{DAE1DC3E-CC13-48D5-A225-19A62ED36208}" type="parTrans" cxnId="{8CEF87E4-4159-499F-BEFD-0ED5C9C21682}">
      <dgm:prSet/>
      <dgm:spPr/>
      <dgm:t>
        <a:bodyPr/>
        <a:lstStyle/>
        <a:p>
          <a:endParaRPr lang="en-US" sz="2000"/>
        </a:p>
      </dgm:t>
    </dgm:pt>
    <dgm:pt modelId="{4995E391-0564-443E-81BB-2C903CC1624C}" type="sibTrans" cxnId="{8CEF87E4-4159-499F-BEFD-0ED5C9C21682}">
      <dgm:prSet/>
      <dgm:spPr/>
      <dgm:t>
        <a:bodyPr/>
        <a:lstStyle/>
        <a:p>
          <a:endParaRPr lang="en-US" sz="2000"/>
        </a:p>
      </dgm:t>
    </dgm:pt>
    <dgm:pt modelId="{66DDAC8F-70D4-4F8E-B4B5-AEA527D59A71}">
      <dgm:prSet phldrT="[Text]" custT="1"/>
      <dgm:spPr/>
      <dgm:t>
        <a:bodyPr/>
        <a:lstStyle/>
        <a:p>
          <a:r>
            <a:rPr lang="en-US" sz="2400" dirty="0">
              <a:latin typeface="Arial" panose="020B0604020202020204" pitchFamily="34" charset="0"/>
              <a:cs typeface="Arial" panose="020B0604020202020204" pitchFamily="34" charset="0"/>
            </a:rPr>
            <a:t>Sub-Fund Revenue</a:t>
          </a:r>
        </a:p>
      </dgm:t>
    </dgm:pt>
    <dgm:pt modelId="{0450D177-7256-4470-89A9-796072578BBF}" type="parTrans" cxnId="{E6BCE173-5F35-48A3-AE0A-8342278F3CDE}">
      <dgm:prSet/>
      <dgm:spPr/>
      <dgm:t>
        <a:bodyPr/>
        <a:lstStyle/>
        <a:p>
          <a:endParaRPr lang="en-US" sz="2000"/>
        </a:p>
      </dgm:t>
    </dgm:pt>
    <dgm:pt modelId="{D5841F23-17DD-4644-824C-54BCC4087453}" type="sibTrans" cxnId="{E6BCE173-5F35-48A3-AE0A-8342278F3CDE}">
      <dgm:prSet/>
      <dgm:spPr/>
      <dgm:t>
        <a:bodyPr/>
        <a:lstStyle/>
        <a:p>
          <a:endParaRPr lang="en-US" sz="2000"/>
        </a:p>
      </dgm:t>
    </dgm:pt>
    <dgm:pt modelId="{0746AFD6-81AF-4A03-965B-E5FD2AC99902}" type="pres">
      <dgm:prSet presAssocID="{9EFDE1E0-36B2-42FD-8BC1-DEC0FAC5CDC6}" presName="Name0" presStyleCnt="0">
        <dgm:presLayoutVars>
          <dgm:chMax val="7"/>
          <dgm:chPref val="7"/>
          <dgm:dir/>
          <dgm:animLvl val="lvl"/>
        </dgm:presLayoutVars>
      </dgm:prSet>
      <dgm:spPr/>
    </dgm:pt>
    <dgm:pt modelId="{B8A5ADE6-C095-47F2-9BD8-3724EF926095}" type="pres">
      <dgm:prSet presAssocID="{70FEEDF0-9ED0-4D7F-AB97-F24DEA096723}" presName="Accent1" presStyleCnt="0"/>
      <dgm:spPr/>
    </dgm:pt>
    <dgm:pt modelId="{8BB83C97-51F0-45C6-863A-E48679F22BC5}" type="pres">
      <dgm:prSet presAssocID="{70FEEDF0-9ED0-4D7F-AB97-F24DEA096723}" presName="Accent" presStyleLbl="node1" presStyleIdx="0" presStyleCnt="3"/>
      <dgm:spPr/>
    </dgm:pt>
    <dgm:pt modelId="{82171282-A646-4576-AB4C-5C8A06136ED3}" type="pres">
      <dgm:prSet presAssocID="{70FEEDF0-9ED0-4D7F-AB97-F24DEA096723}" presName="Child1" presStyleLbl="revTx" presStyleIdx="0" presStyleCnt="6" custScaleX="220837" custScaleY="156154" custLinFactNeighborX="71489" custLinFactNeighborY="-17183">
        <dgm:presLayoutVars>
          <dgm:chMax val="0"/>
          <dgm:chPref val="0"/>
          <dgm:bulletEnabled val="1"/>
        </dgm:presLayoutVars>
      </dgm:prSet>
      <dgm:spPr/>
    </dgm:pt>
    <dgm:pt modelId="{2B9101F4-B5D1-4AB7-BC83-753D06A88415}" type="pres">
      <dgm:prSet presAssocID="{70FEEDF0-9ED0-4D7F-AB97-F24DEA096723}" presName="Parent1" presStyleLbl="revTx" presStyleIdx="1" presStyleCnt="6">
        <dgm:presLayoutVars>
          <dgm:chMax val="1"/>
          <dgm:chPref val="1"/>
          <dgm:bulletEnabled val="1"/>
        </dgm:presLayoutVars>
      </dgm:prSet>
      <dgm:spPr/>
    </dgm:pt>
    <dgm:pt modelId="{49C4C8C0-A665-47B8-AD0B-A80BD66447C9}" type="pres">
      <dgm:prSet presAssocID="{902514D4-9367-48BD-AB98-415C361E8095}" presName="Accent2" presStyleCnt="0"/>
      <dgm:spPr/>
    </dgm:pt>
    <dgm:pt modelId="{12D2183B-C8C1-4ADD-8BFA-63A0024D79DB}" type="pres">
      <dgm:prSet presAssocID="{902514D4-9367-48BD-AB98-415C361E8095}" presName="Accent" presStyleLbl="node1" presStyleIdx="1" presStyleCnt="3"/>
      <dgm:spPr/>
    </dgm:pt>
    <dgm:pt modelId="{47FC99C1-6CDC-4E5F-82DC-8138B26E8725}" type="pres">
      <dgm:prSet presAssocID="{902514D4-9367-48BD-AB98-415C361E8095}" presName="Child2" presStyleLbl="revTx" presStyleIdx="2" presStyleCnt="6" custScaleX="208481" custLinFactX="3386" custLinFactNeighborX="100000" custLinFactNeighborY="-15901">
        <dgm:presLayoutVars>
          <dgm:chMax val="0"/>
          <dgm:chPref val="0"/>
          <dgm:bulletEnabled val="1"/>
        </dgm:presLayoutVars>
      </dgm:prSet>
      <dgm:spPr/>
    </dgm:pt>
    <dgm:pt modelId="{4E0AE086-AABF-4A0E-98D0-5626D79C154F}" type="pres">
      <dgm:prSet presAssocID="{902514D4-9367-48BD-AB98-415C361E8095}" presName="Parent2" presStyleLbl="revTx" presStyleIdx="3" presStyleCnt="6">
        <dgm:presLayoutVars>
          <dgm:chMax val="1"/>
          <dgm:chPref val="1"/>
          <dgm:bulletEnabled val="1"/>
        </dgm:presLayoutVars>
      </dgm:prSet>
      <dgm:spPr/>
    </dgm:pt>
    <dgm:pt modelId="{C57F095C-D392-4DF1-8FBB-9D795D0570B7}" type="pres">
      <dgm:prSet presAssocID="{42DDB17B-32B6-4380-AEA0-A9CDCE0F4C58}" presName="Accent3" presStyleCnt="0"/>
      <dgm:spPr/>
    </dgm:pt>
    <dgm:pt modelId="{339FCDE6-ACB1-4FC6-B770-034DE4C59DA1}" type="pres">
      <dgm:prSet presAssocID="{42DDB17B-32B6-4380-AEA0-A9CDCE0F4C58}" presName="Accent" presStyleLbl="node1" presStyleIdx="2" presStyleCnt="3"/>
      <dgm:spPr/>
    </dgm:pt>
    <dgm:pt modelId="{4708EA16-D5C5-4EE2-8A83-5B988D03B274}" type="pres">
      <dgm:prSet presAssocID="{42DDB17B-32B6-4380-AEA0-A9CDCE0F4C58}" presName="Child3" presStyleLbl="revTx" presStyleIdx="4" presStyleCnt="6" custScaleX="220904" custScaleY="183106" custLinFactNeighborX="70580" custLinFactNeighborY="-3292">
        <dgm:presLayoutVars>
          <dgm:chMax val="0"/>
          <dgm:chPref val="0"/>
          <dgm:bulletEnabled val="1"/>
        </dgm:presLayoutVars>
      </dgm:prSet>
      <dgm:spPr/>
    </dgm:pt>
    <dgm:pt modelId="{6AED50E6-1C35-4B77-9E90-501897F8F6D8}" type="pres">
      <dgm:prSet presAssocID="{42DDB17B-32B6-4380-AEA0-A9CDCE0F4C58}" presName="Parent3" presStyleLbl="revTx" presStyleIdx="5" presStyleCnt="6">
        <dgm:presLayoutVars>
          <dgm:chMax val="1"/>
          <dgm:chPref val="1"/>
          <dgm:bulletEnabled val="1"/>
        </dgm:presLayoutVars>
      </dgm:prSet>
      <dgm:spPr/>
    </dgm:pt>
  </dgm:ptLst>
  <dgm:cxnLst>
    <dgm:cxn modelId="{3064ED05-7C34-49F7-BF9D-60BA36B6C51D}" type="presOf" srcId="{9EFDE1E0-36B2-42FD-8BC1-DEC0FAC5CDC6}" destId="{0746AFD6-81AF-4A03-965B-E5FD2AC99902}" srcOrd="0" destOrd="0" presId="urn:microsoft.com/office/officeart/2009/layout/CircleArrowProcess"/>
    <dgm:cxn modelId="{08A1E01B-B7BD-45E6-B736-DFCFED367A8B}" type="presOf" srcId="{12A28CF0-4E84-404B-BD05-C93E11DD70AF}" destId="{4708EA16-D5C5-4EE2-8A83-5B988D03B274}" srcOrd="0" destOrd="1" presId="urn:microsoft.com/office/officeart/2009/layout/CircleArrowProcess"/>
    <dgm:cxn modelId="{6826F124-D552-49ED-8D68-8D170C587EC1}" type="presOf" srcId="{AD13CCF9-E354-4373-B687-C856736F1065}" destId="{47FC99C1-6CDC-4E5F-82DC-8138B26E8725}" srcOrd="0" destOrd="1" presId="urn:microsoft.com/office/officeart/2009/layout/CircleArrowProcess"/>
    <dgm:cxn modelId="{14375E2C-D6C5-479B-8407-A7D83D76E72A}" srcId="{70FEEDF0-9ED0-4D7F-AB97-F24DEA096723}" destId="{2A852870-B74D-459C-8F84-EFB9808C8E9B}" srcOrd="1" destOrd="0" parTransId="{00FC1841-EBE5-4A0F-B55B-2B7C57776B9B}" sibTransId="{D9151988-DAC2-4D34-9322-F9B44F78873D}"/>
    <dgm:cxn modelId="{C9004133-AF49-44B6-88B8-57CEDE8D6FE3}" type="presOf" srcId="{902514D4-9367-48BD-AB98-415C361E8095}" destId="{4E0AE086-AABF-4A0E-98D0-5626D79C154F}" srcOrd="0" destOrd="0" presId="urn:microsoft.com/office/officeart/2009/layout/CircleArrowProcess"/>
    <dgm:cxn modelId="{9899A139-F359-4E6E-BE42-CED9B92A034E}" type="presOf" srcId="{2A852870-B74D-459C-8F84-EFB9808C8E9B}" destId="{82171282-A646-4576-AB4C-5C8A06136ED3}" srcOrd="0" destOrd="1" presId="urn:microsoft.com/office/officeart/2009/layout/CircleArrowProcess"/>
    <dgm:cxn modelId="{317DEC39-646B-4771-A037-2612621644C5}" type="presOf" srcId="{66DDAC8F-70D4-4F8E-B4B5-AEA527D59A71}" destId="{4708EA16-D5C5-4EE2-8A83-5B988D03B274}" srcOrd="0" destOrd="3" presId="urn:microsoft.com/office/officeart/2009/layout/CircleArrowProcess"/>
    <dgm:cxn modelId="{21EFD43D-4327-44DA-9B9E-C6C681F1369C}" type="presOf" srcId="{3983B1D4-E9F3-40E6-BD23-7E703B845062}" destId="{82171282-A646-4576-AB4C-5C8A06136ED3}" srcOrd="0" destOrd="0" presId="urn:microsoft.com/office/officeart/2009/layout/CircleArrowProcess"/>
    <dgm:cxn modelId="{829E3364-7A75-4A52-8D3C-35B0E3BB7D32}" type="presOf" srcId="{81D6D67D-53AE-4820-9DCF-7693A7DC6D1A}" destId="{82171282-A646-4576-AB4C-5C8A06136ED3}" srcOrd="0" destOrd="2" presId="urn:microsoft.com/office/officeart/2009/layout/CircleArrowProcess"/>
    <dgm:cxn modelId="{E25AD94A-BD2E-48AE-BD3D-D5B593C9C717}" srcId="{70FEEDF0-9ED0-4D7F-AB97-F24DEA096723}" destId="{81D6D67D-53AE-4820-9DCF-7693A7DC6D1A}" srcOrd="2" destOrd="0" parTransId="{CA29A2F1-1A71-47E9-AEFC-A5A5A04F6C0D}" sibTransId="{39C9B511-59A4-4A52-AF3B-4FAD39BE998F}"/>
    <dgm:cxn modelId="{0240566B-928D-42F9-A765-C591809AAE33}" srcId="{902514D4-9367-48BD-AB98-415C361E8095}" destId="{32EDCF16-5AA6-464A-B649-4803504CAE86}" srcOrd="2" destOrd="0" parTransId="{A1499DA9-EC04-43E6-85A8-39036BA31592}" sibTransId="{E4012107-EDD2-401B-96BA-C98454E188FA}"/>
    <dgm:cxn modelId="{664DFF4C-E1B0-4AE3-9A2D-2413214F1402}" srcId="{902514D4-9367-48BD-AB98-415C361E8095}" destId="{BCC44E0D-2E84-42AD-BFBC-B1DB0B59B688}" srcOrd="0" destOrd="0" parTransId="{7E0E6D07-FB18-4817-BC96-566987AEC0E5}" sibTransId="{B6560097-BCA9-4F02-8ED2-12737AEC23F1}"/>
    <dgm:cxn modelId="{E6BCE173-5F35-48A3-AE0A-8342278F3CDE}" srcId="{42DDB17B-32B6-4380-AEA0-A9CDCE0F4C58}" destId="{66DDAC8F-70D4-4F8E-B4B5-AEA527D59A71}" srcOrd="3" destOrd="0" parTransId="{0450D177-7256-4470-89A9-796072578BBF}" sibTransId="{D5841F23-17DD-4644-824C-54BCC4087453}"/>
    <dgm:cxn modelId="{26755254-41E9-4B8D-9575-AED9C008015C}" srcId="{9EFDE1E0-36B2-42FD-8BC1-DEC0FAC5CDC6}" destId="{70FEEDF0-9ED0-4D7F-AB97-F24DEA096723}" srcOrd="0" destOrd="0" parTransId="{6A0DD80F-58E3-4F5A-8C14-0C7F080FC469}" sibTransId="{5AEE57B6-452E-4D6B-9FEC-128B713CC6B5}"/>
    <dgm:cxn modelId="{84A39D74-ACD5-4AD1-8DF9-A4C64E2726E0}" type="presOf" srcId="{42DDB17B-32B6-4380-AEA0-A9CDCE0F4C58}" destId="{6AED50E6-1C35-4B77-9E90-501897F8F6D8}" srcOrd="0" destOrd="0" presId="urn:microsoft.com/office/officeart/2009/layout/CircleArrowProcess"/>
    <dgm:cxn modelId="{EC73D28B-E1B0-4A21-84D6-9486C56E714D}" srcId="{9EFDE1E0-36B2-42FD-8BC1-DEC0FAC5CDC6}" destId="{902514D4-9367-48BD-AB98-415C361E8095}" srcOrd="1" destOrd="0" parTransId="{8583B2DE-149D-4FA0-B8A4-627F65C95D74}" sibTransId="{E602F495-06AD-4078-A149-C6C8558402F7}"/>
    <dgm:cxn modelId="{103B6B91-8CC9-4D40-B800-3DD59F11CB88}" srcId="{9EFDE1E0-36B2-42FD-8BC1-DEC0FAC5CDC6}" destId="{42DDB17B-32B6-4380-AEA0-A9CDCE0F4C58}" srcOrd="2" destOrd="0" parTransId="{0542F929-D3C4-4E9C-A3C8-6EF7FF18FFBD}" sibTransId="{B503D57E-B88B-42C1-9990-439FB88B1A35}"/>
    <dgm:cxn modelId="{B01C33A7-8A0C-4A88-A482-547561053F08}" type="presOf" srcId="{70FEEDF0-9ED0-4D7F-AB97-F24DEA096723}" destId="{2B9101F4-B5D1-4AB7-BC83-753D06A88415}" srcOrd="0" destOrd="0" presId="urn:microsoft.com/office/officeart/2009/layout/CircleArrowProcess"/>
    <dgm:cxn modelId="{EE2D7EB0-2491-4620-9484-128EFCB0CCFB}" srcId="{70FEEDF0-9ED0-4D7F-AB97-F24DEA096723}" destId="{3983B1D4-E9F3-40E6-BD23-7E703B845062}" srcOrd="0" destOrd="0" parTransId="{4F492F41-738A-495A-BD66-62C92425C206}" sibTransId="{C87237CF-A497-41CE-A1FA-5B148B026A29}"/>
    <dgm:cxn modelId="{716BD3C1-0FA4-44F0-91E6-F8B446A67E49}" type="presOf" srcId="{BCC44E0D-2E84-42AD-BFBC-B1DB0B59B688}" destId="{47FC99C1-6CDC-4E5F-82DC-8138B26E8725}" srcOrd="0" destOrd="0" presId="urn:microsoft.com/office/officeart/2009/layout/CircleArrowProcess"/>
    <dgm:cxn modelId="{212F9BCB-0BE8-4984-85D4-24CD92875557}" type="presOf" srcId="{7B4759E5-D090-4169-B095-7F93192E3AD7}" destId="{4708EA16-D5C5-4EE2-8A83-5B988D03B274}" srcOrd="0" destOrd="2" presId="urn:microsoft.com/office/officeart/2009/layout/CircleArrowProcess"/>
    <dgm:cxn modelId="{EDDAC9D5-C3EF-4E7B-B964-9C3CAD533FE4}" srcId="{902514D4-9367-48BD-AB98-415C361E8095}" destId="{AD13CCF9-E354-4373-B687-C856736F1065}" srcOrd="1" destOrd="0" parTransId="{59230521-6941-404E-AB39-FD1E0D3BFD4D}" sibTransId="{B99B1752-3797-4E89-9B32-F8A8B0A94AC1}"/>
    <dgm:cxn modelId="{91D1D1E1-44B5-4F8E-8C6F-0F363853E815}" type="presOf" srcId="{32EDCF16-5AA6-464A-B649-4803504CAE86}" destId="{47FC99C1-6CDC-4E5F-82DC-8138B26E8725}" srcOrd="0" destOrd="2" presId="urn:microsoft.com/office/officeart/2009/layout/CircleArrowProcess"/>
    <dgm:cxn modelId="{8CEF87E4-4159-499F-BEFD-0ED5C9C21682}" srcId="{42DDB17B-32B6-4380-AEA0-A9CDCE0F4C58}" destId="{7B4759E5-D090-4169-B095-7F93192E3AD7}" srcOrd="2" destOrd="0" parTransId="{DAE1DC3E-CC13-48D5-A225-19A62ED36208}" sibTransId="{4995E391-0564-443E-81BB-2C903CC1624C}"/>
    <dgm:cxn modelId="{D9AB0AE6-F18B-4A70-BFB4-908F5D928CC4}" srcId="{42DDB17B-32B6-4380-AEA0-A9CDCE0F4C58}" destId="{8DC3B0AC-5266-485C-BEE0-5EA316ED6351}" srcOrd="0" destOrd="0" parTransId="{4AF62E0A-68C0-4E36-A271-5E981705ABD4}" sibTransId="{09B5E930-7BFA-4193-A015-8BA2F8D85EED}"/>
    <dgm:cxn modelId="{297128EE-1E8D-4F19-99A9-24D20B8B8DEE}" srcId="{42DDB17B-32B6-4380-AEA0-A9CDCE0F4C58}" destId="{12A28CF0-4E84-404B-BD05-C93E11DD70AF}" srcOrd="1" destOrd="0" parTransId="{A8D02A92-D95A-43FA-89EC-C2659BCB74B4}" sibTransId="{8CF69FEC-4148-4199-8D68-EFD55841612F}"/>
    <dgm:cxn modelId="{1B293EFC-EB57-4EFF-B746-5E727D2F34A8}" type="presOf" srcId="{8DC3B0AC-5266-485C-BEE0-5EA316ED6351}" destId="{4708EA16-D5C5-4EE2-8A83-5B988D03B274}" srcOrd="0" destOrd="0" presId="urn:microsoft.com/office/officeart/2009/layout/CircleArrowProcess"/>
    <dgm:cxn modelId="{F80B6E4E-8530-407B-B095-0491343B2370}" type="presParOf" srcId="{0746AFD6-81AF-4A03-965B-E5FD2AC99902}" destId="{B8A5ADE6-C095-47F2-9BD8-3724EF926095}" srcOrd="0" destOrd="0" presId="urn:microsoft.com/office/officeart/2009/layout/CircleArrowProcess"/>
    <dgm:cxn modelId="{F4038CEC-1F82-4468-9968-6BDEB5BCB1D6}" type="presParOf" srcId="{B8A5ADE6-C095-47F2-9BD8-3724EF926095}" destId="{8BB83C97-51F0-45C6-863A-E48679F22BC5}" srcOrd="0" destOrd="0" presId="urn:microsoft.com/office/officeart/2009/layout/CircleArrowProcess"/>
    <dgm:cxn modelId="{55DC85B6-6B38-4AB7-9B24-C2B37206D323}" type="presParOf" srcId="{0746AFD6-81AF-4A03-965B-E5FD2AC99902}" destId="{82171282-A646-4576-AB4C-5C8A06136ED3}" srcOrd="1" destOrd="0" presId="urn:microsoft.com/office/officeart/2009/layout/CircleArrowProcess"/>
    <dgm:cxn modelId="{0845DD23-B2D5-47E4-8AF6-83BE4803B21A}" type="presParOf" srcId="{0746AFD6-81AF-4A03-965B-E5FD2AC99902}" destId="{2B9101F4-B5D1-4AB7-BC83-753D06A88415}" srcOrd="2" destOrd="0" presId="urn:microsoft.com/office/officeart/2009/layout/CircleArrowProcess"/>
    <dgm:cxn modelId="{66DC735F-DB28-4FEE-93F9-5048A090D69D}" type="presParOf" srcId="{0746AFD6-81AF-4A03-965B-E5FD2AC99902}" destId="{49C4C8C0-A665-47B8-AD0B-A80BD66447C9}" srcOrd="3" destOrd="0" presId="urn:microsoft.com/office/officeart/2009/layout/CircleArrowProcess"/>
    <dgm:cxn modelId="{ADACEFE1-C8DE-4AB6-BA9A-19D8325C4383}" type="presParOf" srcId="{49C4C8C0-A665-47B8-AD0B-A80BD66447C9}" destId="{12D2183B-C8C1-4ADD-8BFA-63A0024D79DB}" srcOrd="0" destOrd="0" presId="urn:microsoft.com/office/officeart/2009/layout/CircleArrowProcess"/>
    <dgm:cxn modelId="{838A538F-2E84-46BF-872C-80FD5A39DBA8}" type="presParOf" srcId="{0746AFD6-81AF-4A03-965B-E5FD2AC99902}" destId="{47FC99C1-6CDC-4E5F-82DC-8138B26E8725}" srcOrd="4" destOrd="0" presId="urn:microsoft.com/office/officeart/2009/layout/CircleArrowProcess"/>
    <dgm:cxn modelId="{303E99D1-4CC8-46C8-A33D-6B8C0A7640B1}" type="presParOf" srcId="{0746AFD6-81AF-4A03-965B-E5FD2AC99902}" destId="{4E0AE086-AABF-4A0E-98D0-5626D79C154F}" srcOrd="5" destOrd="0" presId="urn:microsoft.com/office/officeart/2009/layout/CircleArrowProcess"/>
    <dgm:cxn modelId="{66C1CF45-28B5-44CB-9914-F31D55E6D8F7}" type="presParOf" srcId="{0746AFD6-81AF-4A03-965B-E5FD2AC99902}" destId="{C57F095C-D392-4DF1-8FBB-9D795D0570B7}" srcOrd="6" destOrd="0" presId="urn:microsoft.com/office/officeart/2009/layout/CircleArrowProcess"/>
    <dgm:cxn modelId="{34B40DFA-A669-4C4C-A55C-62901B802886}" type="presParOf" srcId="{C57F095C-D392-4DF1-8FBB-9D795D0570B7}" destId="{339FCDE6-ACB1-4FC6-B770-034DE4C59DA1}" srcOrd="0" destOrd="0" presId="urn:microsoft.com/office/officeart/2009/layout/CircleArrowProcess"/>
    <dgm:cxn modelId="{959CB7DB-2576-45B4-B9B4-C093197DB65B}" type="presParOf" srcId="{0746AFD6-81AF-4A03-965B-E5FD2AC99902}" destId="{4708EA16-D5C5-4EE2-8A83-5B988D03B274}" srcOrd="7" destOrd="0" presId="urn:microsoft.com/office/officeart/2009/layout/CircleArrowProcess"/>
    <dgm:cxn modelId="{95C9BE3F-FA1A-4075-9B50-A143EF2A8060}" type="presParOf" srcId="{0746AFD6-81AF-4A03-965B-E5FD2AC99902}" destId="{6AED50E6-1C35-4B77-9E90-501897F8F6D8}" srcOrd="8"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83C97-51F0-45C6-863A-E48679F22BC5}">
      <dsp:nvSpPr>
        <dsp:cNvPr id="0" name=""/>
        <dsp:cNvSpPr/>
      </dsp:nvSpPr>
      <dsp:spPr>
        <a:xfrm>
          <a:off x="1841139" y="0"/>
          <a:ext cx="2760939" cy="2761359"/>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2171282-A646-4576-AB4C-5C8A06136ED3}">
      <dsp:nvSpPr>
        <dsp:cNvPr id="0" name=""/>
        <dsp:cNvSpPr/>
      </dsp:nvSpPr>
      <dsp:spPr>
        <a:xfrm>
          <a:off x="4676580" y="323110"/>
          <a:ext cx="3658305" cy="1725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Salaries/Benefits</a:t>
          </a:r>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Temporary Staff</a:t>
          </a:r>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Buy down/Payoffs</a:t>
          </a:r>
        </a:p>
      </dsp:txBody>
      <dsp:txXfrm>
        <a:off x="4676580" y="323110"/>
        <a:ext cx="3658305" cy="1725147"/>
      </dsp:txXfrm>
    </dsp:sp>
    <dsp:sp modelId="{2B9101F4-B5D1-4AB7-BC83-753D06A88415}">
      <dsp:nvSpPr>
        <dsp:cNvPr id="0" name=""/>
        <dsp:cNvSpPr/>
      </dsp:nvSpPr>
      <dsp:spPr>
        <a:xfrm>
          <a:off x="2451398" y="996934"/>
          <a:ext cx="1534200" cy="766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Arial" panose="020B0604020202020204" pitchFamily="34" charset="0"/>
              <a:cs typeface="Arial" panose="020B0604020202020204" pitchFamily="34" charset="0"/>
            </a:rPr>
            <a:t>Approp</a:t>
          </a:r>
          <a:r>
            <a:rPr lang="en-US" sz="2000" kern="1200" dirty="0">
              <a:latin typeface="Arial" panose="020B0604020202020204" pitchFamily="34" charset="0"/>
              <a:cs typeface="Arial" panose="020B0604020202020204" pitchFamily="34" charset="0"/>
            </a:rPr>
            <a:t> 1</a:t>
          </a:r>
        </a:p>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90%</a:t>
          </a:r>
        </a:p>
      </dsp:txBody>
      <dsp:txXfrm>
        <a:off x="2451398" y="996934"/>
        <a:ext cx="1534200" cy="766916"/>
      </dsp:txXfrm>
    </dsp:sp>
    <dsp:sp modelId="{12D2183B-C8C1-4ADD-8BFA-63A0024D79DB}">
      <dsp:nvSpPr>
        <dsp:cNvPr id="0" name=""/>
        <dsp:cNvSpPr/>
      </dsp:nvSpPr>
      <dsp:spPr>
        <a:xfrm>
          <a:off x="1074298" y="1586605"/>
          <a:ext cx="2760939" cy="2761359"/>
        </a:xfrm>
        <a:prstGeom prst="leftCircularArrow">
          <a:avLst>
            <a:gd name="adj1" fmla="val 10980"/>
            <a:gd name="adj2" fmla="val 1142322"/>
            <a:gd name="adj3" fmla="val 6300000"/>
            <a:gd name="adj4" fmla="val 18900000"/>
            <a:gd name="adj5" fmla="val 125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7FC99C1-6CDC-4E5F-82DC-8138B26E8725}">
      <dsp:nvSpPr>
        <dsp:cNvPr id="0" name=""/>
        <dsp:cNvSpPr/>
      </dsp:nvSpPr>
      <dsp:spPr>
        <a:xfrm>
          <a:off x="4649364" y="2243244"/>
          <a:ext cx="3453620" cy="1104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Services/Supplies</a:t>
          </a:r>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ISF/Contracts/Utilities</a:t>
          </a:r>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Equipment/Furniture</a:t>
          </a:r>
        </a:p>
      </dsp:txBody>
      <dsp:txXfrm>
        <a:off x="4649364" y="2243244"/>
        <a:ext cx="3453620" cy="1104773"/>
      </dsp:txXfrm>
    </dsp:sp>
    <dsp:sp modelId="{4E0AE086-AABF-4A0E-98D0-5626D79C154F}">
      <dsp:nvSpPr>
        <dsp:cNvPr id="0" name=""/>
        <dsp:cNvSpPr/>
      </dsp:nvSpPr>
      <dsp:spPr>
        <a:xfrm>
          <a:off x="1687668" y="2592718"/>
          <a:ext cx="1534200" cy="766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Arial" panose="020B0604020202020204" pitchFamily="34" charset="0"/>
              <a:cs typeface="Arial" panose="020B0604020202020204" pitchFamily="34" charset="0"/>
            </a:rPr>
            <a:t>Approp</a:t>
          </a:r>
          <a:r>
            <a:rPr lang="en-US" sz="2000" kern="1200" dirty="0">
              <a:latin typeface="Arial" panose="020B0604020202020204" pitchFamily="34" charset="0"/>
              <a:cs typeface="Arial" panose="020B0604020202020204" pitchFamily="34" charset="0"/>
            </a:rPr>
            <a:t> 2-7 </a:t>
          </a:r>
        </a:p>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10%</a:t>
          </a:r>
        </a:p>
      </dsp:txBody>
      <dsp:txXfrm>
        <a:off x="1687668" y="2592718"/>
        <a:ext cx="1534200" cy="766916"/>
      </dsp:txXfrm>
    </dsp:sp>
    <dsp:sp modelId="{339FCDE6-ACB1-4FC6-B770-034DE4C59DA1}">
      <dsp:nvSpPr>
        <dsp:cNvPr id="0" name=""/>
        <dsp:cNvSpPr/>
      </dsp:nvSpPr>
      <dsp:spPr>
        <a:xfrm>
          <a:off x="2037646" y="3363076"/>
          <a:ext cx="2372074" cy="2373025"/>
        </a:xfrm>
        <a:prstGeom prst="blockArc">
          <a:avLst>
            <a:gd name="adj1" fmla="val 13500000"/>
            <a:gd name="adj2" fmla="val 10800000"/>
            <a:gd name="adj3" fmla="val 1274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708EA16-D5C5-4EE2-8A83-5B988D03B274}">
      <dsp:nvSpPr>
        <dsp:cNvPr id="0" name=""/>
        <dsp:cNvSpPr/>
      </dsp:nvSpPr>
      <dsp:spPr>
        <a:xfrm>
          <a:off x="4675470" y="3518688"/>
          <a:ext cx="3659415" cy="2022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Prop 172</a:t>
          </a:r>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Federal Pass thru</a:t>
          </a:r>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State/Local</a:t>
          </a:r>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Sub-Fund Revenue</a:t>
          </a:r>
        </a:p>
      </dsp:txBody>
      <dsp:txXfrm>
        <a:off x="4675470" y="3518688"/>
        <a:ext cx="3659415" cy="2022906"/>
      </dsp:txXfrm>
    </dsp:sp>
    <dsp:sp modelId="{6AED50E6-1C35-4B77-9E90-501897F8F6D8}">
      <dsp:nvSpPr>
        <dsp:cNvPr id="0" name=""/>
        <dsp:cNvSpPr/>
      </dsp:nvSpPr>
      <dsp:spPr>
        <a:xfrm>
          <a:off x="2455027" y="4190796"/>
          <a:ext cx="1534200" cy="766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Revenues</a:t>
          </a:r>
        </a:p>
      </dsp:txBody>
      <dsp:txXfrm>
        <a:off x="2455027" y="4190796"/>
        <a:ext cx="1534200" cy="766916"/>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1"/>
            <a:ext cx="3037840" cy="466434"/>
          </a:xfrm>
          <a:prstGeom prst="rect">
            <a:avLst/>
          </a:prstGeom>
        </p:spPr>
        <p:txBody>
          <a:bodyPr vert="horz" lIns="93177" tIns="46589" rIns="93177" bIns="46589" rtlCol="0"/>
          <a:lstStyle>
            <a:lvl1pPr algn="r">
              <a:defRPr sz="1200"/>
            </a:lvl1pPr>
          </a:lstStyle>
          <a:p>
            <a:fld id="{21DC3ADD-7070-4230-BD2B-F7BDB762DD40}" type="datetimeFigureOut">
              <a:rPr lang="en-US" smtClean="0"/>
              <a:t>6/10/2022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2" y="4473893"/>
            <a:ext cx="5608319" cy="3660458"/>
          </a:xfrm>
          <a:prstGeom prst="rect">
            <a:avLst/>
          </a:prstGeom>
        </p:spPr>
        <p:txBody>
          <a:bodyPr vert="horz" lIns="93177" tIns="46589" rIns="93177" bIns="46589"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69"/>
            <a:ext cx="3037840" cy="466434"/>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9"/>
            <a:ext cx="3037840" cy="466434"/>
          </a:xfrm>
          <a:prstGeom prst="rect">
            <a:avLst/>
          </a:prstGeom>
        </p:spPr>
        <p:txBody>
          <a:bodyPr vert="horz" lIns="93177" tIns="46589" rIns="93177" bIns="46589" rtlCol="0" anchor="b"/>
          <a:lstStyle>
            <a:lvl1pPr algn="r">
              <a:defRPr sz="1200"/>
            </a:lvl1pPr>
          </a:lstStyle>
          <a:p>
            <a:fld id="{5564CDB4-4A4E-423C-981C-D317929B0EB7}" type="slidenum">
              <a:rPr lang="en-US" smtClean="0"/>
              <a:t>‹#›</a:t>
            </a:fld>
            <a:endParaRPr lang="en-US"/>
          </a:p>
        </p:txBody>
      </p:sp>
    </p:spTree>
    <p:extLst>
      <p:ext uri="{BB962C8B-B14F-4D97-AF65-F5344CB8AC3E}">
        <p14:creationId xmlns:p14="http://schemas.microsoft.com/office/powerpoint/2010/main" val="142185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defTabSz="931774">
              <a:defRPr/>
            </a:pPr>
            <a:fld id="{C7469AB5-B6C4-418C-9E8F-E584CB13BAC3}" type="slidenum">
              <a:rPr lang="en-US">
                <a:solidFill>
                  <a:prstClr val="black"/>
                </a:solidFill>
                <a:latin typeface="Calibri"/>
              </a:rPr>
              <a:pPr defTabSz="931774">
                <a:defRPr/>
              </a:pPr>
              <a:t>1</a:t>
            </a:fld>
            <a:endParaRPr lang="en-US">
              <a:solidFill>
                <a:prstClr val="black"/>
              </a:solidFill>
              <a:latin typeface="Calibri"/>
            </a:endParaRPr>
          </a:p>
        </p:txBody>
      </p:sp>
    </p:spTree>
    <p:extLst>
      <p:ext uri="{BB962C8B-B14F-4D97-AF65-F5344CB8AC3E}">
        <p14:creationId xmlns:p14="http://schemas.microsoft.com/office/powerpoint/2010/main" val="3124951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4CDB4-4A4E-423C-981C-D317929B0EB7}" type="slidenum">
              <a:rPr lang="en-US" smtClean="0"/>
              <a:t>10</a:t>
            </a:fld>
            <a:endParaRPr lang="en-US"/>
          </a:p>
        </p:txBody>
      </p:sp>
    </p:spTree>
    <p:extLst>
      <p:ext uri="{BB962C8B-B14F-4D97-AF65-F5344CB8AC3E}">
        <p14:creationId xmlns:p14="http://schemas.microsoft.com/office/powerpoint/2010/main" val="2771627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5564CDB4-4A4E-423C-981C-D317929B0EB7}" type="slidenum">
              <a:rPr lang="en-US" smtClean="0"/>
              <a:t>11</a:t>
            </a:fld>
            <a:endParaRPr lang="en-US"/>
          </a:p>
        </p:txBody>
      </p:sp>
    </p:spTree>
    <p:extLst>
      <p:ext uri="{BB962C8B-B14F-4D97-AF65-F5344CB8AC3E}">
        <p14:creationId xmlns:p14="http://schemas.microsoft.com/office/powerpoint/2010/main" val="3240133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4CDB4-4A4E-423C-981C-D317929B0EB7}" type="slidenum">
              <a:rPr lang="en-US" smtClean="0"/>
              <a:t>12</a:t>
            </a:fld>
            <a:endParaRPr lang="en-US"/>
          </a:p>
        </p:txBody>
      </p:sp>
    </p:spTree>
    <p:extLst>
      <p:ext uri="{BB962C8B-B14F-4D97-AF65-F5344CB8AC3E}">
        <p14:creationId xmlns:p14="http://schemas.microsoft.com/office/powerpoint/2010/main" val="679966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F427D4-83E1-4579-A1C1-59143AF415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575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1200" b="1" i="0" u="none" strike="noStrike" kern="1200" cap="none" spc="0" normalizeH="0" baseline="0" noProof="0" dirty="0">
              <a:ln>
                <a:noFill/>
              </a:ln>
              <a:solidFill>
                <a:srgbClr val="0000FF"/>
              </a:solidFill>
              <a:effectLst/>
              <a:uLnTx/>
              <a:uFillTx/>
              <a:latin typeface="Tahom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5564CDB4-4A4E-423C-981C-D317929B0EB7}" type="slidenum">
              <a:rPr lang="en-US" smtClean="0"/>
              <a:t>14</a:t>
            </a:fld>
            <a:endParaRPr lang="en-US"/>
          </a:p>
        </p:txBody>
      </p:sp>
    </p:spTree>
    <p:extLst>
      <p:ext uri="{BB962C8B-B14F-4D97-AF65-F5344CB8AC3E}">
        <p14:creationId xmlns:p14="http://schemas.microsoft.com/office/powerpoint/2010/main" val="4050267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8FFDAF3-E680-4821-8538-AE95195578AF}" type="slidenum">
              <a:rPr lang="en-US" smtClean="0"/>
              <a:t>15</a:t>
            </a:fld>
            <a:endParaRPr lang="en-US"/>
          </a:p>
        </p:txBody>
      </p:sp>
    </p:spTree>
    <p:extLst>
      <p:ext uri="{BB962C8B-B14F-4D97-AF65-F5344CB8AC3E}">
        <p14:creationId xmlns:p14="http://schemas.microsoft.com/office/powerpoint/2010/main" val="32775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F427D4-83E1-4579-A1C1-59143AF415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036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64CDB4-4A4E-423C-981C-D317929B0EB7}" type="slidenum">
              <a:rPr lang="en-US" smtClean="0"/>
              <a:t>17</a:t>
            </a:fld>
            <a:endParaRPr lang="en-US"/>
          </a:p>
        </p:txBody>
      </p:sp>
    </p:spTree>
    <p:extLst>
      <p:ext uri="{BB962C8B-B14F-4D97-AF65-F5344CB8AC3E}">
        <p14:creationId xmlns:p14="http://schemas.microsoft.com/office/powerpoint/2010/main" val="2403881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69AB5-B6C4-418C-9E8F-E584CB13BAC3}" type="slidenum">
              <a:rPr lang="en-US" smtClean="0"/>
              <a:t>18</a:t>
            </a:fld>
            <a:endParaRPr lang="en-US"/>
          </a:p>
        </p:txBody>
      </p:sp>
    </p:spTree>
    <p:extLst>
      <p:ext uri="{BB962C8B-B14F-4D97-AF65-F5344CB8AC3E}">
        <p14:creationId xmlns:p14="http://schemas.microsoft.com/office/powerpoint/2010/main" val="3413864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C7469AB5-B6C4-418C-9E8F-E584CB13BAC3}" type="slidenum">
              <a:rPr lang="en-US" smtClean="0"/>
              <a:t>19</a:t>
            </a:fld>
            <a:endParaRPr lang="en-US"/>
          </a:p>
        </p:txBody>
      </p:sp>
    </p:spTree>
    <p:extLst>
      <p:ext uri="{BB962C8B-B14F-4D97-AF65-F5344CB8AC3E}">
        <p14:creationId xmlns:p14="http://schemas.microsoft.com/office/powerpoint/2010/main" val="1847504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highlight>
                <a:srgbClr val="FFFF00"/>
              </a:highlight>
              <a:latin typeface="+mn-lt"/>
              <a:ea typeface="+mn-ea"/>
              <a:cs typeface="+mn-cs"/>
            </a:endParaRPr>
          </a:p>
          <a:p>
            <a:pPr lvl="0"/>
            <a:endParaRPr lang="en-US" dirty="0"/>
          </a:p>
        </p:txBody>
      </p:sp>
      <p:sp>
        <p:nvSpPr>
          <p:cNvPr id="4" name="Slide Number Placeholder 3"/>
          <p:cNvSpPr>
            <a:spLocks noGrp="1"/>
          </p:cNvSpPr>
          <p:nvPr>
            <p:ph type="sldNum" sz="quarter" idx="10"/>
          </p:nvPr>
        </p:nvSpPr>
        <p:spPr/>
        <p:txBody>
          <a:bodyPr/>
          <a:lstStyle/>
          <a:p>
            <a:pPr defTabSz="931774">
              <a:defRPr/>
            </a:pPr>
            <a:fld id="{C7469AB5-B6C4-418C-9E8F-E584CB13BAC3}" type="slidenum">
              <a:rPr lang="en-US">
                <a:solidFill>
                  <a:prstClr val="black"/>
                </a:solidFill>
                <a:latin typeface="Calibri"/>
              </a:rPr>
              <a:pPr defTabSz="931774">
                <a:defRPr/>
              </a:pPr>
              <a:t>2</a:t>
            </a:fld>
            <a:endParaRPr lang="en-US">
              <a:solidFill>
                <a:prstClr val="black"/>
              </a:solidFill>
              <a:latin typeface="Calibri"/>
            </a:endParaRPr>
          </a:p>
        </p:txBody>
      </p:sp>
    </p:spTree>
    <p:extLst>
      <p:ext uri="{BB962C8B-B14F-4D97-AF65-F5344CB8AC3E}">
        <p14:creationId xmlns:p14="http://schemas.microsoft.com/office/powerpoint/2010/main" val="3200695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F427D4-83E1-4579-A1C1-59143AF415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480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4CDB4-4A4E-423C-981C-D317929B0EB7}" type="slidenum">
              <a:rPr lang="en-US" smtClean="0"/>
              <a:t>21</a:t>
            </a:fld>
            <a:endParaRPr lang="en-US"/>
          </a:p>
        </p:txBody>
      </p:sp>
    </p:spTree>
    <p:extLst>
      <p:ext uri="{BB962C8B-B14F-4D97-AF65-F5344CB8AC3E}">
        <p14:creationId xmlns:p14="http://schemas.microsoft.com/office/powerpoint/2010/main" val="2235511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7469AB5-B6C4-418C-9E8F-E584CB13BAC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351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C7469AB5-B6C4-418C-9E8F-E584CB13BAC3}" type="slidenum">
              <a:rPr lang="en-US" smtClean="0"/>
              <a:t>23</a:t>
            </a:fld>
            <a:endParaRPr lang="en-US"/>
          </a:p>
        </p:txBody>
      </p:sp>
    </p:spTree>
    <p:extLst>
      <p:ext uri="{BB962C8B-B14F-4D97-AF65-F5344CB8AC3E}">
        <p14:creationId xmlns:p14="http://schemas.microsoft.com/office/powerpoint/2010/main" val="440474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0"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7469AB5-B6C4-418C-9E8F-E584CB13BAC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729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4CDB4-4A4E-423C-981C-D317929B0EB7}" type="slidenum">
              <a:rPr lang="en-US" smtClean="0"/>
              <a:t>4</a:t>
            </a:fld>
            <a:endParaRPr lang="en-US"/>
          </a:p>
        </p:txBody>
      </p:sp>
    </p:spTree>
    <p:extLst>
      <p:ext uri="{BB962C8B-B14F-4D97-AF65-F5344CB8AC3E}">
        <p14:creationId xmlns:p14="http://schemas.microsoft.com/office/powerpoint/2010/main" val="915225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4CDB4-4A4E-423C-981C-D317929B0EB7}" type="slidenum">
              <a:rPr lang="en-US" smtClean="0"/>
              <a:t>5</a:t>
            </a:fld>
            <a:endParaRPr lang="en-US"/>
          </a:p>
        </p:txBody>
      </p:sp>
    </p:spTree>
    <p:extLst>
      <p:ext uri="{BB962C8B-B14F-4D97-AF65-F5344CB8AC3E}">
        <p14:creationId xmlns:p14="http://schemas.microsoft.com/office/powerpoint/2010/main" val="3216605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4CDB4-4A4E-423C-981C-D317929B0EB7}" type="slidenum">
              <a:rPr lang="en-US" smtClean="0"/>
              <a:t>6</a:t>
            </a:fld>
            <a:endParaRPr lang="en-US"/>
          </a:p>
        </p:txBody>
      </p:sp>
    </p:spTree>
    <p:extLst>
      <p:ext uri="{BB962C8B-B14F-4D97-AF65-F5344CB8AC3E}">
        <p14:creationId xmlns:p14="http://schemas.microsoft.com/office/powerpoint/2010/main" val="220065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4CDB4-4A4E-423C-981C-D317929B0EB7}" type="slidenum">
              <a:rPr lang="en-US" smtClean="0"/>
              <a:t>7</a:t>
            </a:fld>
            <a:endParaRPr lang="en-US"/>
          </a:p>
        </p:txBody>
      </p:sp>
    </p:spTree>
    <p:extLst>
      <p:ext uri="{BB962C8B-B14F-4D97-AF65-F5344CB8AC3E}">
        <p14:creationId xmlns:p14="http://schemas.microsoft.com/office/powerpoint/2010/main" val="1341551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4CDB4-4A4E-423C-981C-D317929B0EB7}" type="slidenum">
              <a:rPr lang="en-US" smtClean="0"/>
              <a:t>8</a:t>
            </a:fld>
            <a:endParaRPr lang="en-US"/>
          </a:p>
        </p:txBody>
      </p:sp>
    </p:spTree>
    <p:extLst>
      <p:ext uri="{BB962C8B-B14F-4D97-AF65-F5344CB8AC3E}">
        <p14:creationId xmlns:p14="http://schemas.microsoft.com/office/powerpoint/2010/main" val="3618620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F427D4-83E1-4579-A1C1-59143AF415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080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51FE9F-55C4-4556-9254-F5AB2A35BE92}"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40D6A-65D4-4CC5-A8F4-36435FC7D9CF}" type="slidenum">
              <a:rPr lang="en-US" smtClean="0"/>
              <a:t>‹#›</a:t>
            </a:fld>
            <a:endParaRPr lang="en-US"/>
          </a:p>
        </p:txBody>
      </p:sp>
    </p:spTree>
    <p:extLst>
      <p:ext uri="{BB962C8B-B14F-4D97-AF65-F5344CB8AC3E}">
        <p14:creationId xmlns:p14="http://schemas.microsoft.com/office/powerpoint/2010/main" val="4064509300"/>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51FE9F-55C4-4556-9254-F5AB2A35BE92}"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40D6A-65D4-4CC5-A8F4-36435FC7D9CF}" type="slidenum">
              <a:rPr lang="en-US" smtClean="0"/>
              <a:t>‹#›</a:t>
            </a:fld>
            <a:endParaRPr lang="en-US"/>
          </a:p>
        </p:txBody>
      </p:sp>
    </p:spTree>
    <p:extLst>
      <p:ext uri="{BB962C8B-B14F-4D97-AF65-F5344CB8AC3E}">
        <p14:creationId xmlns:p14="http://schemas.microsoft.com/office/powerpoint/2010/main" val="2995204469"/>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51FE9F-55C4-4556-9254-F5AB2A35BE92}"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40D6A-65D4-4CC5-A8F4-36435FC7D9CF}" type="slidenum">
              <a:rPr lang="en-US" smtClean="0"/>
              <a:t>‹#›</a:t>
            </a:fld>
            <a:endParaRPr lang="en-US"/>
          </a:p>
        </p:txBody>
      </p:sp>
    </p:spTree>
    <p:extLst>
      <p:ext uri="{BB962C8B-B14F-4D97-AF65-F5344CB8AC3E}">
        <p14:creationId xmlns:p14="http://schemas.microsoft.com/office/powerpoint/2010/main" val="372282280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51FE9F-55C4-4556-9254-F5AB2A35BE92}"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40D6A-65D4-4CC5-A8F4-36435FC7D9CF}" type="slidenum">
              <a:rPr lang="en-US" smtClean="0"/>
              <a:t>‹#›</a:t>
            </a:fld>
            <a:endParaRPr lang="en-US"/>
          </a:p>
        </p:txBody>
      </p:sp>
    </p:spTree>
    <p:extLst>
      <p:ext uri="{BB962C8B-B14F-4D97-AF65-F5344CB8AC3E}">
        <p14:creationId xmlns:p14="http://schemas.microsoft.com/office/powerpoint/2010/main" val="290432107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51FE9F-55C4-4556-9254-F5AB2A35BE92}" type="datetimeFigureOut">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40D6A-65D4-4CC5-A8F4-36435FC7D9CF}" type="slidenum">
              <a:rPr lang="en-US" smtClean="0"/>
              <a:t>‹#›</a:t>
            </a:fld>
            <a:endParaRPr lang="en-US"/>
          </a:p>
        </p:txBody>
      </p:sp>
    </p:spTree>
    <p:extLst>
      <p:ext uri="{BB962C8B-B14F-4D97-AF65-F5344CB8AC3E}">
        <p14:creationId xmlns:p14="http://schemas.microsoft.com/office/powerpoint/2010/main" val="368857242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51FE9F-55C4-4556-9254-F5AB2A35BE92}"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40D6A-65D4-4CC5-A8F4-36435FC7D9CF}" type="slidenum">
              <a:rPr lang="en-US" smtClean="0"/>
              <a:t>‹#›</a:t>
            </a:fld>
            <a:endParaRPr lang="en-US"/>
          </a:p>
        </p:txBody>
      </p:sp>
    </p:spTree>
    <p:extLst>
      <p:ext uri="{BB962C8B-B14F-4D97-AF65-F5344CB8AC3E}">
        <p14:creationId xmlns:p14="http://schemas.microsoft.com/office/powerpoint/2010/main" val="345549829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51FE9F-55C4-4556-9254-F5AB2A35BE92}" type="datetimeFigureOut">
              <a:rPr lang="en-US" smtClean="0"/>
              <a:t>6/10/2022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E40D6A-65D4-4CC5-A8F4-36435FC7D9CF}" type="slidenum">
              <a:rPr lang="en-US" smtClean="0"/>
              <a:t>‹#›</a:t>
            </a:fld>
            <a:endParaRPr lang="en-US"/>
          </a:p>
        </p:txBody>
      </p:sp>
    </p:spTree>
    <p:extLst>
      <p:ext uri="{BB962C8B-B14F-4D97-AF65-F5344CB8AC3E}">
        <p14:creationId xmlns:p14="http://schemas.microsoft.com/office/powerpoint/2010/main" val="841628364"/>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51FE9F-55C4-4556-9254-F5AB2A35BE92}" type="datetimeFigureOut">
              <a:rPr lang="en-US" smtClean="0"/>
              <a:t>6/10/2022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E40D6A-65D4-4CC5-A8F4-36435FC7D9CF}" type="slidenum">
              <a:rPr lang="en-US" smtClean="0"/>
              <a:t>‹#›</a:t>
            </a:fld>
            <a:endParaRPr lang="en-US"/>
          </a:p>
        </p:txBody>
      </p:sp>
    </p:spTree>
    <p:extLst>
      <p:ext uri="{BB962C8B-B14F-4D97-AF65-F5344CB8AC3E}">
        <p14:creationId xmlns:p14="http://schemas.microsoft.com/office/powerpoint/2010/main" val="384377541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51FE9F-55C4-4556-9254-F5AB2A35BE92}" type="datetimeFigureOut">
              <a:rPr lang="en-US" smtClean="0"/>
              <a:t>6/10/2022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E40D6A-65D4-4CC5-A8F4-36435FC7D9CF}" type="slidenum">
              <a:rPr lang="en-US" smtClean="0"/>
              <a:t>‹#›</a:t>
            </a:fld>
            <a:endParaRPr lang="en-US"/>
          </a:p>
        </p:txBody>
      </p:sp>
    </p:spTree>
    <p:extLst>
      <p:ext uri="{BB962C8B-B14F-4D97-AF65-F5344CB8AC3E}">
        <p14:creationId xmlns:p14="http://schemas.microsoft.com/office/powerpoint/2010/main" val="5034906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51FE9F-55C4-4556-9254-F5AB2A35BE92}"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40D6A-65D4-4CC5-A8F4-36435FC7D9CF}" type="slidenum">
              <a:rPr lang="en-US" smtClean="0"/>
              <a:t>‹#›</a:t>
            </a:fld>
            <a:endParaRPr lang="en-US"/>
          </a:p>
        </p:txBody>
      </p:sp>
    </p:spTree>
    <p:extLst>
      <p:ext uri="{BB962C8B-B14F-4D97-AF65-F5344CB8AC3E}">
        <p14:creationId xmlns:p14="http://schemas.microsoft.com/office/powerpoint/2010/main" val="314703925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51FE9F-55C4-4556-9254-F5AB2A35BE92}" type="datetimeFigureOut">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40D6A-65D4-4CC5-A8F4-36435FC7D9CF}" type="slidenum">
              <a:rPr lang="en-US" smtClean="0"/>
              <a:t>‹#›</a:t>
            </a:fld>
            <a:endParaRPr lang="en-US"/>
          </a:p>
        </p:txBody>
      </p:sp>
    </p:spTree>
    <p:extLst>
      <p:ext uri="{BB962C8B-B14F-4D97-AF65-F5344CB8AC3E}">
        <p14:creationId xmlns:p14="http://schemas.microsoft.com/office/powerpoint/2010/main" val="46270159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80000"/>
                <a:satMod val="300000"/>
              </a:schemeClr>
            </a:gs>
            <a:gs pos="0">
              <a:srgbClr val="2E5095"/>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51FE9F-55C4-4556-9254-F5AB2A35BE92}" type="datetimeFigureOut">
              <a:rPr lang="en-US" smtClean="0"/>
              <a:t>6/10/2022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40D6A-65D4-4CC5-A8F4-36435FC7D9CF}" type="slidenum">
              <a:rPr lang="en-US" smtClean="0"/>
              <a:t>‹#›</a:t>
            </a:fld>
            <a:endParaRPr lang="en-US"/>
          </a:p>
        </p:txBody>
      </p:sp>
    </p:spTree>
    <p:extLst>
      <p:ext uri="{BB962C8B-B14F-4D97-AF65-F5344CB8AC3E}">
        <p14:creationId xmlns:p14="http://schemas.microsoft.com/office/powerpoint/2010/main" val="313475561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hemeOverride" Target="../theme/themeOverride1.xml"/><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513348"/>
            <a:ext cx="7772400" cy="1470025"/>
          </a:xfrm>
        </p:spPr>
        <p:txBody>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Michael A. Hestrin</a:t>
            </a:r>
            <a:b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District Attorney</a:t>
            </a:r>
          </a:p>
        </p:txBody>
      </p:sp>
      <p:sp>
        <p:nvSpPr>
          <p:cNvPr id="3" name="Subtitle 2"/>
          <p:cNvSpPr>
            <a:spLocks noGrp="1"/>
          </p:cNvSpPr>
          <p:nvPr>
            <p:ph type="subTitle" idx="1"/>
          </p:nvPr>
        </p:nvSpPr>
        <p:spPr>
          <a:xfrm>
            <a:off x="1943100" y="4431632"/>
            <a:ext cx="8305800" cy="1752600"/>
          </a:xfrm>
        </p:spPr>
        <p:txBody>
          <a:bodyPr>
            <a:normAutofit/>
          </a:bodyPr>
          <a:lstStyle/>
          <a:p>
            <a:endParaRPr lang="en-US" b="1" dirty="0">
              <a:solidFill>
                <a:srgbClr val="FFC000"/>
              </a:solidFill>
            </a:endParaRPr>
          </a:p>
          <a:p>
            <a:r>
              <a:rPr lang="en-US"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FY 22/23 BUDGET PRESENTATION</a:t>
            </a:r>
          </a:p>
          <a:p>
            <a:r>
              <a:rPr lang="en-US"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June 13, 2022</a:t>
            </a:r>
          </a:p>
        </p:txBody>
      </p:sp>
      <p:pic>
        <p:nvPicPr>
          <p:cNvPr id="7" name="Picture 1">
            <a:extLst>
              <a:ext uri="{FF2B5EF4-FFF2-40B4-BE49-F238E27FC236}">
                <a16:creationId xmlns:a16="http://schemas.microsoft.com/office/drawing/2014/main" id="{DDEE5470-A292-4049-9A92-988BE9CB3E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426368"/>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29674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6396E7-8A68-45FD-BA77-0C64AAEF8338}"/>
              </a:ext>
            </a:extLst>
          </p:cNvPr>
          <p:cNvSpPr>
            <a:spLocks noGrp="1"/>
          </p:cNvSpPr>
          <p:nvPr>
            <p:ph type="title"/>
          </p:nvPr>
        </p:nvSpPr>
        <p:spPr>
          <a:xfrm>
            <a:off x="0" y="193275"/>
            <a:ext cx="12192000" cy="1232429"/>
          </a:xfrm>
        </p:spPr>
        <p:txBody>
          <a:bodyPr>
            <a:normAutofit fontScale="90000"/>
          </a:bodyPr>
          <a:lstStyle/>
          <a:p>
            <a:r>
              <a:rPr lang="en-US" b="1" u="sng" dirty="0">
                <a:solidFill>
                  <a:srgbClr val="FFC000"/>
                </a:solidFill>
                <a:latin typeface="Arial" panose="020B0604020202020204" pitchFamily="34" charset="0"/>
                <a:cs typeface="Arial" panose="020B0604020202020204" pitchFamily="34" charset="0"/>
              </a:rPr>
              <a:t>Innovations in Criminal Justice</a:t>
            </a:r>
            <a:br>
              <a:rPr lang="en-US" b="1" u="sng"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(Veterans Treatment Court)</a:t>
            </a:r>
            <a:endParaRPr lang="en-US" dirty="0"/>
          </a:p>
        </p:txBody>
      </p:sp>
      <p:pic>
        <p:nvPicPr>
          <p:cNvPr id="9" name="Picture 8">
            <a:extLst>
              <a:ext uri="{FF2B5EF4-FFF2-40B4-BE49-F238E27FC236}">
                <a16:creationId xmlns:a16="http://schemas.microsoft.com/office/drawing/2014/main" id="{EFAFD1C5-9DEE-4A3D-BFC7-68F6A03AE626}"/>
              </a:ext>
            </a:extLst>
          </p:cNvPr>
          <p:cNvPicPr>
            <a:picLocks noChangeAspect="1"/>
          </p:cNvPicPr>
          <p:nvPr/>
        </p:nvPicPr>
        <p:blipFill>
          <a:blip r:embed="rId3"/>
          <a:stretch>
            <a:fillRect/>
          </a:stretch>
        </p:blipFill>
        <p:spPr>
          <a:xfrm>
            <a:off x="6831256" y="1617943"/>
            <a:ext cx="4619862" cy="2760597"/>
          </a:xfrm>
          <a:prstGeom prst="rect">
            <a:avLst/>
          </a:prstGeom>
        </p:spPr>
      </p:pic>
      <p:sp>
        <p:nvSpPr>
          <p:cNvPr id="10" name="TextBox 9">
            <a:extLst>
              <a:ext uri="{FF2B5EF4-FFF2-40B4-BE49-F238E27FC236}">
                <a16:creationId xmlns:a16="http://schemas.microsoft.com/office/drawing/2014/main" id="{88B9A449-20EB-4C15-AD1D-258F7F3825FE}"/>
              </a:ext>
            </a:extLst>
          </p:cNvPr>
          <p:cNvSpPr txBox="1"/>
          <p:nvPr/>
        </p:nvSpPr>
        <p:spPr>
          <a:xfrm>
            <a:off x="327546" y="4600057"/>
            <a:ext cx="11123572" cy="2064668"/>
          </a:xfrm>
          <a:prstGeom prst="rect">
            <a:avLst/>
          </a:prstGeom>
          <a:noFill/>
        </p:spPr>
        <p:txBody>
          <a:bodyPr wrap="square" rtlCol="0">
            <a:spAutoFit/>
          </a:bodyPr>
          <a:lstStyle/>
          <a:p>
            <a:pPr marL="285750" indent="-285750">
              <a:lnSpc>
                <a:spcPts val="3100"/>
              </a:lnSpc>
              <a:buClr>
                <a:srgbClr val="FFC000"/>
              </a:buClr>
              <a:buSzPct val="130000"/>
              <a:buFont typeface="Arial" panose="020B0604020202020204" pitchFamily="34" charset="0"/>
              <a:buChar char="•"/>
            </a:pPr>
            <a:r>
              <a:rPr lang="en-US" sz="2800" dirty="0">
                <a:cs typeface="Arial" panose="020B0604020202020204" pitchFamily="34" charset="0"/>
              </a:rPr>
              <a:t>Eligible individuals are former members of the United States military AND suffer from a mental health problem or substance abuse.</a:t>
            </a:r>
          </a:p>
          <a:p>
            <a:pPr marL="285750" indent="-285750">
              <a:buClr>
                <a:srgbClr val="FFC000"/>
              </a:buClr>
              <a:buSzPct val="130000"/>
              <a:buFont typeface="Arial" panose="020B0604020202020204" pitchFamily="34" charset="0"/>
              <a:buChar char="•"/>
            </a:pPr>
            <a:endParaRPr lang="en-US" sz="1000" dirty="0">
              <a:cs typeface="Arial" panose="020B0604020202020204" pitchFamily="34" charset="0"/>
            </a:endParaRPr>
          </a:p>
          <a:p>
            <a:pPr marL="285750" indent="-285750">
              <a:buClr>
                <a:srgbClr val="FFC000"/>
              </a:buClr>
              <a:buSzPct val="130000"/>
              <a:buFont typeface="Arial" panose="020B0604020202020204" pitchFamily="34" charset="0"/>
              <a:buChar char="•"/>
            </a:pPr>
            <a:r>
              <a:rPr lang="en-US" sz="2800" dirty="0">
                <a:cs typeface="Arial" panose="020B0604020202020204" pitchFamily="34" charset="0"/>
              </a:rPr>
              <a:t>Program length: 12-18 months.</a:t>
            </a:r>
          </a:p>
          <a:p>
            <a:pPr marL="285750" indent="-285750">
              <a:buClr>
                <a:srgbClr val="FFC000"/>
              </a:buClr>
              <a:buSzPct val="130000"/>
              <a:buFont typeface="Arial" panose="020B0604020202020204" pitchFamily="34" charset="0"/>
              <a:buChar char="•"/>
            </a:pPr>
            <a:endParaRPr lang="en-US" sz="1000" dirty="0">
              <a:cs typeface="Arial" panose="020B0604020202020204" pitchFamily="34" charset="0"/>
            </a:endParaRPr>
          </a:p>
          <a:p>
            <a:pPr marL="285750" indent="-285750">
              <a:buClr>
                <a:srgbClr val="FFC000"/>
              </a:buClr>
              <a:buSzPct val="130000"/>
              <a:buFont typeface="Arial" panose="020B0604020202020204" pitchFamily="34" charset="0"/>
              <a:buChar char="•"/>
            </a:pPr>
            <a:r>
              <a:rPr lang="en-US" sz="2800" dirty="0">
                <a:cs typeface="Arial" panose="020B0604020202020204" pitchFamily="34" charset="0"/>
              </a:rPr>
              <a:t>Several hundred </a:t>
            </a:r>
            <a:r>
              <a:rPr lang="en-US" sz="2800" dirty="0"/>
              <a:t>graduates of the Program.</a:t>
            </a:r>
          </a:p>
        </p:txBody>
      </p:sp>
      <p:sp>
        <p:nvSpPr>
          <p:cNvPr id="6" name="TextBox 5">
            <a:extLst>
              <a:ext uri="{FF2B5EF4-FFF2-40B4-BE49-F238E27FC236}">
                <a16:creationId xmlns:a16="http://schemas.microsoft.com/office/drawing/2014/main" id="{9A7C4DDB-8AAA-420A-A711-AA8556A7F85D}"/>
              </a:ext>
            </a:extLst>
          </p:cNvPr>
          <p:cNvSpPr txBox="1"/>
          <p:nvPr/>
        </p:nvSpPr>
        <p:spPr>
          <a:xfrm>
            <a:off x="232012" y="1396426"/>
            <a:ext cx="7083188" cy="3170099"/>
          </a:xfrm>
          <a:prstGeom prst="rect">
            <a:avLst/>
          </a:prstGeom>
          <a:noFill/>
        </p:spPr>
        <p:txBody>
          <a:bodyPr wrap="square" rtlCol="0">
            <a:spAutoFit/>
          </a:bodyPr>
          <a:lstStyle/>
          <a:p>
            <a:pPr marL="285750" indent="-285750">
              <a:buClr>
                <a:srgbClr val="FFC000"/>
              </a:buClr>
              <a:buSzPct val="120000"/>
              <a:buFont typeface="Arial" panose="020B0604020202020204" pitchFamily="34" charset="0"/>
              <a:buChar char="•"/>
            </a:pPr>
            <a:r>
              <a:rPr lang="en-US" sz="2800" dirty="0">
                <a:cs typeface="Arial" panose="020B0604020202020204" pitchFamily="34" charset="0"/>
              </a:rPr>
              <a:t>Collaborative Approach:</a:t>
            </a:r>
          </a:p>
          <a:p>
            <a:pPr>
              <a:buClr>
                <a:srgbClr val="FFC000"/>
              </a:buClr>
            </a:pPr>
            <a:endParaRPr lang="en-US" sz="1000" dirty="0">
              <a:cs typeface="Arial" panose="020B0604020202020204" pitchFamily="34" charset="0"/>
            </a:endParaRPr>
          </a:p>
          <a:p>
            <a:pPr marL="800100" lvl="1" indent="-458788">
              <a:lnSpc>
                <a:spcPts val="3200"/>
              </a:lnSpc>
              <a:buClr>
                <a:srgbClr val="FFC000"/>
              </a:buClr>
              <a:buFont typeface="Wingdings" panose="05000000000000000000" pitchFamily="2" charset="2"/>
              <a:buChar char="Ø"/>
            </a:pPr>
            <a:r>
              <a:rPr lang="en-US" sz="2800" dirty="0"/>
              <a:t>Riverside County District Attorney</a:t>
            </a:r>
          </a:p>
          <a:p>
            <a:pPr marL="800100" lvl="1" indent="-458788">
              <a:lnSpc>
                <a:spcPts val="3200"/>
              </a:lnSpc>
              <a:buClr>
                <a:srgbClr val="FFC000"/>
              </a:buClr>
              <a:buFont typeface="Wingdings" panose="05000000000000000000" pitchFamily="2" charset="2"/>
              <a:buChar char="Ø"/>
            </a:pPr>
            <a:r>
              <a:rPr lang="en-US" sz="2800" dirty="0"/>
              <a:t>Riverside County Superior Court</a:t>
            </a:r>
          </a:p>
          <a:p>
            <a:pPr marL="800100" lvl="1" indent="-458788">
              <a:lnSpc>
                <a:spcPts val="3200"/>
              </a:lnSpc>
              <a:buClr>
                <a:srgbClr val="FFC000"/>
              </a:buClr>
              <a:buFont typeface="Wingdings" panose="05000000000000000000" pitchFamily="2" charset="2"/>
              <a:buChar char="Ø"/>
            </a:pPr>
            <a:r>
              <a:rPr lang="en-US" sz="2800" dirty="0"/>
              <a:t>Probation Department</a:t>
            </a:r>
          </a:p>
          <a:p>
            <a:pPr marL="800100" lvl="1" indent="-458788">
              <a:lnSpc>
                <a:spcPts val="3200"/>
              </a:lnSpc>
              <a:buClr>
                <a:srgbClr val="FFC000"/>
              </a:buClr>
              <a:buFont typeface="Wingdings" panose="05000000000000000000" pitchFamily="2" charset="2"/>
              <a:buChar char="Ø"/>
            </a:pPr>
            <a:r>
              <a:rPr lang="en-US" sz="2800" dirty="0">
                <a:cs typeface="Arial" panose="020B0604020202020204" pitchFamily="34" charset="0"/>
              </a:rPr>
              <a:t>Department</a:t>
            </a:r>
            <a:r>
              <a:rPr lang="en-US" sz="2800" dirty="0"/>
              <a:t> of Veterans Affairs</a:t>
            </a:r>
          </a:p>
          <a:p>
            <a:pPr marL="800100" lvl="1" indent="-458788">
              <a:lnSpc>
                <a:spcPts val="3200"/>
              </a:lnSpc>
              <a:buClr>
                <a:srgbClr val="FFC000"/>
              </a:buClr>
              <a:buFont typeface="Wingdings" panose="05000000000000000000" pitchFamily="2" charset="2"/>
              <a:buChar char="Ø"/>
            </a:pPr>
            <a:r>
              <a:rPr lang="en-US" sz="2800" dirty="0"/>
              <a:t>RUHS</a:t>
            </a:r>
          </a:p>
          <a:p>
            <a:pPr marL="800100" lvl="1" indent="-458788">
              <a:lnSpc>
                <a:spcPts val="3200"/>
              </a:lnSpc>
              <a:buClr>
                <a:srgbClr val="FFC000"/>
              </a:buClr>
              <a:buFont typeface="Wingdings" panose="05000000000000000000" pitchFamily="2" charset="2"/>
              <a:buChar char="Ø"/>
            </a:pPr>
            <a:r>
              <a:rPr lang="en-US" sz="2800" dirty="0">
                <a:cs typeface="Arial" panose="020B0604020202020204" pitchFamily="34" charset="0"/>
              </a:rPr>
              <a:t>Public</a:t>
            </a:r>
            <a:r>
              <a:rPr lang="en-US" sz="2800" dirty="0"/>
              <a:t> Defender</a:t>
            </a:r>
          </a:p>
        </p:txBody>
      </p:sp>
    </p:spTree>
    <p:extLst>
      <p:ext uri="{BB962C8B-B14F-4D97-AF65-F5344CB8AC3E}">
        <p14:creationId xmlns:p14="http://schemas.microsoft.com/office/powerpoint/2010/main" val="136012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D9172-C96B-43E3-9E7F-4AE8B1FB9F12}"/>
              </a:ext>
            </a:extLst>
          </p:cNvPr>
          <p:cNvSpPr>
            <a:spLocks noGrp="1"/>
          </p:cNvSpPr>
          <p:nvPr>
            <p:ph type="title" idx="4294967295"/>
          </p:nvPr>
        </p:nvSpPr>
        <p:spPr>
          <a:xfrm>
            <a:off x="3114872" y="551909"/>
            <a:ext cx="6162582" cy="2421993"/>
          </a:xfrm>
        </p:spPr>
        <p:txBody>
          <a:bodyPr>
            <a:noAutofit/>
          </a:bodyPr>
          <a:lstStyle/>
          <a:p>
            <a:r>
              <a:rPr lang="en-US" sz="4000" b="1" u="sng" dirty="0">
                <a:solidFill>
                  <a:srgbClr val="FFC000"/>
                </a:solidFill>
                <a:latin typeface="Arial" panose="020B0604020202020204" pitchFamily="34" charset="0"/>
                <a:cs typeface="Arial" panose="020B0604020202020204" pitchFamily="34" charset="0"/>
              </a:rPr>
              <a:t>Countywide Task Forces</a:t>
            </a:r>
            <a:br>
              <a:rPr lang="en-US" sz="4000" dirty="0">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Riverside County Child Exploitation Team </a:t>
            </a:r>
            <a:br>
              <a:rPr lang="en-US" sz="3600" b="1" dirty="0">
                <a:solidFill>
                  <a:srgbClr val="FFC000"/>
                </a:solidFill>
                <a:latin typeface="Arial" panose="020B0604020202020204" pitchFamily="34" charset="0"/>
                <a:cs typeface="Arial" panose="020B0604020202020204" pitchFamily="34" charset="0"/>
              </a:rPr>
            </a:br>
            <a:r>
              <a:rPr lang="en-US" sz="3200" b="1" dirty="0">
                <a:solidFill>
                  <a:srgbClr val="FFC000"/>
                </a:solidFill>
                <a:latin typeface="Arial" panose="020B0604020202020204" pitchFamily="34" charset="0"/>
                <a:cs typeface="Arial" panose="020B0604020202020204" pitchFamily="34" charset="0"/>
              </a:rPr>
              <a:t>(RCCET) </a:t>
            </a:r>
            <a:endParaRPr lang="en-US" sz="3600" b="1" dirty="0">
              <a:solidFill>
                <a:srgbClr val="FFC000"/>
              </a:solidFill>
              <a:latin typeface="Arial" panose="020B0604020202020204" pitchFamily="34" charset="0"/>
              <a:cs typeface="Arial" panose="020B0604020202020204" pitchFamily="34" charset="0"/>
            </a:endParaRPr>
          </a:p>
        </p:txBody>
      </p:sp>
      <p:graphicFrame>
        <p:nvGraphicFramePr>
          <p:cNvPr id="8" name="Table 7">
            <a:extLst>
              <a:ext uri="{FF2B5EF4-FFF2-40B4-BE49-F238E27FC236}">
                <a16:creationId xmlns:a16="http://schemas.microsoft.com/office/drawing/2014/main" id="{B9FE648E-69CA-42E3-96FF-21D69A075332}"/>
              </a:ext>
            </a:extLst>
          </p:cNvPr>
          <p:cNvGraphicFramePr>
            <a:graphicFrameLocks noGrp="1"/>
          </p:cNvGraphicFramePr>
          <p:nvPr>
            <p:extLst>
              <p:ext uri="{D42A27DB-BD31-4B8C-83A1-F6EECF244321}">
                <p14:modId xmlns:p14="http://schemas.microsoft.com/office/powerpoint/2010/main" val="2033917511"/>
              </p:ext>
            </p:extLst>
          </p:nvPr>
        </p:nvGraphicFramePr>
        <p:xfrm>
          <a:off x="1371600" y="3884099"/>
          <a:ext cx="9448800" cy="1840070"/>
        </p:xfrm>
        <a:graphic>
          <a:graphicData uri="http://schemas.openxmlformats.org/drawingml/2006/table">
            <a:tbl>
              <a:tblPr firstRow="1" firstCol="1" bandRow="1">
                <a:tableStyleId>{5C22544A-7EE6-4342-B048-85BDC9FD1C3A}</a:tableStyleId>
              </a:tblPr>
              <a:tblGrid>
                <a:gridCol w="3253368">
                  <a:extLst>
                    <a:ext uri="{9D8B030D-6E8A-4147-A177-3AD203B41FA5}">
                      <a16:colId xmlns:a16="http://schemas.microsoft.com/office/drawing/2014/main" val="1499489797"/>
                    </a:ext>
                  </a:extLst>
                </a:gridCol>
                <a:gridCol w="1743972">
                  <a:extLst>
                    <a:ext uri="{9D8B030D-6E8A-4147-A177-3AD203B41FA5}">
                      <a16:colId xmlns:a16="http://schemas.microsoft.com/office/drawing/2014/main" val="1238586842"/>
                    </a:ext>
                  </a:extLst>
                </a:gridCol>
                <a:gridCol w="2225730">
                  <a:extLst>
                    <a:ext uri="{9D8B030D-6E8A-4147-A177-3AD203B41FA5}">
                      <a16:colId xmlns:a16="http://schemas.microsoft.com/office/drawing/2014/main" val="1571378896"/>
                    </a:ext>
                  </a:extLst>
                </a:gridCol>
                <a:gridCol w="2225730">
                  <a:extLst>
                    <a:ext uri="{9D8B030D-6E8A-4147-A177-3AD203B41FA5}">
                      <a16:colId xmlns:a16="http://schemas.microsoft.com/office/drawing/2014/main" val="2207349279"/>
                    </a:ext>
                  </a:extLst>
                </a:gridCol>
              </a:tblGrid>
              <a:tr h="413574">
                <a:tc>
                  <a:txBody>
                    <a:bodyPr/>
                    <a:lstStyle/>
                    <a:p>
                      <a:pPr marL="0" marR="0">
                        <a:lnSpc>
                          <a:spcPct val="107000"/>
                        </a:lnSpc>
                        <a:spcBef>
                          <a:spcPts val="0"/>
                        </a:spcBef>
                        <a:spcAft>
                          <a:spcPts val="0"/>
                        </a:spcAft>
                      </a:pPr>
                      <a:r>
                        <a:rPr lang="en-US" sz="2400" dirty="0">
                          <a:effectLst/>
                          <a:latin typeface="Arial" panose="020B0604020202020204" pitchFamily="34" charset="0"/>
                          <a:cs typeface="Arial" panose="020B0604020202020204" pitchFamily="34" charset="0"/>
                        </a:rPr>
                        <a:t> </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dirty="0">
                          <a:effectLst/>
                          <a:latin typeface="Arial" panose="020B0604020202020204" pitchFamily="34" charset="0"/>
                          <a:cs typeface="Arial" panose="020B0604020202020204" pitchFamily="34" charset="0"/>
                        </a:rPr>
                        <a:t>2020</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dirty="0">
                          <a:effectLst/>
                          <a:latin typeface="Arial" panose="020B0604020202020204" pitchFamily="34" charset="0"/>
                          <a:cs typeface="Arial" panose="020B0604020202020204" pitchFamily="34" charset="0"/>
                        </a:rPr>
                        <a:t>2021</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dirty="0">
                          <a:effectLst/>
                          <a:latin typeface="Arial" panose="020B0604020202020204" pitchFamily="34" charset="0"/>
                          <a:ea typeface="Calibri" panose="020F0502020204030204" pitchFamily="34" charset="0"/>
                          <a:cs typeface="Arial" panose="020B0604020202020204" pitchFamily="34" charset="0"/>
                        </a:rPr>
                        <a:t>Total </a:t>
                      </a:r>
                    </a:p>
                  </a:txBody>
                  <a:tcPr marL="68580" marR="68580" marT="0" marB="0" anchor="ctr"/>
                </a:tc>
                <a:extLst>
                  <a:ext uri="{0D108BD9-81ED-4DB2-BD59-A6C34878D82A}">
                    <a16:rowId xmlns:a16="http://schemas.microsoft.com/office/drawing/2014/main" val="1063500675"/>
                  </a:ext>
                </a:extLst>
              </a:tr>
              <a:tr h="511694">
                <a:tc>
                  <a:txBody>
                    <a:bodyPr/>
                    <a:lstStyle/>
                    <a:p>
                      <a:pPr marL="0" marR="0">
                        <a:lnSpc>
                          <a:spcPct val="107000"/>
                        </a:lnSpc>
                        <a:spcBef>
                          <a:spcPts val="0"/>
                        </a:spcBef>
                        <a:spcAft>
                          <a:spcPts val="0"/>
                        </a:spcAft>
                      </a:pPr>
                      <a:r>
                        <a:rPr lang="en-US" sz="2400" dirty="0">
                          <a:effectLst/>
                          <a:latin typeface="Arial" panose="020B0604020202020204" pitchFamily="34" charset="0"/>
                          <a:cs typeface="Arial" panose="020B0604020202020204" pitchFamily="34" charset="0"/>
                        </a:rPr>
                        <a:t>Cyber Tips Received</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1">
                          <a:effectLst/>
                          <a:latin typeface="Arial" panose="020B0604020202020204" pitchFamily="34" charset="0"/>
                          <a:cs typeface="Arial" panose="020B0604020202020204" pitchFamily="34" charset="0"/>
                        </a:rPr>
                        <a:t>2,602</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1">
                          <a:effectLst/>
                          <a:latin typeface="Arial" panose="020B0604020202020204" pitchFamily="34" charset="0"/>
                          <a:cs typeface="Arial" panose="020B0604020202020204" pitchFamily="34" charset="0"/>
                        </a:rPr>
                        <a:t>3,874</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1" dirty="0">
                          <a:effectLst/>
                          <a:latin typeface="Arial" panose="020B0604020202020204" pitchFamily="34" charset="0"/>
                          <a:ea typeface="Calibri" panose="020F0502020204030204" pitchFamily="34" charset="0"/>
                          <a:cs typeface="Arial" panose="020B0604020202020204" pitchFamily="34" charset="0"/>
                        </a:rPr>
                        <a:t>6,476</a:t>
                      </a:r>
                    </a:p>
                  </a:txBody>
                  <a:tcPr marL="68580" marR="68580" marT="0" marB="0" anchor="ctr"/>
                </a:tc>
                <a:extLst>
                  <a:ext uri="{0D108BD9-81ED-4DB2-BD59-A6C34878D82A}">
                    <a16:rowId xmlns:a16="http://schemas.microsoft.com/office/drawing/2014/main" val="806786366"/>
                  </a:ext>
                </a:extLst>
              </a:tr>
              <a:tr h="488610">
                <a:tc>
                  <a:txBody>
                    <a:bodyPr/>
                    <a:lstStyle/>
                    <a:p>
                      <a:pPr marL="0" marR="0">
                        <a:lnSpc>
                          <a:spcPct val="107000"/>
                        </a:lnSpc>
                        <a:spcBef>
                          <a:spcPts val="0"/>
                        </a:spcBef>
                        <a:spcAft>
                          <a:spcPts val="0"/>
                        </a:spcAft>
                      </a:pPr>
                      <a:r>
                        <a:rPr lang="en-US" sz="2400">
                          <a:effectLst/>
                          <a:latin typeface="Arial" panose="020B0604020202020204" pitchFamily="34" charset="0"/>
                          <a:ea typeface="Calibri" panose="020F0502020204030204" pitchFamily="34" charset="0"/>
                          <a:cs typeface="Arial" panose="020B0604020202020204" pitchFamily="34" charset="0"/>
                        </a:rPr>
                        <a:t>Search Warrants</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1">
                          <a:effectLst/>
                          <a:latin typeface="Arial" panose="020B0604020202020204" pitchFamily="34" charset="0"/>
                          <a:ea typeface="Calibri" panose="020F0502020204030204" pitchFamily="34" charset="0"/>
                          <a:cs typeface="Arial" panose="020B0604020202020204" pitchFamily="34" charset="0"/>
                        </a:rPr>
                        <a:t>587</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1">
                          <a:effectLst/>
                          <a:latin typeface="Arial" panose="020B0604020202020204" pitchFamily="34" charset="0"/>
                          <a:ea typeface="Calibri" panose="020F0502020204030204" pitchFamily="34" charset="0"/>
                          <a:cs typeface="Arial" panose="020B0604020202020204" pitchFamily="34" charset="0"/>
                        </a:rPr>
                        <a:t>468</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1" dirty="0">
                          <a:effectLst/>
                          <a:latin typeface="Arial" panose="020B0604020202020204" pitchFamily="34" charset="0"/>
                          <a:ea typeface="Calibri" panose="020F0502020204030204" pitchFamily="34" charset="0"/>
                          <a:cs typeface="Arial" panose="020B0604020202020204" pitchFamily="34" charset="0"/>
                        </a:rPr>
                        <a:t>1,055</a:t>
                      </a:r>
                    </a:p>
                  </a:txBody>
                  <a:tcPr marL="68580" marR="68580" marT="0" marB="0" anchor="ctr"/>
                </a:tc>
                <a:extLst>
                  <a:ext uri="{0D108BD9-81ED-4DB2-BD59-A6C34878D82A}">
                    <a16:rowId xmlns:a16="http://schemas.microsoft.com/office/drawing/2014/main" val="2194134360"/>
                  </a:ext>
                </a:extLst>
              </a:tr>
              <a:tr h="426192">
                <a:tc>
                  <a:txBody>
                    <a:bodyPr/>
                    <a:lstStyle/>
                    <a:p>
                      <a:pPr marL="0" marR="0">
                        <a:lnSpc>
                          <a:spcPct val="107000"/>
                        </a:lnSpc>
                        <a:spcBef>
                          <a:spcPts val="0"/>
                        </a:spcBef>
                        <a:spcAft>
                          <a:spcPts val="0"/>
                        </a:spcAft>
                      </a:pPr>
                      <a:r>
                        <a:rPr lang="en-US" sz="2400">
                          <a:effectLst/>
                          <a:latin typeface="Arial" panose="020B0604020202020204" pitchFamily="34" charset="0"/>
                          <a:cs typeface="Arial" panose="020B0604020202020204" pitchFamily="34" charset="0"/>
                        </a:rPr>
                        <a:t>Arrests</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1" dirty="0">
                          <a:effectLst/>
                          <a:latin typeface="Arial" panose="020B0604020202020204" pitchFamily="34" charset="0"/>
                          <a:ea typeface="Calibri" panose="020F0502020204030204" pitchFamily="34" charset="0"/>
                          <a:cs typeface="Arial" panose="020B0604020202020204" pitchFamily="34" charset="0"/>
                        </a:rPr>
                        <a:t>99</a:t>
                      </a:r>
                    </a:p>
                  </a:txBody>
                  <a:tcPr marL="68580" marR="68580" marT="0" marB="0" anchor="ctr"/>
                </a:tc>
                <a:tc>
                  <a:txBody>
                    <a:bodyPr/>
                    <a:lstStyle/>
                    <a:p>
                      <a:pPr marL="0" marR="0" algn="ctr">
                        <a:lnSpc>
                          <a:spcPct val="107000"/>
                        </a:lnSpc>
                        <a:spcBef>
                          <a:spcPts val="0"/>
                        </a:spcBef>
                        <a:spcAft>
                          <a:spcPts val="0"/>
                        </a:spcAft>
                      </a:pPr>
                      <a:r>
                        <a:rPr lang="en-US" sz="2400" b="1" dirty="0">
                          <a:effectLst/>
                          <a:latin typeface="Arial" panose="020B0604020202020204" pitchFamily="34" charset="0"/>
                          <a:ea typeface="Calibri" panose="020F0502020204030204" pitchFamily="34" charset="0"/>
                          <a:cs typeface="Arial" panose="020B0604020202020204" pitchFamily="34" charset="0"/>
                        </a:rPr>
                        <a:t>149</a:t>
                      </a:r>
                    </a:p>
                  </a:txBody>
                  <a:tcPr marL="68580" marR="68580" marT="0" marB="0" anchor="ctr"/>
                </a:tc>
                <a:tc>
                  <a:txBody>
                    <a:bodyPr/>
                    <a:lstStyle/>
                    <a:p>
                      <a:pPr marL="0" marR="0" algn="ctr">
                        <a:lnSpc>
                          <a:spcPct val="107000"/>
                        </a:lnSpc>
                        <a:spcBef>
                          <a:spcPts val="0"/>
                        </a:spcBef>
                        <a:spcAft>
                          <a:spcPts val="0"/>
                        </a:spcAft>
                      </a:pPr>
                      <a:r>
                        <a:rPr lang="en-US" sz="2400" b="1" dirty="0">
                          <a:effectLst/>
                          <a:latin typeface="Arial" panose="020B0604020202020204" pitchFamily="34" charset="0"/>
                          <a:ea typeface="Calibri" panose="020F0502020204030204" pitchFamily="34" charset="0"/>
                          <a:cs typeface="Arial" panose="020B0604020202020204" pitchFamily="34" charset="0"/>
                        </a:rPr>
                        <a:t>   248</a:t>
                      </a:r>
                    </a:p>
                  </a:txBody>
                  <a:tcPr marL="68580" marR="68580" marT="0" marB="0" anchor="ctr"/>
                </a:tc>
                <a:extLst>
                  <a:ext uri="{0D108BD9-81ED-4DB2-BD59-A6C34878D82A}">
                    <a16:rowId xmlns:a16="http://schemas.microsoft.com/office/drawing/2014/main" val="3391988715"/>
                  </a:ext>
                </a:extLst>
              </a:tr>
            </a:tbl>
          </a:graphicData>
        </a:graphic>
      </p:graphicFrame>
      <p:pic>
        <p:nvPicPr>
          <p:cNvPr id="10" name="Picture 9">
            <a:extLst>
              <a:ext uri="{FF2B5EF4-FFF2-40B4-BE49-F238E27FC236}">
                <a16:creationId xmlns:a16="http://schemas.microsoft.com/office/drawing/2014/main" id="{5E4BCDD9-A8C1-48E8-86A8-BFCCB2C4DE6B}"/>
              </a:ext>
            </a:extLst>
          </p:cNvPr>
          <p:cNvPicPr>
            <a:picLocks noChangeAspect="1"/>
          </p:cNvPicPr>
          <p:nvPr/>
        </p:nvPicPr>
        <p:blipFill rotWithShape="1">
          <a:blip r:embed="rId3"/>
          <a:srcRect l="5586" t="3830" b="1569"/>
          <a:stretch/>
        </p:blipFill>
        <p:spPr>
          <a:xfrm>
            <a:off x="365117" y="551909"/>
            <a:ext cx="2335913" cy="2892501"/>
          </a:xfrm>
          <a:prstGeom prst="rect">
            <a:avLst/>
          </a:prstGeom>
          <a:ln w="25400">
            <a:solidFill>
              <a:schemeClr val="tx1"/>
            </a:solidFill>
          </a:ln>
        </p:spPr>
      </p:pic>
      <p:pic>
        <p:nvPicPr>
          <p:cNvPr id="12" name="Picture 11">
            <a:extLst>
              <a:ext uri="{FF2B5EF4-FFF2-40B4-BE49-F238E27FC236}">
                <a16:creationId xmlns:a16="http://schemas.microsoft.com/office/drawing/2014/main" id="{BF7EC429-BE43-4B38-9090-C1BA8D52A22F}"/>
              </a:ext>
            </a:extLst>
          </p:cNvPr>
          <p:cNvPicPr>
            <a:picLocks noChangeAspect="1"/>
          </p:cNvPicPr>
          <p:nvPr/>
        </p:nvPicPr>
        <p:blipFill rotWithShape="1">
          <a:blip r:embed="rId4"/>
          <a:srcRect l="3835"/>
          <a:stretch/>
        </p:blipFill>
        <p:spPr>
          <a:xfrm>
            <a:off x="9691297" y="552476"/>
            <a:ext cx="2135586" cy="2958411"/>
          </a:xfrm>
          <a:prstGeom prst="rect">
            <a:avLst/>
          </a:prstGeom>
          <a:ln w="28575">
            <a:solidFill>
              <a:schemeClr val="tx1"/>
            </a:solidFill>
          </a:ln>
        </p:spPr>
      </p:pic>
    </p:spTree>
    <p:extLst>
      <p:ext uri="{BB962C8B-B14F-4D97-AF65-F5344CB8AC3E}">
        <p14:creationId xmlns:p14="http://schemas.microsoft.com/office/powerpoint/2010/main" val="398663881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DEB4C-27F5-4BC3-8C97-697189996465}"/>
              </a:ext>
            </a:extLst>
          </p:cNvPr>
          <p:cNvSpPr>
            <a:spLocks noGrp="1"/>
          </p:cNvSpPr>
          <p:nvPr>
            <p:ph type="title"/>
          </p:nvPr>
        </p:nvSpPr>
        <p:spPr>
          <a:xfrm>
            <a:off x="870856" y="399779"/>
            <a:ext cx="10450286" cy="720952"/>
          </a:xfrm>
        </p:spPr>
        <p:txBody>
          <a:bodyPr>
            <a:normAutofit fontScale="90000"/>
          </a:bodyPr>
          <a:lstStyle/>
          <a:p>
            <a:r>
              <a:rPr lang="en-US" sz="4000" b="1" u="sng"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Countywide Task Forces-Gang Impact Team </a:t>
            </a:r>
            <a:r>
              <a:rPr lang="en-US" sz="40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(GIT)</a:t>
            </a:r>
          </a:p>
        </p:txBody>
      </p:sp>
      <p:graphicFrame>
        <p:nvGraphicFramePr>
          <p:cNvPr id="9" name="Table 8">
            <a:extLst>
              <a:ext uri="{FF2B5EF4-FFF2-40B4-BE49-F238E27FC236}">
                <a16:creationId xmlns:a16="http://schemas.microsoft.com/office/drawing/2014/main" id="{3FE3F8DB-7A7C-4BA1-9C1D-2F0026E23F91}"/>
              </a:ext>
            </a:extLst>
          </p:cNvPr>
          <p:cNvGraphicFramePr>
            <a:graphicFrameLocks noGrp="1"/>
          </p:cNvGraphicFramePr>
          <p:nvPr>
            <p:extLst>
              <p:ext uri="{D42A27DB-BD31-4B8C-83A1-F6EECF244321}">
                <p14:modId xmlns:p14="http://schemas.microsoft.com/office/powerpoint/2010/main" val="2959472746"/>
              </p:ext>
            </p:extLst>
          </p:nvPr>
        </p:nvGraphicFramePr>
        <p:xfrm>
          <a:off x="471808" y="1584278"/>
          <a:ext cx="11292561" cy="1215188"/>
        </p:xfrm>
        <a:graphic>
          <a:graphicData uri="http://schemas.openxmlformats.org/drawingml/2006/table">
            <a:tbl>
              <a:tblPr firstRow="1" bandRow="1"/>
              <a:tblGrid>
                <a:gridCol w="1469820">
                  <a:extLst>
                    <a:ext uri="{9D8B030D-6E8A-4147-A177-3AD203B41FA5}">
                      <a16:colId xmlns:a16="http://schemas.microsoft.com/office/drawing/2014/main" val="634698239"/>
                    </a:ext>
                  </a:extLst>
                </a:gridCol>
                <a:gridCol w="1234900">
                  <a:extLst>
                    <a:ext uri="{9D8B030D-6E8A-4147-A177-3AD203B41FA5}">
                      <a16:colId xmlns:a16="http://schemas.microsoft.com/office/drawing/2014/main" val="1069839105"/>
                    </a:ext>
                  </a:extLst>
                </a:gridCol>
                <a:gridCol w="1207151">
                  <a:extLst>
                    <a:ext uri="{9D8B030D-6E8A-4147-A177-3AD203B41FA5}">
                      <a16:colId xmlns:a16="http://schemas.microsoft.com/office/drawing/2014/main" val="271668678"/>
                    </a:ext>
                  </a:extLst>
                </a:gridCol>
                <a:gridCol w="1107045">
                  <a:extLst>
                    <a:ext uri="{9D8B030D-6E8A-4147-A177-3AD203B41FA5}">
                      <a16:colId xmlns:a16="http://schemas.microsoft.com/office/drawing/2014/main" val="2321391669"/>
                    </a:ext>
                  </a:extLst>
                </a:gridCol>
                <a:gridCol w="1443476">
                  <a:extLst>
                    <a:ext uri="{9D8B030D-6E8A-4147-A177-3AD203B41FA5}">
                      <a16:colId xmlns:a16="http://schemas.microsoft.com/office/drawing/2014/main" val="1272712436"/>
                    </a:ext>
                  </a:extLst>
                </a:gridCol>
                <a:gridCol w="1065982">
                  <a:extLst>
                    <a:ext uri="{9D8B030D-6E8A-4147-A177-3AD203B41FA5}">
                      <a16:colId xmlns:a16="http://schemas.microsoft.com/office/drawing/2014/main" val="3088277899"/>
                    </a:ext>
                  </a:extLst>
                </a:gridCol>
                <a:gridCol w="1135351">
                  <a:extLst>
                    <a:ext uri="{9D8B030D-6E8A-4147-A177-3AD203B41FA5}">
                      <a16:colId xmlns:a16="http://schemas.microsoft.com/office/drawing/2014/main" val="864653821"/>
                    </a:ext>
                  </a:extLst>
                </a:gridCol>
                <a:gridCol w="1374107">
                  <a:extLst>
                    <a:ext uri="{9D8B030D-6E8A-4147-A177-3AD203B41FA5}">
                      <a16:colId xmlns:a16="http://schemas.microsoft.com/office/drawing/2014/main" val="3006623601"/>
                    </a:ext>
                  </a:extLst>
                </a:gridCol>
                <a:gridCol w="1254729">
                  <a:extLst>
                    <a:ext uri="{9D8B030D-6E8A-4147-A177-3AD203B41FA5}">
                      <a16:colId xmlns:a16="http://schemas.microsoft.com/office/drawing/2014/main" val="356269960"/>
                    </a:ext>
                  </a:extLst>
                </a:gridCol>
              </a:tblGrid>
              <a:tr h="710636">
                <a:tc>
                  <a:txBody>
                    <a:bodyPr/>
                    <a:lstStyle/>
                    <a:p>
                      <a:pPr algn="ctr" rtl="0" fontAlgn="ctr"/>
                      <a:r>
                        <a:rPr lang="en-US" sz="1800" b="1" i="0" u="none" strike="noStrike" dirty="0">
                          <a:solidFill>
                            <a:srgbClr val="FFFFFF"/>
                          </a:solidFill>
                          <a:effectLst/>
                          <a:latin typeface="Arial" panose="020B0604020202020204" pitchFamily="34" charset="0"/>
                        </a:rPr>
                        <a:t>Period</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800" b="1" i="0" u="none" strike="noStrike" dirty="0">
                          <a:solidFill>
                            <a:srgbClr val="FFFFFF"/>
                          </a:solidFill>
                          <a:effectLst/>
                          <a:latin typeface="Arial" panose="020B0604020202020204" pitchFamily="34" charset="0"/>
                        </a:rPr>
                        <a:t>Homicide Arrests</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800" b="1" i="0" u="none" strike="noStrike" dirty="0">
                          <a:solidFill>
                            <a:srgbClr val="FFFFFF"/>
                          </a:solidFill>
                          <a:effectLst/>
                          <a:latin typeface="Arial" panose="020B0604020202020204" pitchFamily="34" charset="0"/>
                        </a:rPr>
                        <a:t>Total Arrests</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800" b="1" i="0" u="none" strike="noStrike" dirty="0">
                          <a:solidFill>
                            <a:srgbClr val="FFFFFF"/>
                          </a:solidFill>
                          <a:effectLst/>
                          <a:latin typeface="Arial" panose="020B0604020202020204" pitchFamily="34" charset="0"/>
                        </a:rPr>
                        <a:t>Guns</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800" b="1" i="0" u="none" strike="noStrike" dirty="0">
                          <a:solidFill>
                            <a:srgbClr val="FFFFFF"/>
                          </a:solidFill>
                          <a:effectLst/>
                          <a:latin typeface="Arial" panose="020B0604020202020204" pitchFamily="34" charset="0"/>
                        </a:rPr>
                        <a:t>Meth</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800" b="1" i="0" u="none" strike="noStrike" dirty="0">
                          <a:solidFill>
                            <a:srgbClr val="FFFFFF"/>
                          </a:solidFill>
                          <a:effectLst/>
                          <a:latin typeface="Arial" panose="020B0604020202020204" pitchFamily="34" charset="0"/>
                        </a:rPr>
                        <a:t>Heroin</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800" b="1" i="0" u="none" strike="noStrike" dirty="0">
                          <a:solidFill>
                            <a:srgbClr val="FFFFFF"/>
                          </a:solidFill>
                          <a:effectLst/>
                          <a:latin typeface="Arial" panose="020B0604020202020204" pitchFamily="34" charset="0"/>
                        </a:rPr>
                        <a:t>Cocaine</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800" b="1" i="0" u="none" strike="noStrike" dirty="0">
                          <a:solidFill>
                            <a:srgbClr val="FFFFFF"/>
                          </a:solidFill>
                          <a:effectLst/>
                          <a:latin typeface="Arial" panose="020B0604020202020204" pitchFamily="34" charset="0"/>
                        </a:rPr>
                        <a:t>Fentanyl</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800" b="1" i="0" u="none" strike="noStrike" dirty="0">
                          <a:solidFill>
                            <a:srgbClr val="FFFFFF"/>
                          </a:solidFill>
                          <a:effectLst/>
                          <a:latin typeface="Arial" panose="020B0604020202020204" pitchFamily="34" charset="0"/>
                        </a:rPr>
                        <a:t>Pills</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3691387470"/>
                  </a:ext>
                </a:extLst>
              </a:tr>
              <a:tr h="504552">
                <a:tc>
                  <a:txBody>
                    <a:bodyPr/>
                    <a:lstStyle/>
                    <a:p>
                      <a:pPr algn="ctr" rtl="0" fontAlgn="ctr"/>
                      <a:r>
                        <a:rPr lang="en-US" sz="1600" b="1" i="0" u="none" strike="noStrike" dirty="0">
                          <a:solidFill>
                            <a:srgbClr val="000000"/>
                          </a:solidFill>
                          <a:effectLst/>
                          <a:latin typeface="Arial" panose="020B0604020202020204" pitchFamily="34" charset="0"/>
                        </a:rPr>
                        <a:t>FY 2015-YTD</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2400" b="1" i="0" u="none" strike="noStrike" dirty="0">
                          <a:solidFill>
                            <a:srgbClr val="000000"/>
                          </a:solidFill>
                          <a:effectLst/>
                          <a:latin typeface="Arial" panose="020B0604020202020204" pitchFamily="34" charset="0"/>
                        </a:rPr>
                        <a:t>105</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2400" b="1" i="0" u="none" strike="noStrike" dirty="0">
                          <a:solidFill>
                            <a:srgbClr val="000000"/>
                          </a:solidFill>
                          <a:effectLst/>
                          <a:latin typeface="Arial" panose="020B0604020202020204" pitchFamily="34" charset="0"/>
                        </a:rPr>
                        <a:t>1,407</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2400" b="1" i="0" u="none" strike="noStrike" dirty="0">
                          <a:solidFill>
                            <a:srgbClr val="000000"/>
                          </a:solidFill>
                          <a:effectLst/>
                          <a:latin typeface="Arial" panose="020B0604020202020204" pitchFamily="34" charset="0"/>
                        </a:rPr>
                        <a:t>1,087</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2400" b="1" i="0" u="none" strike="noStrike" kern="1200" dirty="0">
                          <a:solidFill>
                            <a:srgbClr val="000000"/>
                          </a:solidFill>
                          <a:effectLst/>
                          <a:latin typeface="Arial" panose="020B0604020202020204" pitchFamily="34" charset="0"/>
                          <a:ea typeface="+mn-ea"/>
                          <a:cs typeface="+mn-cs"/>
                        </a:rPr>
                        <a:t>1,995 lbs</a:t>
                      </a:r>
                      <a:r>
                        <a:rPr lang="en-US" sz="2000" b="1" i="0" u="none" strike="noStrike" dirty="0">
                          <a:solidFill>
                            <a:srgbClr val="000000"/>
                          </a:solidFill>
                          <a:effectLst/>
                          <a:latin typeface="Arial" panose="020B0604020202020204" pitchFamily="34" charset="0"/>
                        </a:rPr>
                        <a:t>.</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2400" b="1" i="0" u="none" strike="noStrike" dirty="0">
                          <a:solidFill>
                            <a:srgbClr val="000000"/>
                          </a:solidFill>
                          <a:effectLst/>
                          <a:latin typeface="Arial" panose="020B0604020202020204" pitchFamily="34" charset="0"/>
                        </a:rPr>
                        <a:t>7 lbs.</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2400" b="1" i="0" u="none" strike="noStrike" dirty="0">
                          <a:solidFill>
                            <a:srgbClr val="000000"/>
                          </a:solidFill>
                          <a:effectLst/>
                          <a:latin typeface="Arial" panose="020B0604020202020204" pitchFamily="34" charset="0"/>
                        </a:rPr>
                        <a:t>46 lbs.</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2200" b="1" i="0" u="none" strike="noStrike" dirty="0">
                          <a:solidFill>
                            <a:srgbClr val="000000"/>
                          </a:solidFill>
                          <a:effectLst/>
                          <a:latin typeface="Arial" panose="020B0604020202020204" pitchFamily="34" charset="0"/>
                        </a:rPr>
                        <a:t>2,622 lbs.</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2400" b="1" i="0" u="none" strike="noStrike" dirty="0">
                          <a:solidFill>
                            <a:srgbClr val="000000"/>
                          </a:solidFill>
                          <a:effectLst/>
                          <a:latin typeface="Arial" panose="020B0604020202020204" pitchFamily="34" charset="0"/>
                        </a:rPr>
                        <a:t>75k</a:t>
                      </a:r>
                    </a:p>
                  </a:txBody>
                  <a:tcPr marL="4877" marR="4877" marT="48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28333120"/>
                  </a:ext>
                </a:extLst>
              </a:tr>
            </a:tbl>
          </a:graphicData>
        </a:graphic>
      </p:graphicFrame>
      <p:pic>
        <p:nvPicPr>
          <p:cNvPr id="1026" name="A0ECCAFF-7385-4FFB-8373-47EAA2AA61E7" descr="IMG_1271.jpg">
            <a:extLst>
              <a:ext uri="{FF2B5EF4-FFF2-40B4-BE49-F238E27FC236}">
                <a16:creationId xmlns:a16="http://schemas.microsoft.com/office/drawing/2014/main" id="{A7EEAAD2-9CF7-4A78-8FED-93A53FCF17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2" t="8807" b="8776"/>
          <a:stretch/>
        </p:blipFill>
        <p:spPr bwMode="auto">
          <a:xfrm>
            <a:off x="471808" y="3044649"/>
            <a:ext cx="4531057" cy="341357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7" name="2856EDEE-9798-4672-B913-478D425B9CF2" descr="IMG_1268.jpg">
            <a:extLst>
              <a:ext uri="{FF2B5EF4-FFF2-40B4-BE49-F238E27FC236}">
                <a16:creationId xmlns:a16="http://schemas.microsoft.com/office/drawing/2014/main" id="{9FEE754F-A23C-4981-99F5-0824D35B2E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22" b="1542"/>
          <a:stretch/>
        </p:blipFill>
        <p:spPr bwMode="auto">
          <a:xfrm>
            <a:off x="5280608" y="3044649"/>
            <a:ext cx="6483761" cy="341357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428368"/>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80000"/>
                <a:satMod val="300000"/>
              </a:schemeClr>
            </a:gs>
            <a:gs pos="0">
              <a:srgbClr val="2E5095"/>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1">
            <a:extLst>
              <a:ext uri="{FF2B5EF4-FFF2-40B4-BE49-F238E27FC236}">
                <a16:creationId xmlns:a16="http://schemas.microsoft.com/office/drawing/2014/main" id="{4BB0A9E0-1C7D-46ED-872B-F81F61B2E689}"/>
              </a:ext>
            </a:extLst>
          </p:cNvPr>
          <p:cNvSpPr txBox="1">
            <a:spLocks/>
          </p:cNvSpPr>
          <p:nvPr/>
        </p:nvSpPr>
        <p:spPr>
          <a:xfrm>
            <a:off x="640080" y="971566"/>
            <a:ext cx="5227320" cy="1236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Challenges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Content Placeholder 5">
            <a:extLst>
              <a:ext uri="{FF2B5EF4-FFF2-40B4-BE49-F238E27FC236}">
                <a16:creationId xmlns:a16="http://schemas.microsoft.com/office/drawing/2014/main" id="{0EB670C8-92C9-4F94-8AF9-559FCDC5E471}"/>
              </a:ext>
            </a:extLst>
          </p:cNvPr>
          <p:cNvSpPr>
            <a:spLocks noGrp="1"/>
          </p:cNvSpPr>
          <p:nvPr>
            <p:ph sz="half" idx="2"/>
          </p:nvPr>
        </p:nvSpPr>
        <p:spPr>
          <a:xfrm>
            <a:off x="462280" y="2872899"/>
            <a:ext cx="5582920" cy="3320668"/>
          </a:xfrm>
        </p:spPr>
        <p:txBody>
          <a:bodyPr vert="horz" lIns="91440" tIns="45720" rIns="91440" bIns="45720" rtlCol="0">
            <a:normAutofit/>
          </a:bodyPr>
          <a:lstStyle/>
          <a:p>
            <a:pPr marL="463550" indent="-406400">
              <a:lnSpc>
                <a:spcPct val="90000"/>
              </a:lnSpc>
              <a:buClr>
                <a:srgbClr val="FFC000"/>
              </a:buClr>
            </a:pPr>
            <a:r>
              <a:rPr lang="en-US" sz="4000" b="1" dirty="0"/>
              <a:t>Criminal Caseloads </a:t>
            </a:r>
          </a:p>
          <a:p>
            <a:pPr marL="463550" indent="-406400">
              <a:lnSpc>
                <a:spcPct val="90000"/>
              </a:lnSpc>
              <a:buClr>
                <a:srgbClr val="FFC000"/>
              </a:buClr>
            </a:pPr>
            <a:r>
              <a:rPr lang="en-US" sz="4000" b="1" dirty="0"/>
              <a:t>Covid-19 Recovery</a:t>
            </a:r>
          </a:p>
          <a:p>
            <a:pPr marL="463550" indent="-406400">
              <a:lnSpc>
                <a:spcPct val="90000"/>
              </a:lnSpc>
              <a:buClr>
                <a:srgbClr val="FFC000"/>
              </a:buClr>
            </a:pPr>
            <a:r>
              <a:rPr lang="en-US" sz="4000" b="1" dirty="0"/>
              <a:t>Legal Mandates</a:t>
            </a:r>
          </a:p>
          <a:p>
            <a:pPr marL="463550" indent="-406400">
              <a:lnSpc>
                <a:spcPct val="90000"/>
              </a:lnSpc>
              <a:buClr>
                <a:srgbClr val="FFC000"/>
              </a:buClr>
            </a:pPr>
            <a:r>
              <a:rPr lang="en-US" sz="4000" b="1" dirty="0"/>
              <a:t>Body Worn Camera</a:t>
            </a:r>
          </a:p>
          <a:p>
            <a:pPr marL="234950" indent="0">
              <a:lnSpc>
                <a:spcPct val="90000"/>
              </a:lnSpc>
              <a:buNone/>
            </a:pPr>
            <a:endParaRPr lang="en-US" sz="2200" b="1" dirty="0"/>
          </a:p>
        </p:txBody>
      </p:sp>
      <p:pic>
        <p:nvPicPr>
          <p:cNvPr id="8" name="Picture 7">
            <a:extLst>
              <a:ext uri="{FF2B5EF4-FFF2-40B4-BE49-F238E27FC236}">
                <a16:creationId xmlns:a16="http://schemas.microsoft.com/office/drawing/2014/main" id="{51219122-3C6C-4927-A0B3-D11E2938A8B9}"/>
              </a:ext>
            </a:extLst>
          </p:cNvPr>
          <p:cNvPicPr>
            <a:picLocks noChangeAspect="1"/>
          </p:cNvPicPr>
          <p:nvPr/>
        </p:nvPicPr>
        <p:blipFill rotWithShape="1">
          <a:blip r:embed="rId4">
            <a:lum bright="3000"/>
          </a:blip>
          <a:srcRect l="9464" t="1354" r="11250" b="12038"/>
          <a:stretch/>
        </p:blipFill>
        <p:spPr>
          <a:xfrm>
            <a:off x="6507480" y="0"/>
            <a:ext cx="5681472" cy="7036802"/>
          </a:xfrm>
          <a:prstGeom prst="rect">
            <a:avLst/>
          </a:prstGeom>
        </p:spPr>
      </p:pic>
    </p:spTree>
    <p:extLst>
      <p:ext uri="{BB962C8B-B14F-4D97-AF65-F5344CB8AC3E}">
        <p14:creationId xmlns:p14="http://schemas.microsoft.com/office/powerpoint/2010/main" val="3307469614"/>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2">
                <a:tint val="80000"/>
                <a:satMod val="300000"/>
              </a:schemeClr>
            </a:gs>
            <a:gs pos="0">
              <a:srgbClr val="2E5095"/>
            </a:gs>
            <a:gs pos="7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112B89-F570-4DAA-ADB7-FD5D80D0A2A8}"/>
              </a:ext>
            </a:extLst>
          </p:cNvPr>
          <p:cNvSpPr>
            <a:spLocks noGrp="1"/>
          </p:cNvSpPr>
          <p:nvPr>
            <p:ph type="title"/>
          </p:nvPr>
        </p:nvSpPr>
        <p:spPr>
          <a:xfrm>
            <a:off x="266835" y="535899"/>
            <a:ext cx="3504145" cy="3387497"/>
          </a:xfrm>
        </p:spPr>
        <p:txBody>
          <a:bodyPr anchor="b">
            <a:normAutofit/>
          </a:bodyPr>
          <a:lstStyle/>
          <a:p>
            <a:pPr>
              <a:lnSpc>
                <a:spcPct val="90000"/>
              </a:lnSpc>
            </a:pPr>
            <a:r>
              <a:rPr lang="en-US"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COVID RECOVERY CASELOAD EFFECT</a:t>
            </a:r>
          </a:p>
        </p:txBody>
      </p:sp>
      <p:sp>
        <p:nvSpPr>
          <p:cNvPr id="3" name="Content Placeholder 2">
            <a:extLst>
              <a:ext uri="{FF2B5EF4-FFF2-40B4-BE49-F238E27FC236}">
                <a16:creationId xmlns:a16="http://schemas.microsoft.com/office/drawing/2014/main" id="{522929E8-1657-49E3-BBE3-C250BDB0CA71}"/>
              </a:ext>
            </a:extLst>
          </p:cNvPr>
          <p:cNvSpPr>
            <a:spLocks noGrp="1"/>
          </p:cNvSpPr>
          <p:nvPr>
            <p:ph idx="1"/>
          </p:nvPr>
        </p:nvSpPr>
        <p:spPr>
          <a:xfrm>
            <a:off x="4581727" y="649480"/>
            <a:ext cx="3025303" cy="5546047"/>
          </a:xfrm>
        </p:spPr>
        <p:txBody>
          <a:bodyPr anchor="ctr">
            <a:normAutofit/>
          </a:bodyPr>
          <a:lstStyle/>
          <a:p>
            <a:pPr marL="849313" lvl="2" indent="0">
              <a:buClr>
                <a:schemeClr val="tx1"/>
              </a:buClr>
              <a:buNone/>
            </a:pPr>
            <a:endParaRPr lang="en-US" sz="2000" b="1">
              <a:latin typeface="Arial" panose="020B0604020202020204" pitchFamily="34" charset="0"/>
              <a:cs typeface="Arial" panose="020B0604020202020204" pitchFamily="34" charset="0"/>
            </a:endParaRPr>
          </a:p>
          <a:p>
            <a:pPr marL="742950" indent="-4763">
              <a:buNone/>
            </a:pPr>
            <a:endParaRPr lang="en-US" sz="2000" b="1">
              <a:latin typeface="Arial" panose="020B0604020202020204" pitchFamily="34" charset="0"/>
              <a:cs typeface="Arial" panose="020B0604020202020204" pitchFamily="34" charset="0"/>
            </a:endParaRPr>
          </a:p>
          <a:p>
            <a:pPr marL="457200" lvl="1" indent="0">
              <a:buNone/>
            </a:pPr>
            <a:endParaRPr lang="en-US" sz="2000"/>
          </a:p>
        </p:txBody>
      </p:sp>
      <p:graphicFrame>
        <p:nvGraphicFramePr>
          <p:cNvPr id="4" name="Chart 3">
            <a:extLst>
              <a:ext uri="{FF2B5EF4-FFF2-40B4-BE49-F238E27FC236}">
                <a16:creationId xmlns:a16="http://schemas.microsoft.com/office/drawing/2014/main" id="{68CBC70A-0D10-4940-81C6-2397BAAD3BDB}"/>
              </a:ext>
            </a:extLst>
          </p:cNvPr>
          <p:cNvGraphicFramePr>
            <a:graphicFrameLocks/>
          </p:cNvGraphicFramePr>
          <p:nvPr>
            <p:extLst>
              <p:ext uri="{D42A27DB-BD31-4B8C-83A1-F6EECF244321}">
                <p14:modId xmlns:p14="http://schemas.microsoft.com/office/powerpoint/2010/main" val="2462905787"/>
              </p:ext>
            </p:extLst>
          </p:nvPr>
        </p:nvGraphicFramePr>
        <p:xfrm>
          <a:off x="4581719" y="473654"/>
          <a:ext cx="7143559" cy="59225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359382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437"/>
            <a:ext cx="10972800" cy="1081196"/>
          </a:xfrm>
        </p:spPr>
        <p:txBody>
          <a:bodyPr>
            <a:normAutofit/>
          </a:bodyPr>
          <a:lstStyle/>
          <a:p>
            <a:r>
              <a:rPr lang="en-US" sz="4800" b="1" u="sng"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Unfunded Legal Mandates</a:t>
            </a:r>
            <a:r>
              <a:rPr lang="en-US" sz="48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3C710C61-E37D-4EBF-964A-6FB6C2D2BCF0}"/>
              </a:ext>
            </a:extLst>
          </p:cNvPr>
          <p:cNvSpPr txBox="1">
            <a:spLocks/>
          </p:cNvSpPr>
          <p:nvPr/>
        </p:nvSpPr>
        <p:spPr>
          <a:xfrm>
            <a:off x="858611" y="1047759"/>
            <a:ext cx="11987879" cy="546060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77850" indent="-577850">
              <a:spcBef>
                <a:spcPts val="0"/>
              </a:spcBef>
            </a:pPr>
            <a:r>
              <a:rPr lang="en-US" sz="2600" b="1" dirty="0">
                <a:solidFill>
                  <a:srgbClr val="FFFF00"/>
                </a:solidFill>
                <a:cs typeface="Arial" panose="020B0604020202020204" pitchFamily="34" charset="0"/>
              </a:rPr>
              <a:t>SB 483 – Resentencing process to eliminate prison priors</a:t>
            </a:r>
            <a:endParaRPr lang="en-US" sz="2600" b="1" dirty="0">
              <a:cs typeface="Arial" panose="020B0604020202020204" pitchFamily="34" charset="0"/>
            </a:endParaRPr>
          </a:p>
          <a:p>
            <a:pPr marL="577850" indent="-577850">
              <a:spcBef>
                <a:spcPts val="0"/>
              </a:spcBef>
            </a:pPr>
            <a:r>
              <a:rPr lang="en-US" sz="2600" b="1" dirty="0">
                <a:cs typeface="Arial" panose="020B0604020202020204" pitchFamily="34" charset="0"/>
              </a:rPr>
              <a:t>SB 1437 - Murder </a:t>
            </a:r>
          </a:p>
          <a:p>
            <a:pPr marL="577850" indent="-577850">
              <a:spcBef>
                <a:spcPts val="0"/>
              </a:spcBef>
            </a:pPr>
            <a:r>
              <a:rPr lang="en-US" sz="2600" b="1" dirty="0">
                <a:cs typeface="Arial" panose="020B0604020202020204" pitchFamily="34" charset="0"/>
              </a:rPr>
              <a:t>SB 1393 -  Reducing sentences for serious/violent felons </a:t>
            </a:r>
          </a:p>
          <a:p>
            <a:pPr marL="577850" indent="-577850">
              <a:spcBef>
                <a:spcPts val="0"/>
              </a:spcBef>
            </a:pPr>
            <a:r>
              <a:rPr lang="en-US" sz="2600" b="1" dirty="0">
                <a:cs typeface="Arial" panose="020B0604020202020204" pitchFamily="34" charset="0"/>
              </a:rPr>
              <a:t>SB 384 - Tiered sex offender registration</a:t>
            </a:r>
          </a:p>
          <a:p>
            <a:pPr marL="577850" indent="-577850">
              <a:spcBef>
                <a:spcPts val="0"/>
              </a:spcBef>
            </a:pPr>
            <a:r>
              <a:rPr lang="en-US" sz="2600" b="1" dirty="0">
                <a:cs typeface="Arial" panose="020B0604020202020204" pitchFamily="34" charset="0"/>
              </a:rPr>
              <a:t>SB 620 - Using a firearm in the commission of a crime</a:t>
            </a:r>
          </a:p>
          <a:p>
            <a:pPr marL="577850" indent="-577850">
              <a:spcBef>
                <a:spcPts val="0"/>
              </a:spcBef>
            </a:pPr>
            <a:r>
              <a:rPr lang="en-US" sz="2600" b="1" dirty="0">
                <a:cs typeface="Arial" panose="020B0604020202020204" pitchFamily="34" charset="0"/>
              </a:rPr>
              <a:t>Prop 66 - Death Penalty</a:t>
            </a:r>
          </a:p>
          <a:p>
            <a:pPr marL="577850" indent="-577850">
              <a:spcBef>
                <a:spcPts val="0"/>
              </a:spcBef>
            </a:pPr>
            <a:r>
              <a:rPr lang="en-US" sz="2600" b="1" dirty="0">
                <a:cs typeface="Arial" panose="020B0604020202020204" pitchFamily="34" charset="0"/>
              </a:rPr>
              <a:t>AB 1950 - Retroactive Reductions in Probationary Terms</a:t>
            </a:r>
          </a:p>
          <a:p>
            <a:pPr marL="577850" indent="-577850">
              <a:spcBef>
                <a:spcPts val="0"/>
              </a:spcBef>
            </a:pPr>
            <a:r>
              <a:rPr lang="en-US" sz="2600" b="1" dirty="0">
                <a:cs typeface="Arial" panose="020B0604020202020204" pitchFamily="34" charset="0"/>
              </a:rPr>
              <a:t>SB 1421 - Public Records Act Peace Officer Requests</a:t>
            </a:r>
          </a:p>
          <a:p>
            <a:pPr marL="577850" indent="-577850">
              <a:spcBef>
                <a:spcPts val="0"/>
              </a:spcBef>
            </a:pPr>
            <a:r>
              <a:rPr lang="en-US" sz="2600" b="1" dirty="0">
                <a:cs typeface="Arial" panose="020B0604020202020204" pitchFamily="34" charset="0"/>
              </a:rPr>
              <a:t>AB 124 - Expand the Process for Vacating Convictions</a:t>
            </a:r>
          </a:p>
          <a:p>
            <a:pPr marL="577850" indent="-577850">
              <a:spcBef>
                <a:spcPts val="0"/>
              </a:spcBef>
            </a:pPr>
            <a:r>
              <a:rPr lang="en-US" sz="2600" b="1" dirty="0">
                <a:cs typeface="Arial" panose="020B0604020202020204" pitchFamily="34" charset="0"/>
              </a:rPr>
              <a:t>AB 256 - Retroactive treatment of California Racial Justice Act</a:t>
            </a:r>
          </a:p>
          <a:p>
            <a:pPr marL="577850" indent="-577850">
              <a:spcBef>
                <a:spcPts val="0"/>
              </a:spcBef>
            </a:pPr>
            <a:r>
              <a:rPr lang="en-US" sz="2600" b="1" dirty="0">
                <a:cs typeface="Arial" panose="020B0604020202020204" pitchFamily="34" charset="0"/>
              </a:rPr>
              <a:t>AB 1127 - Prohibition of Juvenile Adjudications from Strike Priors</a:t>
            </a:r>
          </a:p>
          <a:p>
            <a:pPr marL="577850" indent="-577850">
              <a:spcBef>
                <a:spcPts val="0"/>
              </a:spcBef>
            </a:pPr>
            <a:r>
              <a:rPr lang="en-US" sz="2600" b="1" dirty="0">
                <a:cs typeface="Arial" panose="020B0604020202020204" pitchFamily="34" charset="0"/>
              </a:rPr>
              <a:t>AB 1245 - Permit a 15 yr. time served for petition, recall and resentencing</a:t>
            </a:r>
          </a:p>
          <a:p>
            <a:pPr marL="577850" indent="-577850">
              <a:spcBef>
                <a:spcPts val="0"/>
              </a:spcBef>
            </a:pPr>
            <a:r>
              <a:rPr lang="en-US" sz="2600" b="1" dirty="0">
                <a:cs typeface="Arial" panose="020B0604020202020204" pitchFamily="34" charset="0"/>
              </a:rPr>
              <a:t>AB 1987 - Post conviction discovery issues</a:t>
            </a:r>
          </a:p>
        </p:txBody>
      </p:sp>
      <p:sp>
        <p:nvSpPr>
          <p:cNvPr id="7" name="TextBox 6">
            <a:extLst>
              <a:ext uri="{FF2B5EF4-FFF2-40B4-BE49-F238E27FC236}">
                <a16:creationId xmlns:a16="http://schemas.microsoft.com/office/drawing/2014/main" id="{403C1587-2310-4A66-8B85-BE653CA9ACA6}"/>
              </a:ext>
            </a:extLst>
          </p:cNvPr>
          <p:cNvSpPr txBox="1"/>
          <p:nvPr/>
        </p:nvSpPr>
        <p:spPr>
          <a:xfrm>
            <a:off x="6757016" y="6323695"/>
            <a:ext cx="7449953" cy="369332"/>
          </a:xfrm>
          <a:prstGeom prst="rect">
            <a:avLst/>
          </a:prstGeom>
          <a:noFill/>
        </p:spPr>
        <p:txBody>
          <a:bodyPr wrap="square" rtlCol="0">
            <a:spAutoFit/>
          </a:bodyPr>
          <a:lstStyle/>
          <a:p>
            <a:r>
              <a:rPr lang="en-US" b="1" dirty="0">
                <a:solidFill>
                  <a:srgbClr val="FFC000"/>
                </a:solidFill>
              </a:rPr>
              <a:t>* This is only a snapshot, not a comprehensive list</a:t>
            </a:r>
          </a:p>
        </p:txBody>
      </p:sp>
    </p:spTree>
    <p:extLst>
      <p:ext uri="{BB962C8B-B14F-4D97-AF65-F5344CB8AC3E}">
        <p14:creationId xmlns:p14="http://schemas.microsoft.com/office/powerpoint/2010/main" val="1094148155"/>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2">
                <a:tint val="80000"/>
                <a:satMod val="300000"/>
              </a:schemeClr>
            </a:gs>
            <a:gs pos="0">
              <a:srgbClr val="2E5095"/>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BB0A9E0-1C7D-46ED-872B-F81F61B2E689}"/>
              </a:ext>
            </a:extLst>
          </p:cNvPr>
          <p:cNvSpPr txBox="1">
            <a:spLocks/>
          </p:cNvSpPr>
          <p:nvPr/>
        </p:nvSpPr>
        <p:spPr>
          <a:xfrm>
            <a:off x="602402" y="207555"/>
            <a:ext cx="10987190" cy="1159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0000"/>
              </a:lnSpc>
              <a:spcAft>
                <a:spcPts val="600"/>
              </a:spcAft>
            </a:pPr>
            <a:r>
              <a:rPr lang="en-US" sz="4000" b="1" u="sng" dirty="0">
                <a:solidFill>
                  <a:srgbClr val="FFC000"/>
                </a:solidFill>
                <a:latin typeface="Arial" panose="020B0604020202020204" pitchFamily="34" charset="0"/>
                <a:cs typeface="Arial" panose="020B0604020202020204" pitchFamily="34" charset="0"/>
              </a:rPr>
              <a:t>EVOLUTION OF THE DA</a:t>
            </a:r>
          </a:p>
          <a:p>
            <a:pPr algn="ctr">
              <a:lnSpc>
                <a:spcPct val="80000"/>
              </a:lnSpc>
              <a:spcAft>
                <a:spcPts val="600"/>
              </a:spcAft>
            </a:pPr>
            <a:r>
              <a:rPr lang="en-US" sz="3600" b="1" dirty="0">
                <a:solidFill>
                  <a:srgbClr val="FFC000"/>
                </a:solidFill>
                <a:latin typeface="Arial" panose="020B0604020202020204" pitchFamily="34" charset="0"/>
                <a:cs typeface="Arial" panose="020B0604020202020204" pitchFamily="34" charset="0"/>
              </a:rPr>
              <a:t>Body Worn Cameras</a:t>
            </a:r>
          </a:p>
        </p:txBody>
      </p:sp>
      <p:graphicFrame>
        <p:nvGraphicFramePr>
          <p:cNvPr id="5" name="Chart 4">
            <a:extLst>
              <a:ext uri="{FF2B5EF4-FFF2-40B4-BE49-F238E27FC236}">
                <a16:creationId xmlns:a16="http://schemas.microsoft.com/office/drawing/2014/main" id="{8AEA0E73-3357-4B57-854A-84B2193BA407}"/>
              </a:ext>
            </a:extLst>
          </p:cNvPr>
          <p:cNvGraphicFramePr>
            <a:graphicFrameLocks/>
          </p:cNvGraphicFramePr>
          <p:nvPr>
            <p:extLst>
              <p:ext uri="{D42A27DB-BD31-4B8C-83A1-F6EECF244321}">
                <p14:modId xmlns:p14="http://schemas.microsoft.com/office/powerpoint/2010/main" val="58884549"/>
              </p:ext>
            </p:extLst>
          </p:nvPr>
        </p:nvGraphicFramePr>
        <p:xfrm>
          <a:off x="1031007" y="1574310"/>
          <a:ext cx="10129981" cy="49208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4876825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descr="Circle Arrow Process" title="SmartArt"/>
          <p:cNvGraphicFramePr/>
          <p:nvPr>
            <p:extLst>
              <p:ext uri="{D42A27DB-BD31-4B8C-83A1-F6EECF244321}">
                <p14:modId xmlns:p14="http://schemas.microsoft.com/office/powerpoint/2010/main" val="2782087937"/>
              </p:ext>
            </p:extLst>
          </p:nvPr>
        </p:nvGraphicFramePr>
        <p:xfrm>
          <a:off x="3579609" y="521635"/>
          <a:ext cx="8334886" cy="5736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675168" y="1040250"/>
            <a:ext cx="4715698" cy="4154984"/>
          </a:xfrm>
          <a:prstGeom prst="rect">
            <a:avLst/>
          </a:prstGeom>
        </p:spPr>
        <p:txBody>
          <a:bodyPr wrap="square">
            <a:spAutoFit/>
          </a:bodyPr>
          <a:lstStyle/>
          <a:p>
            <a:r>
              <a:rPr lang="en-US" sz="4400" b="1" dirty="0">
                <a:solidFill>
                  <a:srgbClr val="FFC000"/>
                </a:solidFill>
                <a:latin typeface="Arial" panose="020B0604020202020204" pitchFamily="34" charset="0"/>
                <a:cs typeface="Arial" panose="020B0604020202020204" pitchFamily="34" charset="0"/>
              </a:rPr>
              <a:t>The Breakdown of the District Attorney’s Budget</a:t>
            </a:r>
          </a:p>
          <a:p>
            <a:endParaRPr lang="en-US" sz="4400" b="1" dirty="0">
              <a:solidFill>
                <a:srgbClr val="FFC000"/>
              </a:solidFill>
            </a:endParaRPr>
          </a:p>
          <a:p>
            <a:endParaRPr lang="en-US" sz="4400" dirty="0"/>
          </a:p>
        </p:txBody>
      </p:sp>
    </p:spTree>
    <p:extLst>
      <p:ext uri="{BB962C8B-B14F-4D97-AF65-F5344CB8AC3E}">
        <p14:creationId xmlns:p14="http://schemas.microsoft.com/office/powerpoint/2010/main" val="2220917246"/>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80035"/>
            <a:ext cx="10972800" cy="854930"/>
          </a:xfrm>
        </p:spPr>
        <p:txBody>
          <a:bodyPr>
            <a:noAutofit/>
          </a:bodyPr>
          <a:lstStyle/>
          <a:p>
            <a:br>
              <a:rPr lang="en-US" sz="3600" b="1" dirty="0">
                <a:solidFill>
                  <a:srgbClr val="FFC000"/>
                </a:solidFill>
                <a:effectLst>
                  <a:outerShdw blurRad="38100" dist="38100" dir="2700000" algn="tl">
                    <a:srgbClr val="000000">
                      <a:alpha val="43137"/>
                    </a:srgbClr>
                  </a:outerShdw>
                </a:effectLst>
              </a:rPr>
            </a:br>
            <a:r>
              <a:rPr lang="en-US" b="1" u="sng"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FY 21/22 - Current Status-update</a:t>
            </a:r>
            <a:endParaRPr lang="en-US" sz="4000" u="sng" dirty="0">
              <a:solidFill>
                <a:srgbClr val="FFC000"/>
              </a:solidFill>
              <a:latin typeface="Arial" panose="020B0604020202020204" pitchFamily="34" charset="0"/>
              <a:cs typeface="Arial" panose="020B0604020202020204" pitchFamily="34" charset="0"/>
            </a:endParaRPr>
          </a:p>
        </p:txBody>
      </p:sp>
      <p:sp>
        <p:nvSpPr>
          <p:cNvPr id="5" name="Rectangle 4"/>
          <p:cNvSpPr/>
          <p:nvPr/>
        </p:nvSpPr>
        <p:spPr>
          <a:xfrm>
            <a:off x="1026694" y="1118980"/>
            <a:ext cx="10972800" cy="5570756"/>
          </a:xfrm>
          <a:prstGeom prst="rect">
            <a:avLst/>
          </a:prstGeom>
        </p:spPr>
        <p:txBody>
          <a:bodyPr wrap="square">
            <a:spAutoFit/>
          </a:bodyPr>
          <a:lstStyle/>
          <a:p>
            <a:pPr algn="ctr"/>
            <a:endParaRPr lang="en-US" sz="3200" b="1" dirty="0">
              <a:latin typeface="Arial" panose="020B0604020202020204" pitchFamily="34" charset="0"/>
              <a:cs typeface="Arial" panose="020B0604020202020204" pitchFamily="34" charset="0"/>
            </a:endParaRPr>
          </a:p>
          <a:p>
            <a:r>
              <a:rPr lang="en-US" sz="3600" b="1" dirty="0">
                <a:latin typeface="Arial" panose="020B0604020202020204" pitchFamily="34" charset="0"/>
                <a:cs typeface="Arial" panose="020B0604020202020204" pitchFamily="34" charset="0"/>
              </a:rPr>
              <a:t>Requested NCC:					       $86.3M</a:t>
            </a:r>
          </a:p>
          <a:p>
            <a:endParaRPr lang="en-US" sz="2000" b="1" dirty="0">
              <a:latin typeface="Arial" panose="020B0604020202020204" pitchFamily="34" charset="0"/>
              <a:cs typeface="Arial" panose="020B0604020202020204" pitchFamily="34" charset="0"/>
            </a:endParaRPr>
          </a:p>
          <a:p>
            <a:r>
              <a:rPr lang="en-US" sz="3600" b="1" dirty="0">
                <a:latin typeface="Arial" panose="020B0604020202020204" pitchFamily="34" charset="0"/>
                <a:cs typeface="Arial" panose="020B0604020202020204" pitchFamily="34" charset="0"/>
              </a:rPr>
              <a:t>Current NCC Allocation:   			$86.3M</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20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solidFill>
                  <a:srgbClr val="FFC000"/>
                </a:solidFill>
                <a:latin typeface="Arial" panose="020B0604020202020204" pitchFamily="34" charset="0"/>
                <a:cs typeface="Arial" panose="020B0604020202020204" pitchFamily="34" charset="0"/>
              </a:rPr>
              <a:t>REMAINING DEFICIT:</a:t>
            </a:r>
            <a:r>
              <a:rPr lang="en-US" sz="3600" b="1" dirty="0">
                <a:latin typeface="Arial" panose="020B0604020202020204" pitchFamily="34" charset="0"/>
                <a:cs typeface="Arial" panose="020B0604020202020204" pitchFamily="34" charset="0"/>
              </a:rPr>
              <a:t>				     </a:t>
            </a:r>
            <a:r>
              <a:rPr lang="en-US" sz="3600" b="1" dirty="0">
                <a:solidFill>
                  <a:srgbClr val="FFC000"/>
                </a:solidFill>
                <a:latin typeface="Arial" panose="020B0604020202020204" pitchFamily="34" charset="0"/>
                <a:cs typeface="Arial" panose="020B0604020202020204" pitchFamily="34" charset="0"/>
              </a:rPr>
              <a:t>$0M</a:t>
            </a:r>
            <a:endPar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32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r>
              <a:rPr lang="en-US" sz="4800" b="1" dirty="0">
                <a:solidFill>
                  <a:srgbClr val="FFC000"/>
                </a:solidFill>
                <a:latin typeface="Arial" panose="020B0604020202020204" pitchFamily="34" charset="0"/>
                <a:cs typeface="Arial" panose="020B0604020202020204" pitchFamily="34" charset="0"/>
              </a:rPr>
              <a:t>PROJECTED DEFICIT:</a:t>
            </a:r>
            <a:r>
              <a:rPr lang="en-US" sz="4800" b="1" dirty="0">
                <a:latin typeface="Arial" panose="020B0604020202020204" pitchFamily="34" charset="0"/>
                <a:cs typeface="Arial" panose="020B0604020202020204" pitchFamily="34" charset="0"/>
              </a:rPr>
              <a:t>		  </a:t>
            </a:r>
            <a:r>
              <a:rPr lang="en-US" sz="4800" b="1" dirty="0">
                <a:solidFill>
                  <a:srgbClr val="FFC000"/>
                </a:solidFill>
                <a:latin typeface="Arial" panose="020B0604020202020204" pitchFamily="34" charset="0"/>
                <a:cs typeface="Arial" panose="020B0604020202020204" pitchFamily="34" charset="0"/>
              </a:rPr>
              <a:t>$0M</a:t>
            </a:r>
            <a:r>
              <a:rPr lang="en-US" sz="2800" b="1" dirty="0">
                <a:effectLst>
                  <a:outerShdw blurRad="38100" dist="38100" dir="2700000" algn="tl">
                    <a:srgbClr val="000000">
                      <a:alpha val="43137"/>
                    </a:srgbClr>
                  </a:outerShdw>
                </a:effectLst>
              </a:rPr>
              <a:t>  </a:t>
            </a:r>
          </a:p>
          <a:p>
            <a:pPr algn="just">
              <a:spcBef>
                <a:spcPct val="20000"/>
              </a:spcBef>
            </a:pPr>
            <a:r>
              <a:rPr lang="en-US" sz="4800" b="1" dirty="0">
                <a:solidFill>
                  <a:srgbClr val="41DF63"/>
                </a:solidFill>
                <a:latin typeface="Arial" panose="020B0604020202020204" pitchFamily="34" charset="0"/>
                <a:cs typeface="Arial" panose="020B0604020202020204" pitchFamily="34" charset="0"/>
              </a:rPr>
              <a:t>PROJECTED Surplus:		    </a:t>
            </a:r>
            <a:r>
              <a:rPr lang="en-US" sz="4400" b="1" dirty="0">
                <a:solidFill>
                  <a:srgbClr val="41DF63"/>
                </a:solidFill>
                <a:latin typeface="Arial" panose="020B0604020202020204" pitchFamily="34" charset="0"/>
                <a:cs typeface="Arial" panose="020B0604020202020204" pitchFamily="34" charset="0"/>
              </a:rPr>
              <a:t> </a:t>
            </a:r>
            <a:r>
              <a:rPr lang="en-US" sz="4800" b="1" dirty="0">
                <a:solidFill>
                  <a:srgbClr val="41DF63"/>
                </a:solidFill>
                <a:latin typeface="Arial" panose="020B0604020202020204" pitchFamily="34" charset="0"/>
                <a:cs typeface="Arial" panose="020B0604020202020204" pitchFamily="34" charset="0"/>
              </a:rPr>
              <a:t>$0.8M</a:t>
            </a:r>
          </a:p>
          <a:p>
            <a:pPr>
              <a:spcBef>
                <a:spcPct val="20000"/>
              </a:spcBef>
            </a:pPr>
            <a:endParaRPr lang="en-US" sz="3200" b="1" dirty="0"/>
          </a:p>
        </p:txBody>
      </p:sp>
    </p:spTree>
    <p:extLst>
      <p:ext uri="{BB962C8B-B14F-4D97-AF65-F5344CB8AC3E}">
        <p14:creationId xmlns:p14="http://schemas.microsoft.com/office/powerpoint/2010/main" val="229732670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 y="425494"/>
            <a:ext cx="12191997" cy="854930"/>
          </a:xfrm>
        </p:spPr>
        <p:txBody>
          <a:bodyPr>
            <a:normAutofit/>
          </a:bodyPr>
          <a:lstStyle/>
          <a:p>
            <a:r>
              <a:rPr lang="en-US" sz="4800" b="1" u="sng"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FY 22/23 Fiscal Overview</a:t>
            </a:r>
            <a:endParaRPr lang="en-US" sz="4800" u="sng" dirty="0">
              <a:solidFill>
                <a:srgbClr val="FFC000"/>
              </a:solidFill>
              <a:latin typeface="Arial" panose="020B0604020202020204" pitchFamily="34" charset="0"/>
              <a:cs typeface="Arial" panose="020B0604020202020204" pitchFamily="34" charset="0"/>
            </a:endParaRPr>
          </a:p>
        </p:txBody>
      </p:sp>
      <p:sp>
        <p:nvSpPr>
          <p:cNvPr id="5" name="Rectangle 4"/>
          <p:cNvSpPr/>
          <p:nvPr/>
        </p:nvSpPr>
        <p:spPr>
          <a:xfrm>
            <a:off x="-2" y="1498095"/>
            <a:ext cx="12191999" cy="4719241"/>
          </a:xfrm>
          <a:prstGeom prst="rect">
            <a:avLst/>
          </a:prstGeom>
        </p:spPr>
        <p:txBody>
          <a:bodyPr wrap="square">
            <a:spAutoFit/>
          </a:bodyPr>
          <a:lstStyle/>
          <a:p>
            <a:pPr marL="1604963"/>
            <a:r>
              <a:rPr lang="en-US" sz="3200" b="1" dirty="0">
                <a:latin typeface="Arial" panose="020B0604020202020204" pitchFamily="34" charset="0"/>
                <a:cs typeface="Arial" panose="020B0604020202020204" pitchFamily="34" charset="0"/>
              </a:rPr>
              <a:t>Requested NCC:					  $97.1M</a:t>
            </a:r>
          </a:p>
          <a:p>
            <a:pPr marL="1604963"/>
            <a:r>
              <a:rPr lang="en-US" sz="3200" b="1" dirty="0">
                <a:latin typeface="Arial" panose="020B0604020202020204" pitchFamily="34" charset="0"/>
                <a:cs typeface="Arial" panose="020B0604020202020204" pitchFamily="34" charset="0"/>
              </a:rPr>
              <a:t>Current NCC Allocation:   			  $86.3M</a:t>
            </a:r>
          </a:p>
          <a:p>
            <a:pPr marL="1604963"/>
            <a:endParaRPr lang="en-US" sz="2000" b="1" dirty="0">
              <a:solidFill>
                <a:srgbClr val="FF0000"/>
              </a:solidFill>
              <a:effectLst>
                <a:outerShdw dist="63500" algn="l" rotWithShape="0">
                  <a:prstClr val="black">
                    <a:alpha val="57000"/>
                  </a:prstClr>
                </a:outerShdw>
              </a:effectLst>
              <a:latin typeface="Arial" panose="020B0604020202020204" pitchFamily="34" charset="0"/>
              <a:cs typeface="Arial" panose="020B0604020202020204" pitchFamily="34" charset="0"/>
            </a:endParaRPr>
          </a:p>
          <a:p>
            <a:pPr marL="1604963"/>
            <a:r>
              <a:rPr lang="en-US" sz="3600" b="1" dirty="0">
                <a:solidFill>
                  <a:srgbClr val="FF0000"/>
                </a:solidFill>
                <a:effectLst>
                  <a:outerShdw dist="63500" algn="l" rotWithShape="0">
                    <a:prstClr val="black">
                      <a:alpha val="57000"/>
                    </a:prstClr>
                  </a:outerShdw>
                </a:effectLst>
                <a:latin typeface="Arial" panose="020B0604020202020204" pitchFamily="34" charset="0"/>
                <a:cs typeface="Arial" panose="020B0604020202020204" pitchFamily="34" charset="0"/>
              </a:rPr>
              <a:t>EO Recommendation (Prop 172)</a:t>
            </a:r>
            <a:r>
              <a:rPr lang="en-US" sz="3600" b="1" dirty="0">
                <a:effectLst>
                  <a:outerShdw dist="63500" algn="l" rotWithShape="0">
                    <a:prstClr val="black">
                      <a:alpha val="57000"/>
                    </a:prstClr>
                  </a:outerShdw>
                </a:effectLst>
                <a:latin typeface="Arial" panose="020B0604020202020204" pitchFamily="34" charset="0"/>
                <a:cs typeface="Arial" panose="020B0604020202020204" pitchFamily="34" charset="0"/>
              </a:rPr>
              <a:t>	  </a:t>
            </a:r>
            <a:r>
              <a:rPr lang="en-US" sz="3600" b="1" dirty="0">
                <a:solidFill>
                  <a:srgbClr val="FF0000"/>
                </a:solidFill>
                <a:effectLst>
                  <a:outerShdw dist="63500" algn="l" rotWithShape="0">
                    <a:prstClr val="black">
                      <a:alpha val="57000"/>
                    </a:prstClr>
                  </a:outerShdw>
                </a:effectLst>
                <a:latin typeface="Arial" panose="020B0604020202020204" pitchFamily="34" charset="0"/>
                <a:cs typeface="Arial" panose="020B0604020202020204" pitchFamily="34" charset="0"/>
              </a:rPr>
              <a:t>$7.2M</a:t>
            </a:r>
            <a:endParaRPr lang="en-US" sz="2800" b="1" dirty="0">
              <a:solidFill>
                <a:srgbClr val="FF0000"/>
              </a:solidFill>
              <a:effectLst>
                <a:outerShdw dist="63500" algn="l" rotWithShape="0">
                  <a:prstClr val="black">
                    <a:alpha val="57000"/>
                  </a:prstClr>
                </a:outerShdw>
              </a:effectLst>
              <a:latin typeface="Arial" panose="020B0604020202020204" pitchFamily="34" charset="0"/>
              <a:cs typeface="Arial" panose="020B0604020202020204" pitchFamily="34" charset="0"/>
            </a:endParaRPr>
          </a:p>
          <a:p>
            <a:pPr marL="1604963"/>
            <a:r>
              <a:rPr lang="en-US" sz="2400" b="1" dirty="0">
                <a:solidFill>
                  <a:srgbClr val="FFC000"/>
                </a:solidFill>
                <a:latin typeface="Arial" panose="020B0604020202020204" pitchFamily="34" charset="0"/>
                <a:cs typeface="Arial" panose="020B0604020202020204" pitchFamily="34" charset="0"/>
              </a:rPr>
              <a:t>				</a:t>
            </a:r>
          </a:p>
          <a:p>
            <a:pPr marL="1604963"/>
            <a:r>
              <a:rPr lang="en-US" sz="3600" b="1" dirty="0">
                <a:solidFill>
                  <a:srgbClr val="FFC000"/>
                </a:solidFill>
                <a:effectLst>
                  <a:outerShdw blurRad="63500" dist="63500" dir="5400000" algn="ctr" rotWithShape="0">
                    <a:schemeClr val="bg1"/>
                  </a:outerShdw>
                </a:effectLst>
                <a:latin typeface="Arial" panose="020B0604020202020204" pitchFamily="34" charset="0"/>
                <a:cs typeface="Arial" panose="020B0604020202020204" pitchFamily="34" charset="0"/>
              </a:rPr>
              <a:t>ADDITIONAL NCC NEEDED:</a:t>
            </a:r>
            <a:endParaRPr lang="en-US" sz="600" b="1" dirty="0">
              <a:solidFill>
                <a:srgbClr val="FFC000"/>
              </a:solidFill>
              <a:effectLst>
                <a:outerShdw blurRad="63500" dist="63500" dir="5400000" algn="ctr" rotWithShape="0">
                  <a:schemeClr val="bg1"/>
                </a:outerShdw>
              </a:effectLst>
              <a:latin typeface="Arial" panose="020B0604020202020204" pitchFamily="34" charset="0"/>
              <a:cs typeface="Arial" panose="020B0604020202020204" pitchFamily="34" charset="0"/>
            </a:endParaRPr>
          </a:p>
          <a:p>
            <a:pPr marL="1604963"/>
            <a:r>
              <a:rPr lang="en-US" sz="600" b="1" dirty="0">
                <a:latin typeface="Arial" panose="020B0604020202020204" pitchFamily="34" charset="0"/>
                <a:cs typeface="Arial" panose="020B0604020202020204" pitchFamily="34" charset="0"/>
              </a:rPr>
              <a:t>	</a:t>
            </a:r>
            <a:r>
              <a:rPr lang="en-US" sz="500" b="1" dirty="0">
                <a:latin typeface="Arial" panose="020B0604020202020204" pitchFamily="34" charset="0"/>
                <a:cs typeface="Arial" panose="020B0604020202020204" pitchFamily="34" charset="0"/>
              </a:rPr>
              <a:t>		</a:t>
            </a:r>
            <a:endParaRPr lang="en-US" sz="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604963">
              <a:spcAft>
                <a:spcPts val="400"/>
              </a:spcAft>
              <a:buNone/>
            </a:pP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Critical Backfills/Mandates		  $3.6M</a:t>
            </a:r>
          </a:p>
          <a:p>
            <a:pPr marL="1604963">
              <a:spcAft>
                <a:spcPts val="400"/>
              </a:spcAft>
              <a:buNone/>
            </a:pPr>
            <a:endPar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4488">
              <a:spcAft>
                <a:spcPts val="400"/>
              </a:spcAft>
            </a:pPr>
            <a:r>
              <a:rPr lang="en-US" sz="2800" b="1" dirty="0">
                <a:solidFill>
                  <a:srgbClr val="92D050"/>
                </a:solidFill>
                <a:latin typeface="Arial" panose="020B0604020202020204" pitchFamily="34" charset="0"/>
                <a:cs typeface="Arial" panose="020B0604020202020204" pitchFamily="34" charset="0"/>
              </a:rPr>
              <a:t>	       </a:t>
            </a:r>
            <a:r>
              <a:rPr lang="en-US" sz="3600" b="1" dirty="0">
                <a:solidFill>
                  <a:srgbClr val="41DF63"/>
                </a:solidFill>
                <a:latin typeface="Arial" panose="020B0604020202020204" pitchFamily="34" charset="0"/>
                <a:cs typeface="Arial" panose="020B0604020202020204" pitchFamily="34" charset="0"/>
              </a:rPr>
              <a:t>FY 21/22 PROJECTED Surplus:	  $0.8M</a:t>
            </a:r>
            <a:endParaRPr lang="en-US" sz="3600" b="1" dirty="0">
              <a:solidFill>
                <a:srgbClr val="41DF63"/>
              </a:solidFill>
              <a:effectLst>
                <a:outerShdw blurRad="38100" dist="38100" dir="2700000" algn="tl">
                  <a:srgbClr val="000000">
                    <a:alpha val="43137"/>
                  </a:srgbClr>
                </a:outerShdw>
              </a:effectLst>
            </a:endParaRPr>
          </a:p>
        </p:txBody>
      </p:sp>
      <p:sp>
        <p:nvSpPr>
          <p:cNvPr id="6" name="Rectangle 5">
            <a:extLst>
              <a:ext uri="{FF2B5EF4-FFF2-40B4-BE49-F238E27FC236}">
                <a16:creationId xmlns:a16="http://schemas.microsoft.com/office/drawing/2014/main" id="{76025611-29C7-469D-972C-00908911605E}"/>
              </a:ext>
            </a:extLst>
          </p:cNvPr>
          <p:cNvSpPr/>
          <p:nvPr/>
        </p:nvSpPr>
        <p:spPr>
          <a:xfrm>
            <a:off x="1363578" y="3607928"/>
            <a:ext cx="9668043" cy="153680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241580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398" y="215465"/>
            <a:ext cx="10689203" cy="1057523"/>
          </a:xfrm>
        </p:spPr>
        <p:txBody>
          <a:bodyPr>
            <a:normAutofit/>
          </a:bodyPr>
          <a:lstStyle/>
          <a:p>
            <a:r>
              <a:rPr lang="en-US"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YOUR DISTRICT ATTORNEY’S OFFICE</a:t>
            </a:r>
          </a:p>
        </p:txBody>
      </p:sp>
      <p:sp>
        <p:nvSpPr>
          <p:cNvPr id="3" name="Content Placeholder 2"/>
          <p:cNvSpPr>
            <a:spLocks noGrp="1"/>
          </p:cNvSpPr>
          <p:nvPr>
            <p:ph idx="1"/>
          </p:nvPr>
        </p:nvSpPr>
        <p:spPr>
          <a:xfrm>
            <a:off x="518615" y="1154455"/>
            <a:ext cx="11358667" cy="5416924"/>
          </a:xfrm>
        </p:spPr>
        <p:txBody>
          <a:bodyPr>
            <a:noAutofit/>
          </a:bodyPr>
          <a:lstStyle/>
          <a:p>
            <a:pPr marL="0" indent="0">
              <a:buNone/>
            </a:pPr>
            <a:r>
              <a:rPr lang="en-US" dirty="0">
                <a:effectLst>
                  <a:outerShdw blurRad="38100" dist="38100" dir="2700000" algn="tl">
                    <a:srgbClr val="000000">
                      <a:alpha val="43137"/>
                    </a:srgbClr>
                  </a:outerShdw>
                </a:effectLst>
                <a:cs typeface="Arial" panose="020B0604020202020204" pitchFamily="34" charset="0"/>
              </a:rPr>
              <a:t>Serving the 4</a:t>
            </a:r>
            <a:r>
              <a:rPr lang="en-US" baseline="30000" dirty="0">
                <a:effectLst>
                  <a:outerShdw blurRad="38100" dist="38100" dir="2700000" algn="tl">
                    <a:srgbClr val="000000">
                      <a:alpha val="43137"/>
                    </a:srgbClr>
                  </a:outerShdw>
                </a:effectLst>
                <a:cs typeface="Arial" panose="020B0604020202020204" pitchFamily="34" charset="0"/>
              </a:rPr>
              <a:t>th</a:t>
            </a:r>
            <a:r>
              <a:rPr lang="en-US" dirty="0">
                <a:effectLst>
                  <a:outerShdw blurRad="38100" dist="38100" dir="2700000" algn="tl">
                    <a:srgbClr val="000000">
                      <a:alpha val="43137"/>
                    </a:srgbClr>
                  </a:outerShdw>
                </a:effectLst>
                <a:cs typeface="Arial" panose="020B0604020202020204" pitchFamily="34" charset="0"/>
              </a:rPr>
              <a:t> largest population in CA in the nation’s 10</a:t>
            </a:r>
            <a:r>
              <a:rPr lang="en-US" baseline="30000" dirty="0">
                <a:effectLst>
                  <a:outerShdw blurRad="38100" dist="38100" dir="2700000" algn="tl">
                    <a:srgbClr val="000000">
                      <a:alpha val="43137"/>
                    </a:srgbClr>
                  </a:outerShdw>
                </a:effectLst>
                <a:cs typeface="Arial" panose="020B0604020202020204" pitchFamily="34" charset="0"/>
              </a:rPr>
              <a:t>th</a:t>
            </a:r>
            <a:r>
              <a:rPr lang="en-US" dirty="0">
                <a:effectLst>
                  <a:outerShdw blurRad="38100" dist="38100" dir="2700000" algn="tl">
                    <a:srgbClr val="000000">
                      <a:alpha val="43137"/>
                    </a:srgbClr>
                  </a:outerShdw>
                </a:effectLst>
                <a:cs typeface="Arial" panose="020B0604020202020204" pitchFamily="34" charset="0"/>
              </a:rPr>
              <a:t> largest county with approximately 2.5M citizens in 28 cities and  unincorporated areas: </a:t>
            </a:r>
          </a:p>
          <a:p>
            <a:pPr marL="577850" indent="-577850">
              <a:buClr>
                <a:schemeClr val="tx1"/>
              </a:buClr>
            </a:pPr>
            <a:r>
              <a:rPr lang="en-US" u="sng" dirty="0">
                <a:solidFill>
                  <a:srgbClr val="FFC000"/>
                </a:solidFill>
                <a:effectLst>
                  <a:outerShdw blurRad="38100" dist="38100" dir="2700000" algn="tl">
                    <a:srgbClr val="000000">
                      <a:alpha val="43137"/>
                    </a:srgbClr>
                  </a:outerShdw>
                </a:effectLst>
                <a:cs typeface="Arial" panose="020B0604020202020204" pitchFamily="34" charset="0"/>
              </a:rPr>
              <a:t>Locations</a:t>
            </a:r>
            <a:r>
              <a:rPr lang="en-US" dirty="0">
                <a:effectLst>
                  <a:outerShdw blurRad="38100" dist="38100" dir="2700000" algn="tl">
                    <a:srgbClr val="000000">
                      <a:alpha val="43137"/>
                    </a:srgbClr>
                  </a:outerShdw>
                </a:effectLst>
                <a:cs typeface="Arial" panose="020B0604020202020204" pitchFamily="34" charset="0"/>
              </a:rPr>
              <a:t>:  4 regional offices (East, West, South-West and Mid-County) and 2 satellite offices (Blythe, Juvenile)</a:t>
            </a:r>
          </a:p>
          <a:p>
            <a:pPr marL="577850" indent="-577850">
              <a:buClr>
                <a:schemeClr val="tx1"/>
              </a:buClr>
            </a:pPr>
            <a:endParaRPr lang="en-US" sz="600" dirty="0">
              <a:effectLst>
                <a:outerShdw blurRad="38100" dist="38100" dir="2700000" algn="tl">
                  <a:srgbClr val="000000">
                    <a:alpha val="43137"/>
                  </a:srgbClr>
                </a:outerShdw>
              </a:effectLst>
              <a:cs typeface="Arial" panose="020B0604020202020204" pitchFamily="34" charset="0"/>
            </a:endParaRPr>
          </a:p>
          <a:p>
            <a:pPr marL="577850" lvl="0" indent="-577850">
              <a:buClr>
                <a:schemeClr val="tx1"/>
              </a:buClr>
            </a:pPr>
            <a:r>
              <a:rPr lang="en-US" u="sng" dirty="0">
                <a:solidFill>
                  <a:srgbClr val="FFC000"/>
                </a:solidFill>
                <a:effectLst>
                  <a:outerShdw blurRad="38100" dist="38100" dir="2700000" algn="tl">
                    <a:srgbClr val="000000">
                      <a:alpha val="43137"/>
                    </a:srgbClr>
                  </a:outerShdw>
                </a:effectLst>
                <a:cs typeface="Arial" panose="020B0604020202020204" pitchFamily="34" charset="0"/>
              </a:rPr>
              <a:t>Current Staff</a:t>
            </a:r>
            <a:r>
              <a:rPr lang="en-US" dirty="0">
                <a:solidFill>
                  <a:srgbClr val="FFC000"/>
                </a:solidFill>
                <a:effectLst>
                  <a:outerShdw blurRad="38100" dist="38100" dir="2700000" algn="tl">
                    <a:srgbClr val="000000">
                      <a:alpha val="43137"/>
                    </a:srgbClr>
                  </a:outerShdw>
                </a:effectLst>
                <a:cs typeface="Arial" panose="020B0604020202020204" pitchFamily="34" charset="0"/>
              </a:rPr>
              <a:t>:  </a:t>
            </a:r>
            <a:r>
              <a:rPr lang="en-US" dirty="0">
                <a:effectLst>
                  <a:outerShdw blurRad="38100" dist="38100" dir="2700000" algn="tl">
                    <a:srgbClr val="000000">
                      <a:alpha val="43137"/>
                    </a:srgbClr>
                  </a:outerShdw>
                </a:effectLst>
                <a:cs typeface="Arial" panose="020B0604020202020204" pitchFamily="34" charset="0"/>
              </a:rPr>
              <a:t>737 employees (includes 47 candidates in background) including </a:t>
            </a:r>
            <a:r>
              <a:rPr lang="en-US" dirty="0">
                <a:solidFill>
                  <a:prstClr val="white"/>
                </a:solidFill>
                <a:effectLst>
                  <a:outerShdw blurRad="38100" dist="38100" dir="2700000" algn="tl">
                    <a:srgbClr val="000000">
                      <a:alpha val="43137"/>
                    </a:srgbClr>
                  </a:outerShdw>
                </a:effectLst>
                <a:cs typeface="Arial" panose="020B0604020202020204" pitchFamily="34" charset="0"/>
              </a:rPr>
              <a:t>attorneys, investigators, victim services advocates, technicians and support staff.</a:t>
            </a:r>
          </a:p>
          <a:p>
            <a:pPr marL="577850" lvl="0" indent="-577850">
              <a:buClr>
                <a:schemeClr val="tx1"/>
              </a:buClr>
            </a:pPr>
            <a:endParaRPr lang="en-US" sz="800" dirty="0">
              <a:solidFill>
                <a:prstClr val="white"/>
              </a:solidFill>
              <a:effectLst>
                <a:outerShdw blurRad="38100" dist="38100" dir="2700000" algn="tl">
                  <a:srgbClr val="000000">
                    <a:alpha val="43137"/>
                  </a:srgbClr>
                </a:outerShdw>
              </a:effectLst>
              <a:cs typeface="Arial" panose="020B0604020202020204" pitchFamily="34" charset="0"/>
            </a:endParaRPr>
          </a:p>
          <a:p>
            <a:pPr marL="577850" indent="-577850">
              <a:buClr>
                <a:schemeClr val="tx1"/>
              </a:buClr>
            </a:pPr>
            <a:r>
              <a:rPr lang="en-US" u="sng" dirty="0">
                <a:solidFill>
                  <a:srgbClr val="FFC000"/>
                </a:solidFill>
                <a:effectLst>
                  <a:outerShdw blurRad="38100" dist="38100" dir="2700000" algn="tl">
                    <a:srgbClr val="000000">
                      <a:alpha val="43137"/>
                    </a:srgbClr>
                  </a:outerShdw>
                </a:effectLst>
                <a:cs typeface="Arial" panose="020B0604020202020204" pitchFamily="34" charset="0"/>
              </a:rPr>
              <a:t>Current Operating Budget</a:t>
            </a:r>
            <a:r>
              <a:rPr lang="en-US" dirty="0">
                <a:effectLst>
                  <a:outerShdw blurRad="38100" dist="38100" dir="2700000" algn="tl">
                    <a:srgbClr val="000000">
                      <a:alpha val="43137"/>
                    </a:srgbClr>
                  </a:outerShdw>
                </a:effectLst>
                <a:cs typeface="Arial" panose="020B0604020202020204" pitchFamily="34" charset="0"/>
              </a:rPr>
              <a:t>:  $157.8M ($85.4M non-NCC)</a:t>
            </a:r>
          </a:p>
        </p:txBody>
      </p:sp>
    </p:spTree>
    <p:extLst>
      <p:ext uri="{BB962C8B-B14F-4D97-AF65-F5344CB8AC3E}">
        <p14:creationId xmlns:p14="http://schemas.microsoft.com/office/powerpoint/2010/main" val="61033723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2">
                <a:tint val="80000"/>
                <a:satMod val="300000"/>
              </a:schemeClr>
            </a:gs>
            <a:gs pos="0">
              <a:srgbClr val="2E5095"/>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itle 1">
            <a:extLst>
              <a:ext uri="{FF2B5EF4-FFF2-40B4-BE49-F238E27FC236}">
                <a16:creationId xmlns:a16="http://schemas.microsoft.com/office/drawing/2014/main" id="{4BB0A9E0-1C7D-46ED-872B-F81F61B2E689}"/>
              </a:ext>
            </a:extLst>
          </p:cNvPr>
          <p:cNvSpPr txBox="1">
            <a:spLocks/>
          </p:cNvSpPr>
          <p:nvPr/>
        </p:nvSpPr>
        <p:spPr>
          <a:xfrm>
            <a:off x="432079" y="818457"/>
            <a:ext cx="3979147" cy="297587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POPULATION GROWTH</a:t>
            </a:r>
          </a:p>
        </p:txBody>
      </p:sp>
      <p:cxnSp>
        <p:nvCxnSpPr>
          <p:cNvPr id="12" name="Straight Connector 11">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4A8128B-2040-4DFB-8AFE-2C3E4B43861C}"/>
              </a:ext>
            </a:extLst>
          </p:cNvPr>
          <p:cNvPicPr>
            <a:picLocks noChangeAspect="1"/>
          </p:cNvPicPr>
          <p:nvPr/>
        </p:nvPicPr>
        <p:blipFill rotWithShape="1">
          <a:blip r:embed="rId3"/>
          <a:srcRect l="581"/>
          <a:stretch/>
        </p:blipFill>
        <p:spPr>
          <a:xfrm>
            <a:off x="5272788" y="342293"/>
            <a:ext cx="6409990" cy="6173413"/>
          </a:xfrm>
          <a:prstGeom prst="rect">
            <a:avLst/>
          </a:prstGeom>
        </p:spPr>
      </p:pic>
    </p:spTree>
    <p:extLst>
      <p:ext uri="{BB962C8B-B14F-4D97-AF65-F5344CB8AC3E}">
        <p14:creationId xmlns:p14="http://schemas.microsoft.com/office/powerpoint/2010/main" val="1423442568"/>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9E351-F99D-4E96-99B1-3BB7C2D5706C}"/>
              </a:ext>
            </a:extLst>
          </p:cNvPr>
          <p:cNvSpPr>
            <a:spLocks noGrp="1"/>
          </p:cNvSpPr>
          <p:nvPr>
            <p:ph type="title"/>
          </p:nvPr>
        </p:nvSpPr>
        <p:spPr>
          <a:xfrm>
            <a:off x="609600" y="170387"/>
            <a:ext cx="10972800" cy="1143000"/>
          </a:xfrm>
        </p:spPr>
        <p:txBody>
          <a:bodyPr/>
          <a:lstStyle/>
          <a:p>
            <a:pPr>
              <a:lnSpc>
                <a:spcPct val="90000"/>
              </a:lnSpc>
            </a:pPr>
            <a:r>
              <a:rPr lang="en-US" sz="4300" b="1" u="sng" dirty="0">
                <a:solidFill>
                  <a:srgbClr val="FFC000"/>
                </a:solidFill>
                <a:latin typeface="Arial" panose="020B0604020202020204" pitchFamily="34" charset="0"/>
                <a:cs typeface="Arial" panose="020B0604020202020204" pitchFamily="34" charset="0"/>
              </a:rPr>
              <a:t>DESIREABILITY OF RIVERSIDE COUNTY</a:t>
            </a:r>
          </a:p>
        </p:txBody>
      </p:sp>
      <p:sp>
        <p:nvSpPr>
          <p:cNvPr id="3" name="Content Placeholder 2">
            <a:extLst>
              <a:ext uri="{FF2B5EF4-FFF2-40B4-BE49-F238E27FC236}">
                <a16:creationId xmlns:a16="http://schemas.microsoft.com/office/drawing/2014/main" id="{296DEC7C-010C-4353-97B1-4BD0CC12B63B}"/>
              </a:ext>
            </a:extLst>
          </p:cNvPr>
          <p:cNvSpPr>
            <a:spLocks noGrp="1"/>
          </p:cNvSpPr>
          <p:nvPr>
            <p:ph idx="1"/>
          </p:nvPr>
        </p:nvSpPr>
        <p:spPr>
          <a:xfrm>
            <a:off x="342233" y="1333436"/>
            <a:ext cx="10972800" cy="4525963"/>
          </a:xfrm>
        </p:spPr>
        <p:txBody>
          <a:bodyPr>
            <a:noAutofit/>
          </a:bodyPr>
          <a:lstStyle/>
          <a:p>
            <a:pPr>
              <a:buClr>
                <a:srgbClr val="FFC000"/>
              </a:buClr>
              <a:buSzPct val="120000"/>
            </a:pPr>
            <a:r>
              <a:rPr lang="en-US" u="sng" dirty="0">
                <a:cs typeface="Arial" panose="020B0604020202020204" pitchFamily="34" charset="0"/>
              </a:rPr>
              <a:t>Gained Population from</a:t>
            </a:r>
            <a:r>
              <a:rPr lang="en-US" dirty="0">
                <a:cs typeface="Arial" panose="020B0604020202020204" pitchFamily="34" charset="0"/>
              </a:rPr>
              <a:t>:</a:t>
            </a:r>
          </a:p>
          <a:p>
            <a:pPr>
              <a:buClr>
                <a:srgbClr val="FFC000"/>
              </a:buClr>
              <a:buSzPct val="120000"/>
            </a:pPr>
            <a:endParaRPr lang="en-US" sz="600" dirty="0">
              <a:cs typeface="Arial" panose="020B0604020202020204" pitchFamily="34" charset="0"/>
            </a:endParaRPr>
          </a:p>
          <a:p>
            <a:pPr marL="0" indent="0">
              <a:buClr>
                <a:srgbClr val="FFC000"/>
              </a:buClr>
              <a:buSzPct val="120000"/>
              <a:buNone/>
            </a:pPr>
            <a:endParaRPr lang="en-US" sz="100" dirty="0">
              <a:cs typeface="Arial" panose="020B0604020202020204" pitchFamily="34" charset="0"/>
            </a:endParaRPr>
          </a:p>
          <a:p>
            <a:pPr marL="968375" lvl="1" indent="-573088">
              <a:lnSpc>
                <a:spcPts val="3000"/>
              </a:lnSpc>
              <a:buClr>
                <a:srgbClr val="FFC000"/>
              </a:buClr>
              <a:buFont typeface="Wingdings" panose="05000000000000000000" pitchFamily="2" charset="2"/>
              <a:buChar char="Ø"/>
            </a:pPr>
            <a:r>
              <a:rPr lang="en-US" sz="3200" dirty="0">
                <a:cs typeface="Arial" panose="020B0604020202020204" pitchFamily="34" charset="0"/>
              </a:rPr>
              <a:t>Los Angeles County: 162,000</a:t>
            </a:r>
          </a:p>
          <a:p>
            <a:pPr marL="968375" lvl="1" indent="-573088">
              <a:lnSpc>
                <a:spcPts val="3000"/>
              </a:lnSpc>
              <a:buClr>
                <a:srgbClr val="FFC000"/>
              </a:buClr>
              <a:buFont typeface="Wingdings" panose="05000000000000000000" pitchFamily="2" charset="2"/>
              <a:buChar char="Ø"/>
            </a:pPr>
            <a:r>
              <a:rPr lang="en-US" sz="3200" dirty="0">
                <a:cs typeface="Arial" panose="020B0604020202020204" pitchFamily="34" charset="0"/>
              </a:rPr>
              <a:t>Orange County: 129,000</a:t>
            </a:r>
          </a:p>
          <a:p>
            <a:pPr marL="968375" lvl="1" indent="-573088">
              <a:lnSpc>
                <a:spcPts val="3000"/>
              </a:lnSpc>
              <a:buClr>
                <a:srgbClr val="FFC000"/>
              </a:buClr>
              <a:buFont typeface="Wingdings" panose="05000000000000000000" pitchFamily="2" charset="2"/>
              <a:buChar char="Ø"/>
            </a:pPr>
            <a:r>
              <a:rPr lang="en-US" sz="3200" dirty="0">
                <a:cs typeface="Arial" panose="020B0604020202020204" pitchFamily="34" charset="0"/>
              </a:rPr>
              <a:t>San Diego County: 61,177</a:t>
            </a:r>
          </a:p>
          <a:p>
            <a:pPr lvl="1">
              <a:buClr>
                <a:srgbClr val="FFC000"/>
              </a:buClr>
              <a:buFont typeface="Arial" panose="020B0604020202020204" pitchFamily="34" charset="0"/>
              <a:buChar char="•"/>
            </a:pPr>
            <a:endParaRPr lang="en-US" sz="1000" dirty="0">
              <a:cs typeface="Arial" panose="020B0604020202020204" pitchFamily="34" charset="0"/>
            </a:endParaRPr>
          </a:p>
          <a:p>
            <a:pPr>
              <a:buClr>
                <a:srgbClr val="FFC000"/>
              </a:buClr>
              <a:buSzPct val="120000"/>
            </a:pPr>
            <a:r>
              <a:rPr lang="en-US" u="sng" dirty="0">
                <a:cs typeface="Arial" panose="020B0604020202020204" pitchFamily="34" charset="0"/>
              </a:rPr>
              <a:t>Gained Wealth from</a:t>
            </a:r>
            <a:r>
              <a:rPr lang="en-US" dirty="0">
                <a:cs typeface="Arial" panose="020B0604020202020204" pitchFamily="34" charset="0"/>
              </a:rPr>
              <a:t>:</a:t>
            </a:r>
          </a:p>
          <a:p>
            <a:pPr>
              <a:buClr>
                <a:srgbClr val="FFC000"/>
              </a:buClr>
              <a:buSzPct val="120000"/>
            </a:pPr>
            <a:endParaRPr lang="en-US" sz="600" dirty="0">
              <a:cs typeface="Arial" panose="020B0604020202020204" pitchFamily="34" charset="0"/>
            </a:endParaRPr>
          </a:p>
          <a:p>
            <a:pPr marL="0" indent="0">
              <a:buClr>
                <a:srgbClr val="FFC000"/>
              </a:buClr>
              <a:buSzPct val="120000"/>
              <a:buNone/>
            </a:pPr>
            <a:endParaRPr lang="en-US" sz="100" dirty="0">
              <a:cs typeface="Arial" panose="020B0604020202020204" pitchFamily="34" charset="0"/>
            </a:endParaRPr>
          </a:p>
          <a:p>
            <a:pPr marL="968375" lvl="1" indent="-573088">
              <a:lnSpc>
                <a:spcPts val="3000"/>
              </a:lnSpc>
              <a:buClr>
                <a:srgbClr val="FFC000"/>
              </a:buClr>
              <a:buFont typeface="Wingdings" panose="05000000000000000000" pitchFamily="2" charset="2"/>
              <a:buChar char="Ø"/>
            </a:pPr>
            <a:r>
              <a:rPr lang="en-US" sz="3200" dirty="0">
                <a:cs typeface="Arial" panose="020B0604020202020204" pitchFamily="34" charset="0"/>
              </a:rPr>
              <a:t>Los Angeles County ($6.14b)</a:t>
            </a:r>
          </a:p>
          <a:p>
            <a:pPr marL="968375" lvl="1" indent="-573088">
              <a:lnSpc>
                <a:spcPts val="3000"/>
              </a:lnSpc>
              <a:buClr>
                <a:srgbClr val="FFC000"/>
              </a:buClr>
              <a:buFont typeface="Wingdings" panose="05000000000000000000" pitchFamily="2" charset="2"/>
              <a:buChar char="Ø"/>
            </a:pPr>
            <a:r>
              <a:rPr lang="en-US" sz="3200" dirty="0">
                <a:cs typeface="Arial" panose="020B0604020202020204" pitchFamily="34" charset="0"/>
              </a:rPr>
              <a:t>Orange County ($4.98b)</a:t>
            </a:r>
          </a:p>
          <a:p>
            <a:pPr marL="968375" lvl="1" indent="-573088">
              <a:lnSpc>
                <a:spcPts val="3000"/>
              </a:lnSpc>
              <a:buClr>
                <a:srgbClr val="FFC000"/>
              </a:buClr>
              <a:buFont typeface="Wingdings" panose="05000000000000000000" pitchFamily="2" charset="2"/>
              <a:buChar char="Ø"/>
            </a:pPr>
            <a:r>
              <a:rPr lang="en-US" sz="3200" dirty="0">
                <a:cs typeface="Arial" panose="020B0604020202020204" pitchFamily="34" charset="0"/>
              </a:rPr>
              <a:t>San Diego County ($2.82b</a:t>
            </a:r>
            <a:r>
              <a:rPr lang="en-US" sz="3200" dirty="0"/>
              <a:t>)</a:t>
            </a:r>
          </a:p>
        </p:txBody>
      </p:sp>
      <p:pic>
        <p:nvPicPr>
          <p:cNvPr id="5" name="Picture 4">
            <a:extLst>
              <a:ext uri="{FF2B5EF4-FFF2-40B4-BE49-F238E27FC236}">
                <a16:creationId xmlns:a16="http://schemas.microsoft.com/office/drawing/2014/main" id="{75259D3B-2594-4E60-893F-2BA5EB7D2773}"/>
              </a:ext>
            </a:extLst>
          </p:cNvPr>
          <p:cNvPicPr>
            <a:picLocks noChangeAspect="1"/>
          </p:cNvPicPr>
          <p:nvPr/>
        </p:nvPicPr>
        <p:blipFill>
          <a:blip r:embed="rId3"/>
          <a:stretch>
            <a:fillRect/>
          </a:stretch>
        </p:blipFill>
        <p:spPr>
          <a:xfrm>
            <a:off x="6488841" y="1654578"/>
            <a:ext cx="5225520" cy="3869986"/>
          </a:xfrm>
          <a:prstGeom prst="rect">
            <a:avLst/>
          </a:prstGeom>
          <a:ln w="12700">
            <a:solidFill>
              <a:schemeClr val="tx1"/>
            </a:solidFill>
          </a:ln>
        </p:spPr>
      </p:pic>
      <p:sp>
        <p:nvSpPr>
          <p:cNvPr id="6" name="TextBox 5">
            <a:extLst>
              <a:ext uri="{FF2B5EF4-FFF2-40B4-BE49-F238E27FC236}">
                <a16:creationId xmlns:a16="http://schemas.microsoft.com/office/drawing/2014/main" id="{27CF6279-2B8C-4B46-8AF4-672EB431561D}"/>
              </a:ext>
            </a:extLst>
          </p:cNvPr>
          <p:cNvSpPr txBox="1"/>
          <p:nvPr/>
        </p:nvSpPr>
        <p:spPr>
          <a:xfrm>
            <a:off x="7836625" y="3167390"/>
            <a:ext cx="3684896" cy="523220"/>
          </a:xfrm>
          <a:prstGeom prst="rect">
            <a:avLst/>
          </a:prstGeom>
          <a:noFill/>
        </p:spPr>
        <p:txBody>
          <a:bodyPr wrap="square" rtlCol="0">
            <a:spAutoFit/>
          </a:bodyPr>
          <a:lstStyle/>
          <a:p>
            <a:pPr algn="ctr"/>
            <a:r>
              <a:rPr lang="en-US" sz="2800" b="1" dirty="0">
                <a:solidFill>
                  <a:schemeClr val="bg1"/>
                </a:solidFill>
              </a:rPr>
              <a:t>RIVERSIDE COUNTY</a:t>
            </a:r>
          </a:p>
        </p:txBody>
      </p:sp>
      <p:sp>
        <p:nvSpPr>
          <p:cNvPr id="7" name="TextBox 6">
            <a:extLst>
              <a:ext uri="{FF2B5EF4-FFF2-40B4-BE49-F238E27FC236}">
                <a16:creationId xmlns:a16="http://schemas.microsoft.com/office/drawing/2014/main" id="{CD00679F-43D1-4DF4-B8A8-6C44D32A6965}"/>
              </a:ext>
            </a:extLst>
          </p:cNvPr>
          <p:cNvSpPr txBox="1"/>
          <p:nvPr/>
        </p:nvSpPr>
        <p:spPr>
          <a:xfrm>
            <a:off x="817516" y="6200590"/>
            <a:ext cx="6179736" cy="369332"/>
          </a:xfrm>
          <a:prstGeom prst="rect">
            <a:avLst/>
          </a:prstGeom>
          <a:noFill/>
        </p:spPr>
        <p:txBody>
          <a:bodyPr wrap="square" rtlCol="0">
            <a:spAutoFit/>
          </a:bodyPr>
          <a:lstStyle/>
          <a:p>
            <a:r>
              <a:rPr lang="en-US" dirty="0"/>
              <a:t>Source: www.howmoneywalks.com/irs-tax-migration</a:t>
            </a:r>
          </a:p>
        </p:txBody>
      </p:sp>
    </p:spTree>
    <p:extLst>
      <p:ext uri="{BB962C8B-B14F-4D97-AF65-F5344CB8AC3E}">
        <p14:creationId xmlns:p14="http://schemas.microsoft.com/office/powerpoint/2010/main" val="3797517591"/>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131"/>
            <a:ext cx="12192000" cy="913501"/>
          </a:xfrm>
        </p:spPr>
        <p:txBody>
          <a:bodyPr>
            <a:normAutofit/>
          </a:bodyPr>
          <a:lstStyle/>
          <a:p>
            <a:r>
              <a:rPr lang="en-US" sz="4800" b="1" u="sng"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Rising Population - Decreasing Staff</a:t>
            </a:r>
          </a:p>
        </p:txBody>
      </p:sp>
      <p:graphicFrame>
        <p:nvGraphicFramePr>
          <p:cNvPr id="6" name="Chart 5">
            <a:extLst>
              <a:ext uri="{FF2B5EF4-FFF2-40B4-BE49-F238E27FC236}">
                <a16:creationId xmlns:a16="http://schemas.microsoft.com/office/drawing/2014/main" id="{00000000-0008-0000-0900-000003000000}"/>
              </a:ext>
            </a:extLst>
          </p:cNvPr>
          <p:cNvGraphicFramePr>
            <a:graphicFrameLocks/>
          </p:cNvGraphicFramePr>
          <p:nvPr>
            <p:extLst>
              <p:ext uri="{D42A27DB-BD31-4B8C-83A1-F6EECF244321}">
                <p14:modId xmlns:p14="http://schemas.microsoft.com/office/powerpoint/2010/main" val="3643905770"/>
              </p:ext>
            </p:extLst>
          </p:nvPr>
        </p:nvGraphicFramePr>
        <p:xfrm>
          <a:off x="498524" y="1112920"/>
          <a:ext cx="10883709" cy="54789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203227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2789"/>
            <a:ext cx="12191998" cy="854930"/>
          </a:xfrm>
        </p:spPr>
        <p:txBody>
          <a:bodyPr>
            <a:normAutofit/>
          </a:bodyPr>
          <a:lstStyle/>
          <a:p>
            <a:r>
              <a:rPr lang="en-US" sz="4800" b="1" u="sng"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FY 22/23 Fiscal Overview</a:t>
            </a:r>
            <a:endParaRPr lang="en-US" sz="4800" u="sng" dirty="0">
              <a:solidFill>
                <a:srgbClr val="FFC000"/>
              </a:solidFill>
              <a:latin typeface="Arial" panose="020B0604020202020204" pitchFamily="34" charset="0"/>
              <a:cs typeface="Arial" panose="020B0604020202020204" pitchFamily="34" charset="0"/>
            </a:endParaRPr>
          </a:p>
        </p:txBody>
      </p:sp>
      <p:sp>
        <p:nvSpPr>
          <p:cNvPr id="5" name="Rectangle 4"/>
          <p:cNvSpPr/>
          <p:nvPr/>
        </p:nvSpPr>
        <p:spPr>
          <a:xfrm>
            <a:off x="0" y="1498095"/>
            <a:ext cx="12191999" cy="4719241"/>
          </a:xfrm>
          <a:prstGeom prst="rect">
            <a:avLst/>
          </a:prstGeom>
        </p:spPr>
        <p:txBody>
          <a:bodyPr wrap="square">
            <a:spAutoFit/>
          </a:bodyPr>
          <a:lstStyle/>
          <a:p>
            <a:pPr marL="1604963"/>
            <a:r>
              <a:rPr lang="en-US" sz="3200" b="1" dirty="0">
                <a:latin typeface="Arial" panose="020B0604020202020204" pitchFamily="34" charset="0"/>
                <a:cs typeface="Arial" panose="020B0604020202020204" pitchFamily="34" charset="0"/>
              </a:rPr>
              <a:t>Requested NCC:					  $97.1M</a:t>
            </a:r>
          </a:p>
          <a:p>
            <a:pPr marL="1604963"/>
            <a:r>
              <a:rPr lang="en-US" sz="3200" b="1" dirty="0">
                <a:latin typeface="Arial" panose="020B0604020202020204" pitchFamily="34" charset="0"/>
                <a:cs typeface="Arial" panose="020B0604020202020204" pitchFamily="34" charset="0"/>
              </a:rPr>
              <a:t>Current NCC Allocation:   			  $86.3M</a:t>
            </a:r>
          </a:p>
          <a:p>
            <a:pPr marL="1604963"/>
            <a:endParaRPr lang="en-US" sz="2000" b="1" dirty="0">
              <a:solidFill>
                <a:srgbClr val="FF0000"/>
              </a:solidFill>
              <a:effectLst>
                <a:outerShdw dist="63500" algn="l" rotWithShape="0">
                  <a:prstClr val="black">
                    <a:alpha val="57000"/>
                  </a:prstClr>
                </a:outerShdw>
              </a:effectLst>
              <a:latin typeface="Arial" panose="020B0604020202020204" pitchFamily="34" charset="0"/>
              <a:cs typeface="Arial" panose="020B0604020202020204" pitchFamily="34" charset="0"/>
            </a:endParaRPr>
          </a:p>
          <a:p>
            <a:pPr marL="1604963"/>
            <a:r>
              <a:rPr lang="en-US" sz="3600" b="1" dirty="0">
                <a:solidFill>
                  <a:srgbClr val="FF0000"/>
                </a:solidFill>
                <a:effectLst>
                  <a:outerShdw dist="63500" algn="l" rotWithShape="0">
                    <a:prstClr val="black">
                      <a:alpha val="57000"/>
                    </a:prstClr>
                  </a:outerShdw>
                </a:effectLst>
                <a:latin typeface="Arial" panose="020B0604020202020204" pitchFamily="34" charset="0"/>
                <a:cs typeface="Arial" panose="020B0604020202020204" pitchFamily="34" charset="0"/>
              </a:rPr>
              <a:t>EO Recommendation (Prop 172)</a:t>
            </a:r>
            <a:r>
              <a:rPr lang="en-US" sz="3600" b="1" dirty="0">
                <a:effectLst>
                  <a:outerShdw dist="63500" algn="l" rotWithShape="0">
                    <a:prstClr val="black">
                      <a:alpha val="57000"/>
                    </a:prstClr>
                  </a:outerShdw>
                </a:effectLst>
                <a:latin typeface="Arial" panose="020B0604020202020204" pitchFamily="34" charset="0"/>
                <a:cs typeface="Arial" panose="020B0604020202020204" pitchFamily="34" charset="0"/>
              </a:rPr>
              <a:t>	  </a:t>
            </a:r>
            <a:r>
              <a:rPr lang="en-US" sz="3600" b="1" dirty="0">
                <a:solidFill>
                  <a:srgbClr val="FF0000"/>
                </a:solidFill>
                <a:effectLst>
                  <a:outerShdw dist="63500" algn="l" rotWithShape="0">
                    <a:prstClr val="black">
                      <a:alpha val="57000"/>
                    </a:prstClr>
                  </a:outerShdw>
                </a:effectLst>
                <a:latin typeface="Arial" panose="020B0604020202020204" pitchFamily="34" charset="0"/>
                <a:cs typeface="Arial" panose="020B0604020202020204" pitchFamily="34" charset="0"/>
              </a:rPr>
              <a:t>$7.2M</a:t>
            </a:r>
            <a:endParaRPr lang="en-US" sz="2800" b="1" dirty="0">
              <a:solidFill>
                <a:srgbClr val="FF0000"/>
              </a:solidFill>
              <a:effectLst>
                <a:outerShdw dist="63500" algn="l" rotWithShape="0">
                  <a:prstClr val="black">
                    <a:alpha val="57000"/>
                  </a:prstClr>
                </a:outerShdw>
              </a:effectLst>
              <a:latin typeface="Arial" panose="020B0604020202020204" pitchFamily="34" charset="0"/>
              <a:cs typeface="Arial" panose="020B0604020202020204" pitchFamily="34" charset="0"/>
            </a:endParaRPr>
          </a:p>
          <a:p>
            <a:pPr marL="1604963"/>
            <a:r>
              <a:rPr lang="en-US" sz="2400" b="1" dirty="0">
                <a:solidFill>
                  <a:srgbClr val="FFC000"/>
                </a:solidFill>
                <a:latin typeface="Arial" panose="020B0604020202020204" pitchFamily="34" charset="0"/>
                <a:cs typeface="Arial" panose="020B0604020202020204" pitchFamily="34" charset="0"/>
              </a:rPr>
              <a:t>				</a:t>
            </a:r>
          </a:p>
          <a:p>
            <a:pPr marL="1604963"/>
            <a:r>
              <a:rPr lang="en-US" sz="3600" b="1" dirty="0">
                <a:solidFill>
                  <a:srgbClr val="FFC000"/>
                </a:solidFill>
                <a:effectLst>
                  <a:outerShdw blurRad="63500" dist="63500" dir="5400000" algn="ctr" rotWithShape="0">
                    <a:schemeClr val="bg1"/>
                  </a:outerShdw>
                </a:effectLst>
                <a:latin typeface="Arial" panose="020B0604020202020204" pitchFamily="34" charset="0"/>
                <a:cs typeface="Arial" panose="020B0604020202020204" pitchFamily="34" charset="0"/>
              </a:rPr>
              <a:t>ADDITIONAL NCC NEEDED:</a:t>
            </a:r>
            <a:endParaRPr lang="en-US" sz="600" b="1" dirty="0">
              <a:solidFill>
                <a:srgbClr val="FFC000"/>
              </a:solidFill>
              <a:effectLst>
                <a:outerShdw blurRad="63500" dist="63500" dir="5400000" algn="ctr" rotWithShape="0">
                  <a:schemeClr val="bg1"/>
                </a:outerShdw>
              </a:effectLst>
              <a:latin typeface="Arial" panose="020B0604020202020204" pitchFamily="34" charset="0"/>
              <a:cs typeface="Arial" panose="020B0604020202020204" pitchFamily="34" charset="0"/>
            </a:endParaRPr>
          </a:p>
          <a:p>
            <a:pPr marL="1604963"/>
            <a:r>
              <a:rPr lang="en-US" sz="600" b="1" dirty="0">
                <a:latin typeface="Arial" panose="020B0604020202020204" pitchFamily="34" charset="0"/>
                <a:cs typeface="Arial" panose="020B0604020202020204" pitchFamily="34" charset="0"/>
              </a:rPr>
              <a:t>	</a:t>
            </a:r>
            <a:r>
              <a:rPr lang="en-US" sz="500" b="1" dirty="0">
                <a:latin typeface="Arial" panose="020B0604020202020204" pitchFamily="34" charset="0"/>
                <a:cs typeface="Arial" panose="020B0604020202020204" pitchFamily="34" charset="0"/>
              </a:rPr>
              <a:t>		</a:t>
            </a:r>
            <a:endParaRPr lang="en-US" sz="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604963">
              <a:spcAft>
                <a:spcPts val="400"/>
              </a:spcAft>
              <a:buNone/>
            </a:pP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Critical Backfills/Mandates		  $3.6M</a:t>
            </a:r>
          </a:p>
          <a:p>
            <a:pPr marL="1604963">
              <a:spcAft>
                <a:spcPts val="400"/>
              </a:spcAft>
              <a:buNone/>
            </a:pPr>
            <a:endPar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4488">
              <a:spcAft>
                <a:spcPts val="400"/>
              </a:spcAft>
            </a:pPr>
            <a:r>
              <a:rPr lang="en-US" sz="2800" b="1" dirty="0">
                <a:solidFill>
                  <a:srgbClr val="92D050"/>
                </a:solidFill>
                <a:latin typeface="Arial" panose="020B0604020202020204" pitchFamily="34" charset="0"/>
                <a:cs typeface="Arial" panose="020B0604020202020204" pitchFamily="34" charset="0"/>
              </a:rPr>
              <a:t>	       </a:t>
            </a:r>
            <a:r>
              <a:rPr lang="en-US" sz="3600" b="1" dirty="0">
                <a:solidFill>
                  <a:srgbClr val="41DF63"/>
                </a:solidFill>
                <a:latin typeface="Arial" panose="020B0604020202020204" pitchFamily="34" charset="0"/>
                <a:cs typeface="Arial" panose="020B0604020202020204" pitchFamily="34" charset="0"/>
              </a:rPr>
              <a:t>FY 21/22 PROJECTED Surplus:	  $0.8M</a:t>
            </a:r>
            <a:endParaRPr lang="en-US" sz="3600" b="1" dirty="0">
              <a:solidFill>
                <a:srgbClr val="41DF63"/>
              </a:solidFill>
              <a:effectLst>
                <a:outerShdw blurRad="38100" dist="38100" dir="2700000" algn="tl">
                  <a:srgbClr val="000000">
                    <a:alpha val="43137"/>
                  </a:srgbClr>
                </a:outerShdw>
              </a:effectLst>
            </a:endParaRPr>
          </a:p>
        </p:txBody>
      </p:sp>
      <p:sp>
        <p:nvSpPr>
          <p:cNvPr id="6" name="Rectangle 5">
            <a:extLst>
              <a:ext uri="{FF2B5EF4-FFF2-40B4-BE49-F238E27FC236}">
                <a16:creationId xmlns:a16="http://schemas.microsoft.com/office/drawing/2014/main" id="{76025611-29C7-469D-972C-00908911605E}"/>
              </a:ext>
            </a:extLst>
          </p:cNvPr>
          <p:cNvSpPr/>
          <p:nvPr/>
        </p:nvSpPr>
        <p:spPr>
          <a:xfrm>
            <a:off x="1371159" y="3594280"/>
            <a:ext cx="9668043" cy="153680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93093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DC46647-4D56-4A08-93E0-4195024FE85F}"/>
              </a:ext>
            </a:extLst>
          </p:cNvPr>
          <p:cNvSpPr txBox="1">
            <a:spLocks/>
          </p:cNvSpPr>
          <p:nvPr/>
        </p:nvSpPr>
        <p:spPr>
          <a:xfrm>
            <a:off x="454017" y="377629"/>
            <a:ext cx="6045809" cy="9651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Accomplishments</a:t>
            </a:r>
          </a:p>
        </p:txBody>
      </p:sp>
      <p:sp>
        <p:nvSpPr>
          <p:cNvPr id="12" name="Content Placeholder 2">
            <a:extLst>
              <a:ext uri="{FF2B5EF4-FFF2-40B4-BE49-F238E27FC236}">
                <a16:creationId xmlns:a16="http://schemas.microsoft.com/office/drawing/2014/main" id="{3EBA7F8B-3DBD-4A1C-8FB2-74AFCB18A85F}"/>
              </a:ext>
            </a:extLst>
          </p:cNvPr>
          <p:cNvSpPr txBox="1">
            <a:spLocks/>
          </p:cNvSpPr>
          <p:nvPr/>
        </p:nvSpPr>
        <p:spPr>
          <a:xfrm>
            <a:off x="184698" y="1342794"/>
            <a:ext cx="6832008" cy="4403034"/>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dirty="0">
              <a:latin typeface="Arial" panose="020B0604020202020204" pitchFamily="34" charset="0"/>
              <a:cs typeface="Arial" panose="020B0604020202020204" pitchFamily="34" charset="0"/>
            </a:endParaRPr>
          </a:p>
          <a:p>
            <a:pPr marL="336550" indent="-336550" algn="l">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US" dirty="0"/>
          </a:p>
        </p:txBody>
      </p:sp>
      <p:cxnSp>
        <p:nvCxnSpPr>
          <p:cNvPr id="14" name="Straight Connector 13">
            <a:extLst>
              <a:ext uri="{FF2B5EF4-FFF2-40B4-BE49-F238E27FC236}">
                <a16:creationId xmlns:a16="http://schemas.microsoft.com/office/drawing/2014/main" id="{9D726A7B-4393-468D-8E8D-D998E2CF6BD3}"/>
              </a:ext>
            </a:extLst>
          </p:cNvPr>
          <p:cNvCxnSpPr/>
          <p:nvPr/>
        </p:nvCxnSpPr>
        <p:spPr>
          <a:xfrm>
            <a:off x="613405" y="1342794"/>
            <a:ext cx="5727031"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07F8CEE-0E54-46F4-9435-6DC349D87509}"/>
              </a:ext>
            </a:extLst>
          </p:cNvPr>
          <p:cNvSpPr/>
          <p:nvPr/>
        </p:nvSpPr>
        <p:spPr>
          <a:xfrm>
            <a:off x="0" y="642887"/>
            <a:ext cx="128337" cy="43193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E014D3D-63C1-4F8D-90CC-292D08A762BF}"/>
              </a:ext>
            </a:extLst>
          </p:cNvPr>
          <p:cNvSpPr/>
          <p:nvPr/>
        </p:nvSpPr>
        <p:spPr>
          <a:xfrm>
            <a:off x="152400" y="642887"/>
            <a:ext cx="128337" cy="43193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69EFF5-5EB4-4493-9769-E54DE26F47A8}"/>
              </a:ext>
            </a:extLst>
          </p:cNvPr>
          <p:cNvSpPr txBox="1"/>
          <p:nvPr/>
        </p:nvSpPr>
        <p:spPr>
          <a:xfrm>
            <a:off x="454017" y="1610322"/>
            <a:ext cx="7311559" cy="4793620"/>
          </a:xfrm>
          <a:prstGeom prst="rect">
            <a:avLst/>
          </a:prstGeom>
          <a:noFill/>
        </p:spPr>
        <p:txBody>
          <a:bodyPr wrap="square" rtlCol="0">
            <a:spAutoFit/>
          </a:bodyPr>
          <a:lstStyle>
            <a:defPPr>
              <a:defRPr lang="en-US"/>
            </a:defPPr>
            <a:lvl1pPr marL="342900" indent="-342900">
              <a:buClr>
                <a:srgbClr val="FFC000"/>
              </a:buClr>
              <a:buSzPct val="130000"/>
              <a:buFont typeface="Arial" panose="020B0604020202020204" pitchFamily="34" charset="0"/>
              <a:buChar char="•"/>
              <a:defRPr sz="2400">
                <a:latin typeface="Arial" panose="020B0604020202020204" pitchFamily="34" charset="0"/>
                <a:cs typeface="Arial" panose="020B0604020202020204" pitchFamily="34" charset="0"/>
              </a:defRPr>
            </a:lvl1pPr>
            <a:lvl2pPr marL="800100" lvl="1" indent="-342900">
              <a:buClr>
                <a:srgbClr val="FFC000"/>
              </a:buClr>
              <a:buSzPct val="100000"/>
              <a:buFont typeface="Wingdings" panose="05000000000000000000" pitchFamily="2" charset="2"/>
              <a:buChar char="Ø"/>
              <a:defRPr sz="2400">
                <a:latin typeface="Arial" panose="020B0604020202020204" pitchFamily="34" charset="0"/>
                <a:cs typeface="Arial" panose="020B0604020202020204" pitchFamily="34" charset="0"/>
              </a:defRPr>
            </a:lvl2pPr>
          </a:lstStyle>
          <a:p>
            <a:r>
              <a:rPr lang="en-US" sz="2800" dirty="0">
                <a:latin typeface="+mn-lt"/>
              </a:rPr>
              <a:t>Combating Fentanyl Related Crimes</a:t>
            </a:r>
            <a:endParaRPr lang="en-US" sz="600" dirty="0">
              <a:latin typeface="+mn-lt"/>
            </a:endParaRPr>
          </a:p>
          <a:p>
            <a:pPr marL="0" indent="0">
              <a:buNone/>
            </a:pPr>
            <a:endParaRPr lang="en-US" sz="1050" dirty="0">
              <a:latin typeface="+mn-lt"/>
            </a:endParaRPr>
          </a:p>
          <a:p>
            <a:r>
              <a:rPr lang="en-US" sz="2800" dirty="0">
                <a:latin typeface="+mn-lt"/>
              </a:rPr>
              <a:t>Riverside County Regional Cold Case Team</a:t>
            </a:r>
            <a:endParaRPr lang="en-US" sz="1100" dirty="0">
              <a:latin typeface="+mn-lt"/>
            </a:endParaRPr>
          </a:p>
          <a:p>
            <a:pPr marL="0" indent="0">
              <a:buNone/>
            </a:pPr>
            <a:endParaRPr lang="en-US" sz="1100" dirty="0">
              <a:latin typeface="+mn-lt"/>
            </a:endParaRPr>
          </a:p>
          <a:p>
            <a:r>
              <a:rPr lang="en-US" sz="2800" dirty="0">
                <a:latin typeface="+mn-lt"/>
              </a:rPr>
              <a:t>Advances in Technology</a:t>
            </a:r>
            <a:endParaRPr lang="en-US" sz="1400" dirty="0">
              <a:latin typeface="+mn-lt"/>
            </a:endParaRPr>
          </a:p>
          <a:p>
            <a:endParaRPr lang="en-US" sz="1400" dirty="0">
              <a:latin typeface="+mn-lt"/>
            </a:endParaRPr>
          </a:p>
          <a:p>
            <a:r>
              <a:rPr lang="en-US" sz="2800" dirty="0">
                <a:latin typeface="+mn-lt"/>
              </a:rPr>
              <a:t>Collaboration/Innovation in Criminal Justice:</a:t>
            </a:r>
          </a:p>
          <a:p>
            <a:pPr marL="1023938" lvl="1" indent="-566738"/>
            <a:r>
              <a:rPr lang="en-US" sz="2800" dirty="0">
                <a:latin typeface="+mn-lt"/>
              </a:rPr>
              <a:t>Homeless Court</a:t>
            </a:r>
          </a:p>
          <a:p>
            <a:pPr marL="1023938" lvl="1" indent="-566738"/>
            <a:r>
              <a:rPr lang="en-US" sz="2800" dirty="0">
                <a:latin typeface="+mn-lt"/>
              </a:rPr>
              <a:t>Veterans Treatment Court</a:t>
            </a:r>
          </a:p>
          <a:p>
            <a:endParaRPr lang="en-US" sz="1200" dirty="0">
              <a:latin typeface="+mn-lt"/>
            </a:endParaRPr>
          </a:p>
          <a:p>
            <a:r>
              <a:rPr lang="en-US" sz="2800" dirty="0">
                <a:latin typeface="+mn-lt"/>
              </a:rPr>
              <a:t>Countywide Task Forces:	</a:t>
            </a:r>
          </a:p>
          <a:p>
            <a:pPr marL="1023938" lvl="1" indent="-566738"/>
            <a:r>
              <a:rPr lang="en-US" sz="2800" dirty="0">
                <a:latin typeface="+mn-lt"/>
              </a:rPr>
              <a:t>RCCET</a:t>
            </a:r>
          </a:p>
          <a:p>
            <a:pPr marL="1023938" lvl="1" indent="-566738"/>
            <a:r>
              <a:rPr lang="en-US" sz="2800" dirty="0">
                <a:latin typeface="+mn-lt"/>
              </a:rPr>
              <a:t>GIT</a:t>
            </a:r>
          </a:p>
        </p:txBody>
      </p:sp>
      <p:pic>
        <p:nvPicPr>
          <p:cNvPr id="3" name="Picture 2">
            <a:extLst>
              <a:ext uri="{FF2B5EF4-FFF2-40B4-BE49-F238E27FC236}">
                <a16:creationId xmlns:a16="http://schemas.microsoft.com/office/drawing/2014/main" id="{53B58E76-7B61-4498-8660-F16587314ED8}"/>
              </a:ext>
            </a:extLst>
          </p:cNvPr>
          <p:cNvPicPr>
            <a:picLocks noChangeAspect="1"/>
          </p:cNvPicPr>
          <p:nvPr/>
        </p:nvPicPr>
        <p:blipFill>
          <a:blip r:embed="rId3"/>
          <a:stretch>
            <a:fillRect/>
          </a:stretch>
        </p:blipFill>
        <p:spPr>
          <a:xfrm>
            <a:off x="7561798" y="446365"/>
            <a:ext cx="4176185" cy="6001840"/>
          </a:xfrm>
          <a:prstGeom prst="rect">
            <a:avLst/>
          </a:prstGeom>
        </p:spPr>
      </p:pic>
    </p:spTree>
    <p:extLst>
      <p:ext uri="{BB962C8B-B14F-4D97-AF65-F5344CB8AC3E}">
        <p14:creationId xmlns:p14="http://schemas.microsoft.com/office/powerpoint/2010/main" val="2571218663"/>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146AC-3AB6-4E8E-BBA9-5D5BEDDFF67A}"/>
              </a:ext>
            </a:extLst>
          </p:cNvPr>
          <p:cNvSpPr>
            <a:spLocks noGrp="1"/>
          </p:cNvSpPr>
          <p:nvPr>
            <p:ph type="title"/>
          </p:nvPr>
        </p:nvSpPr>
        <p:spPr>
          <a:xfrm>
            <a:off x="609600" y="55600"/>
            <a:ext cx="10972800" cy="1143000"/>
          </a:xfrm>
        </p:spPr>
        <p:txBody>
          <a:bodyPr>
            <a:normAutofit fontScale="90000"/>
          </a:bodyPr>
          <a:lstStyle/>
          <a:p>
            <a:pPr>
              <a:lnSpc>
                <a:spcPct val="90000"/>
              </a:lnSpc>
            </a:pPr>
            <a:r>
              <a:rPr lang="en-US" b="1" dirty="0">
                <a:solidFill>
                  <a:srgbClr val="FFC000"/>
                </a:solidFill>
                <a:latin typeface="Arial" panose="020B0604020202020204" pitchFamily="34" charset="0"/>
                <a:cs typeface="Arial" panose="020B0604020202020204" pitchFamily="34" charset="0"/>
              </a:rPr>
              <a:t>COMBATING FENTANYL RELATED CRIMES </a:t>
            </a:r>
          </a:p>
        </p:txBody>
      </p:sp>
      <p:pic>
        <p:nvPicPr>
          <p:cNvPr id="4" name="Content Placeholder 3">
            <a:extLst>
              <a:ext uri="{FF2B5EF4-FFF2-40B4-BE49-F238E27FC236}">
                <a16:creationId xmlns:a16="http://schemas.microsoft.com/office/drawing/2014/main" id="{5CBC79C3-178F-4CCE-83D8-6FCE546153AE}"/>
              </a:ext>
            </a:extLst>
          </p:cNvPr>
          <p:cNvPicPr>
            <a:picLocks noGrp="1" noChangeAspect="1"/>
          </p:cNvPicPr>
          <p:nvPr>
            <p:ph idx="1"/>
          </p:nvPr>
        </p:nvPicPr>
        <p:blipFill rotWithShape="1">
          <a:blip r:embed="rId3"/>
          <a:srcRect l="3859" t="9013" r="2219"/>
          <a:stretch/>
        </p:blipFill>
        <p:spPr>
          <a:xfrm>
            <a:off x="1783590" y="1255638"/>
            <a:ext cx="4135577" cy="4087762"/>
          </a:xfrm>
          <a:prstGeom prst="rect">
            <a:avLst/>
          </a:prstGeom>
        </p:spPr>
      </p:pic>
      <p:pic>
        <p:nvPicPr>
          <p:cNvPr id="5" name="Picture 4">
            <a:extLst>
              <a:ext uri="{FF2B5EF4-FFF2-40B4-BE49-F238E27FC236}">
                <a16:creationId xmlns:a16="http://schemas.microsoft.com/office/drawing/2014/main" id="{3FC6C08B-12CE-427C-B050-E2B93295A387}"/>
              </a:ext>
            </a:extLst>
          </p:cNvPr>
          <p:cNvPicPr>
            <a:picLocks noChangeAspect="1"/>
          </p:cNvPicPr>
          <p:nvPr/>
        </p:nvPicPr>
        <p:blipFill>
          <a:blip r:embed="rId4"/>
          <a:stretch>
            <a:fillRect/>
          </a:stretch>
        </p:blipFill>
        <p:spPr>
          <a:xfrm>
            <a:off x="6272833" y="1255638"/>
            <a:ext cx="3917431" cy="4087762"/>
          </a:xfrm>
          <a:prstGeom prst="rect">
            <a:avLst/>
          </a:prstGeom>
        </p:spPr>
      </p:pic>
      <p:sp>
        <p:nvSpPr>
          <p:cNvPr id="7" name="TextBox 6">
            <a:extLst>
              <a:ext uri="{FF2B5EF4-FFF2-40B4-BE49-F238E27FC236}">
                <a16:creationId xmlns:a16="http://schemas.microsoft.com/office/drawing/2014/main" id="{26C66898-4053-474D-9B5F-89FB21933B6C}"/>
              </a:ext>
            </a:extLst>
          </p:cNvPr>
          <p:cNvSpPr txBox="1"/>
          <p:nvPr/>
        </p:nvSpPr>
        <p:spPr>
          <a:xfrm>
            <a:off x="609600" y="5440362"/>
            <a:ext cx="10972800" cy="1200329"/>
          </a:xfrm>
          <a:prstGeom prst="rect">
            <a:avLst/>
          </a:prstGeom>
          <a:noFill/>
        </p:spPr>
        <p:txBody>
          <a:bodyPr wrap="square" rtlCol="0">
            <a:spAutoFit/>
          </a:bodyPr>
          <a:lstStyle/>
          <a:p>
            <a:pPr algn="ctr"/>
            <a:r>
              <a:rPr lang="en-US" sz="3600" b="1" dirty="0">
                <a:solidFill>
                  <a:srgbClr val="FF0000"/>
                </a:solidFill>
              </a:rPr>
              <a:t>RIVERSIDE COUNTY HAS 20 ACTIVE CASES INVOLVING FENTANYL RELATED DEATHS</a:t>
            </a:r>
          </a:p>
        </p:txBody>
      </p:sp>
    </p:spTree>
    <p:extLst>
      <p:ext uri="{BB962C8B-B14F-4D97-AF65-F5344CB8AC3E}">
        <p14:creationId xmlns:p14="http://schemas.microsoft.com/office/powerpoint/2010/main" val="394378313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2">
                <a:tint val="80000"/>
                <a:satMod val="300000"/>
              </a:schemeClr>
            </a:gs>
            <a:gs pos="0">
              <a:srgbClr val="2E5095"/>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557501-7CFA-401F-A0FB-E8990F6F8C51}"/>
              </a:ext>
            </a:extLst>
          </p:cNvPr>
          <p:cNvSpPr>
            <a:spLocks noGrp="1"/>
          </p:cNvSpPr>
          <p:nvPr>
            <p:ph type="title"/>
          </p:nvPr>
        </p:nvSpPr>
        <p:spPr>
          <a:xfrm>
            <a:off x="-1" y="61387"/>
            <a:ext cx="12188951" cy="1248673"/>
          </a:xfrm>
        </p:spPr>
        <p:txBody>
          <a:bodyPr vert="horz" lIns="91440" tIns="45720" rIns="91440" bIns="45720" rtlCol="0" anchor="b">
            <a:normAutofit/>
          </a:bodyPr>
          <a:lstStyle/>
          <a:p>
            <a:pPr>
              <a:lnSpc>
                <a:spcPct val="80000"/>
              </a:lnSpc>
              <a:spcAft>
                <a:spcPts val="600"/>
              </a:spcAft>
            </a:pPr>
            <a:r>
              <a:rPr lang="en-US"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Combating Fentanyl in the Community</a:t>
            </a:r>
          </a:p>
        </p:txBody>
      </p:sp>
      <p:sp>
        <p:nvSpPr>
          <p:cNvPr id="3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95D00C8-88BA-44BF-9BCA-A067812330FC}"/>
              </a:ext>
            </a:extLst>
          </p:cNvPr>
          <p:cNvSpPr txBox="1"/>
          <p:nvPr/>
        </p:nvSpPr>
        <p:spPr>
          <a:xfrm>
            <a:off x="272955" y="1951630"/>
            <a:ext cx="7101880" cy="4808406"/>
          </a:xfrm>
          <a:prstGeom prst="rect">
            <a:avLst/>
          </a:prstGeom>
        </p:spPr>
        <p:txBody>
          <a:bodyPr vert="horz" lIns="91440" tIns="45720" rIns="91440" bIns="45720" rtlCol="0" anchor="t">
            <a:normAutofit fontScale="32500" lnSpcReduction="20000"/>
          </a:bodyPr>
          <a:lstStyle/>
          <a:p>
            <a:pPr marL="736600" lvl="1" indent="-457200">
              <a:lnSpc>
                <a:spcPct val="90000"/>
              </a:lnSpc>
              <a:spcAft>
                <a:spcPts val="600"/>
              </a:spcAft>
              <a:buClr>
                <a:srgbClr val="FFC000"/>
              </a:buClr>
              <a:buSzPct val="120000"/>
              <a:buFont typeface="Arial" panose="020B0604020202020204" pitchFamily="34" charset="0"/>
              <a:buChar char="•"/>
            </a:pPr>
            <a:r>
              <a:rPr lang="en-US" sz="9800" dirty="0"/>
              <a:t>Multidisciplinary Team</a:t>
            </a:r>
          </a:p>
          <a:p>
            <a:pPr marL="736600" lvl="1" indent="-457200">
              <a:lnSpc>
                <a:spcPct val="90000"/>
              </a:lnSpc>
              <a:spcAft>
                <a:spcPts val="600"/>
              </a:spcAft>
              <a:buClr>
                <a:srgbClr val="FFC000"/>
              </a:buClr>
              <a:buSzPct val="120000"/>
              <a:buFont typeface="Arial" panose="020B0604020202020204" pitchFamily="34" charset="0"/>
              <a:buChar char="•"/>
            </a:pPr>
            <a:endParaRPr lang="en-US" sz="2800" dirty="0"/>
          </a:p>
          <a:p>
            <a:pPr marL="736600" lvl="1" indent="-457200">
              <a:lnSpc>
                <a:spcPct val="90000"/>
              </a:lnSpc>
              <a:spcAft>
                <a:spcPts val="600"/>
              </a:spcAft>
              <a:buClr>
                <a:srgbClr val="FFC000"/>
              </a:buClr>
              <a:buSzPct val="120000"/>
              <a:buFont typeface="Arial" panose="020B0604020202020204" pitchFamily="34" charset="0"/>
              <a:buChar char="•"/>
            </a:pPr>
            <a:r>
              <a:rPr lang="en-US" sz="9800" dirty="0"/>
              <a:t>Billboards</a:t>
            </a:r>
          </a:p>
          <a:p>
            <a:pPr marL="736600" lvl="1" indent="-457200">
              <a:lnSpc>
                <a:spcPct val="90000"/>
              </a:lnSpc>
              <a:spcAft>
                <a:spcPts val="600"/>
              </a:spcAft>
              <a:buClr>
                <a:srgbClr val="FFC000"/>
              </a:buClr>
              <a:buSzPct val="120000"/>
              <a:buFont typeface="Arial" panose="020B0604020202020204" pitchFamily="34" charset="0"/>
              <a:buChar char="•"/>
            </a:pPr>
            <a:endParaRPr lang="en-US" sz="4500" dirty="0"/>
          </a:p>
          <a:p>
            <a:pPr marL="736600" lvl="1" indent="-457200">
              <a:lnSpc>
                <a:spcPct val="90000"/>
              </a:lnSpc>
              <a:spcAft>
                <a:spcPts val="600"/>
              </a:spcAft>
              <a:buClr>
                <a:srgbClr val="FFC000"/>
              </a:buClr>
              <a:buSzPct val="120000"/>
              <a:buFont typeface="Arial" panose="020B0604020202020204" pitchFamily="34" charset="0"/>
              <a:buChar char="•"/>
            </a:pPr>
            <a:r>
              <a:rPr lang="en-US" sz="9800" dirty="0"/>
              <a:t>Public Information Campaign:</a:t>
            </a:r>
          </a:p>
          <a:p>
            <a:pPr marL="736600" lvl="1" indent="-457200">
              <a:lnSpc>
                <a:spcPct val="90000"/>
              </a:lnSpc>
              <a:spcAft>
                <a:spcPts val="600"/>
              </a:spcAft>
              <a:buClr>
                <a:srgbClr val="FFC000"/>
              </a:buClr>
              <a:buSzPct val="120000"/>
              <a:buFont typeface="Arial" panose="020B0604020202020204" pitchFamily="34" charset="0"/>
              <a:buChar char="•"/>
            </a:pPr>
            <a:endParaRPr lang="en-US" sz="500" dirty="0"/>
          </a:p>
          <a:p>
            <a:pPr marL="1377950" lvl="2" indent="-641350">
              <a:lnSpc>
                <a:spcPct val="120000"/>
              </a:lnSpc>
              <a:buClr>
                <a:srgbClr val="FFC000"/>
              </a:buClr>
              <a:buSzPct val="100000"/>
              <a:buFont typeface="Wingdings" panose="05000000000000000000" pitchFamily="2" charset="2"/>
              <a:buChar char="Ø"/>
            </a:pPr>
            <a:r>
              <a:rPr lang="en-US" sz="9800" dirty="0"/>
              <a:t>Social Media (Facebook, Instagram, Twitter, </a:t>
            </a:r>
            <a:r>
              <a:rPr lang="en-US" sz="9800" dirty="0" err="1"/>
              <a:t>TikTok</a:t>
            </a:r>
            <a:r>
              <a:rPr lang="en-US" sz="9800" dirty="0"/>
              <a:t>)</a:t>
            </a:r>
          </a:p>
          <a:p>
            <a:pPr marL="736600" lvl="1" indent="-457200">
              <a:lnSpc>
                <a:spcPct val="90000"/>
              </a:lnSpc>
              <a:spcAft>
                <a:spcPts val="600"/>
              </a:spcAft>
              <a:buClr>
                <a:srgbClr val="FFC000"/>
              </a:buClr>
              <a:buSzPct val="120000"/>
              <a:buFont typeface="Arial" panose="020B0604020202020204" pitchFamily="34" charset="0"/>
              <a:buChar char="•"/>
            </a:pPr>
            <a:endParaRPr lang="en-US" sz="3000" dirty="0"/>
          </a:p>
          <a:p>
            <a:pPr marL="736600" lvl="1" indent="-457200">
              <a:lnSpc>
                <a:spcPct val="90000"/>
              </a:lnSpc>
              <a:spcAft>
                <a:spcPts val="600"/>
              </a:spcAft>
              <a:buClr>
                <a:srgbClr val="FFC000"/>
              </a:buClr>
              <a:buSzPct val="120000"/>
              <a:buFont typeface="Arial" panose="020B0604020202020204" pitchFamily="34" charset="0"/>
              <a:buChar char="•"/>
            </a:pPr>
            <a:r>
              <a:rPr lang="en-US" sz="9800" dirty="0"/>
              <a:t>Education:</a:t>
            </a:r>
          </a:p>
          <a:p>
            <a:pPr marL="736600" lvl="1" indent="-457200">
              <a:lnSpc>
                <a:spcPct val="90000"/>
              </a:lnSpc>
              <a:spcAft>
                <a:spcPts val="600"/>
              </a:spcAft>
              <a:buClr>
                <a:srgbClr val="FFC000"/>
              </a:buClr>
              <a:buSzPct val="120000"/>
              <a:buFont typeface="Arial" panose="020B0604020202020204" pitchFamily="34" charset="0"/>
              <a:buChar char="•"/>
            </a:pPr>
            <a:endParaRPr lang="en-US" sz="3000" dirty="0"/>
          </a:p>
          <a:p>
            <a:pPr marL="1377950" lvl="2" indent="-641350">
              <a:lnSpc>
                <a:spcPct val="90000"/>
              </a:lnSpc>
              <a:spcAft>
                <a:spcPts val="600"/>
              </a:spcAft>
              <a:buClr>
                <a:srgbClr val="FFC000"/>
              </a:buClr>
              <a:buSzPct val="100000"/>
              <a:buFont typeface="Wingdings" panose="05000000000000000000" pitchFamily="2" charset="2"/>
              <a:buChar char="Ø"/>
            </a:pPr>
            <a:r>
              <a:rPr lang="en-US" sz="9800" dirty="0"/>
              <a:t>First Responders</a:t>
            </a:r>
          </a:p>
          <a:p>
            <a:pPr marL="1377950" lvl="2" indent="-641350">
              <a:lnSpc>
                <a:spcPct val="90000"/>
              </a:lnSpc>
              <a:spcAft>
                <a:spcPts val="600"/>
              </a:spcAft>
              <a:buClr>
                <a:srgbClr val="FFC000"/>
              </a:buClr>
              <a:buSzPct val="100000"/>
              <a:buFont typeface="Wingdings" panose="05000000000000000000" pitchFamily="2" charset="2"/>
              <a:buChar char="Ø"/>
            </a:pPr>
            <a:r>
              <a:rPr lang="en-US" sz="9800" dirty="0"/>
              <a:t>Prosecutors</a:t>
            </a:r>
            <a:endParaRPr lang="en-US" sz="2500" dirty="0"/>
          </a:p>
        </p:txBody>
      </p:sp>
      <p:pic>
        <p:nvPicPr>
          <p:cNvPr id="5" name="Picture 4">
            <a:extLst>
              <a:ext uri="{FF2B5EF4-FFF2-40B4-BE49-F238E27FC236}">
                <a16:creationId xmlns:a16="http://schemas.microsoft.com/office/drawing/2014/main" id="{5F3D5C3B-524E-477C-AEBA-096C7C5EB957}"/>
              </a:ext>
            </a:extLst>
          </p:cNvPr>
          <p:cNvPicPr>
            <a:picLocks noChangeAspect="1"/>
          </p:cNvPicPr>
          <p:nvPr/>
        </p:nvPicPr>
        <p:blipFill rotWithShape="1">
          <a:blip r:embed="rId3"/>
          <a:srcRect l="737" r="2143" b="17852"/>
          <a:stretch/>
        </p:blipFill>
        <p:spPr>
          <a:xfrm>
            <a:off x="6496334" y="2071316"/>
            <a:ext cx="4926129" cy="4104223"/>
          </a:xfrm>
          <a:prstGeom prst="rect">
            <a:avLst/>
          </a:prstGeom>
        </p:spPr>
      </p:pic>
    </p:spTree>
    <p:extLst>
      <p:ext uri="{BB962C8B-B14F-4D97-AF65-F5344CB8AC3E}">
        <p14:creationId xmlns:p14="http://schemas.microsoft.com/office/powerpoint/2010/main" val="268120652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2">
                <a:tint val="80000"/>
                <a:satMod val="300000"/>
              </a:schemeClr>
            </a:gs>
            <a:gs pos="0">
              <a:srgbClr val="2E5095"/>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3" name="Rectangle 17">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FB5E3EB-F08D-4AC9-A206-5F1630D70751}"/>
              </a:ext>
            </a:extLst>
          </p:cNvPr>
          <p:cNvSpPr txBox="1"/>
          <p:nvPr/>
        </p:nvSpPr>
        <p:spPr>
          <a:xfrm>
            <a:off x="670901" y="-21275"/>
            <a:ext cx="6112036" cy="1757364"/>
          </a:xfrm>
          <a:prstGeom prst="rect">
            <a:avLst/>
          </a:prstGeom>
        </p:spPr>
        <p:txBody>
          <a:bodyPr vert="horz" lIns="91440" tIns="45720" rIns="91440" bIns="45720" rtlCol="0" anchor="b">
            <a:noAutofit/>
          </a:bodyPr>
          <a:lstStyle/>
          <a:p>
            <a:pPr algn="ctr">
              <a:lnSpc>
                <a:spcPct val="80000"/>
              </a:lnSpc>
              <a:spcBef>
                <a:spcPct val="0"/>
              </a:spcBef>
              <a:spcAft>
                <a:spcPts val="600"/>
              </a:spcAft>
            </a:pPr>
            <a:r>
              <a:rPr lang="en-US" sz="3600" b="1" dirty="0">
                <a:solidFill>
                  <a:srgbClr val="FFC00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RIVERSIDE COUNTY REGIONAL COLD CASE HOMICIDE TEAM</a:t>
            </a:r>
          </a:p>
        </p:txBody>
      </p:sp>
      <p:sp>
        <p:nvSpPr>
          <p:cNvPr id="6" name="TextBox 5">
            <a:extLst>
              <a:ext uri="{FF2B5EF4-FFF2-40B4-BE49-F238E27FC236}">
                <a16:creationId xmlns:a16="http://schemas.microsoft.com/office/drawing/2014/main" id="{122ADBC3-AF24-4C38-9541-B8C7DE99419B}"/>
              </a:ext>
            </a:extLst>
          </p:cNvPr>
          <p:cNvSpPr txBox="1"/>
          <p:nvPr/>
        </p:nvSpPr>
        <p:spPr>
          <a:xfrm>
            <a:off x="275352" y="1846305"/>
            <a:ext cx="7942995" cy="4837097"/>
          </a:xfrm>
          <a:prstGeom prst="rect">
            <a:avLst/>
          </a:prstGeom>
        </p:spPr>
        <p:txBody>
          <a:bodyPr vert="horz" lIns="91440" tIns="45720" rIns="91440" bIns="45720" rtlCol="0" anchor="t">
            <a:normAutofit/>
          </a:bodyPr>
          <a:lstStyle/>
          <a:p>
            <a:pPr>
              <a:lnSpc>
                <a:spcPct val="90000"/>
              </a:lnSpc>
              <a:spcAft>
                <a:spcPts val="600"/>
              </a:spcAft>
            </a:pPr>
            <a:r>
              <a:rPr lang="en-US" sz="3000" dirty="0"/>
              <a:t>Participants of the Regional Cold Case Team:</a:t>
            </a:r>
          </a:p>
          <a:p>
            <a:pPr>
              <a:lnSpc>
                <a:spcPct val="90000"/>
              </a:lnSpc>
              <a:spcAft>
                <a:spcPts val="600"/>
              </a:spcAft>
            </a:pPr>
            <a:endParaRPr lang="en-US" sz="1600" dirty="0"/>
          </a:p>
          <a:p>
            <a:pPr marL="736600" lvl="1" indent="-457200">
              <a:lnSpc>
                <a:spcPct val="90000"/>
              </a:lnSpc>
              <a:spcAft>
                <a:spcPts val="600"/>
              </a:spcAft>
              <a:buClr>
                <a:srgbClr val="FFC000"/>
              </a:buClr>
              <a:buFont typeface="Wingdings" panose="05000000000000000000" pitchFamily="2" charset="2"/>
              <a:buChar char="Ø"/>
            </a:pPr>
            <a:r>
              <a:rPr lang="en-US" sz="3000" dirty="0"/>
              <a:t>Riverside County District Attorney’s Office</a:t>
            </a:r>
          </a:p>
          <a:p>
            <a:pPr marL="736600" lvl="1" indent="-457200">
              <a:lnSpc>
                <a:spcPct val="90000"/>
              </a:lnSpc>
              <a:spcAft>
                <a:spcPts val="600"/>
              </a:spcAft>
              <a:buClr>
                <a:srgbClr val="FFC000"/>
              </a:buClr>
              <a:buFont typeface="Wingdings" panose="05000000000000000000" pitchFamily="2" charset="2"/>
              <a:buChar char="Ø"/>
            </a:pPr>
            <a:r>
              <a:rPr lang="en-US" sz="3000" dirty="0"/>
              <a:t>Riverside County Sheriff's Office </a:t>
            </a:r>
          </a:p>
          <a:p>
            <a:pPr marL="736600" lvl="1" indent="-457200">
              <a:lnSpc>
                <a:spcPct val="90000"/>
              </a:lnSpc>
              <a:spcAft>
                <a:spcPts val="600"/>
              </a:spcAft>
              <a:buClr>
                <a:srgbClr val="FFC000"/>
              </a:buClr>
              <a:buFont typeface="Wingdings" panose="05000000000000000000" pitchFamily="2" charset="2"/>
              <a:buChar char="Ø"/>
            </a:pPr>
            <a:r>
              <a:rPr lang="en-US" sz="3000" dirty="0"/>
              <a:t>Riverside Police Department</a:t>
            </a:r>
          </a:p>
          <a:p>
            <a:pPr marL="736600" lvl="1" indent="-457200">
              <a:lnSpc>
                <a:spcPct val="90000"/>
              </a:lnSpc>
              <a:spcAft>
                <a:spcPts val="600"/>
              </a:spcAft>
              <a:buClr>
                <a:srgbClr val="FFC000"/>
              </a:buClr>
              <a:buFont typeface="Wingdings" panose="05000000000000000000" pitchFamily="2" charset="2"/>
              <a:buChar char="Ø"/>
            </a:pPr>
            <a:r>
              <a:rPr lang="en-US" sz="3000" dirty="0"/>
              <a:t>California Department of Justice</a:t>
            </a:r>
          </a:p>
          <a:p>
            <a:pPr marL="736600" lvl="1" indent="-457200">
              <a:lnSpc>
                <a:spcPct val="90000"/>
              </a:lnSpc>
              <a:spcAft>
                <a:spcPts val="600"/>
              </a:spcAft>
              <a:buClr>
                <a:srgbClr val="FFC000"/>
              </a:buClr>
              <a:buFont typeface="Wingdings" panose="05000000000000000000" pitchFamily="2" charset="2"/>
              <a:buChar char="Ø"/>
            </a:pPr>
            <a:r>
              <a:rPr lang="en-US" sz="3000" dirty="0"/>
              <a:t>Federal Bureau of Investigations</a:t>
            </a:r>
          </a:p>
          <a:p>
            <a:pPr marL="736600" lvl="1" indent="-457200">
              <a:lnSpc>
                <a:spcPct val="90000"/>
              </a:lnSpc>
              <a:spcAft>
                <a:spcPts val="600"/>
              </a:spcAft>
              <a:buClr>
                <a:srgbClr val="FFC000"/>
              </a:buClr>
              <a:buFont typeface="Wingdings" panose="05000000000000000000" pitchFamily="2" charset="2"/>
              <a:buChar char="Ø"/>
            </a:pPr>
            <a:r>
              <a:rPr lang="en-US" sz="3000" dirty="0"/>
              <a:t>Other Agencies (as needed)</a:t>
            </a:r>
          </a:p>
          <a:p>
            <a:pPr marL="736600" lvl="1" indent="-457200">
              <a:lnSpc>
                <a:spcPct val="90000"/>
              </a:lnSpc>
              <a:spcAft>
                <a:spcPts val="600"/>
              </a:spcAft>
              <a:buClr>
                <a:srgbClr val="FFC000"/>
              </a:buClr>
              <a:buFont typeface="Wingdings" panose="05000000000000000000" pitchFamily="2" charset="2"/>
              <a:buChar char="Ø"/>
            </a:pPr>
            <a:r>
              <a:rPr lang="en-US" sz="3000" dirty="0"/>
              <a:t>Private DNA Labs (as needed)</a:t>
            </a:r>
          </a:p>
          <a:p>
            <a:pPr marL="285750" indent="-228600">
              <a:lnSpc>
                <a:spcPct val="90000"/>
              </a:lnSpc>
              <a:spcAft>
                <a:spcPts val="600"/>
              </a:spcAft>
              <a:buFont typeface="Arial" panose="020B0604020202020204" pitchFamily="34" charset="0"/>
              <a:buChar char="•"/>
            </a:pPr>
            <a:endParaRPr lang="en-US" sz="2000" dirty="0"/>
          </a:p>
        </p:txBody>
      </p:sp>
      <p:sp>
        <p:nvSpPr>
          <p:cNvPr id="25" name="Rectangle 19">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C440815-7C24-4838-9EC2-C58553731FA0}"/>
              </a:ext>
            </a:extLst>
          </p:cNvPr>
          <p:cNvPicPr>
            <a:picLocks noChangeAspect="1"/>
          </p:cNvPicPr>
          <p:nvPr/>
        </p:nvPicPr>
        <p:blipFill>
          <a:blip r:embed="rId3"/>
          <a:stretch>
            <a:fillRect/>
          </a:stretch>
        </p:blipFill>
        <p:spPr>
          <a:xfrm>
            <a:off x="8123333" y="1473989"/>
            <a:ext cx="3611467" cy="3629614"/>
          </a:xfrm>
          <a:prstGeom prst="rect">
            <a:avLst/>
          </a:prstGeom>
        </p:spPr>
      </p:pic>
    </p:spTree>
    <p:extLst>
      <p:ext uri="{BB962C8B-B14F-4D97-AF65-F5344CB8AC3E}">
        <p14:creationId xmlns:p14="http://schemas.microsoft.com/office/powerpoint/2010/main" val="1579522620"/>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A7601-6B67-409E-A64C-24ED696C4A33}"/>
              </a:ext>
            </a:extLst>
          </p:cNvPr>
          <p:cNvSpPr>
            <a:spLocks noGrp="1"/>
          </p:cNvSpPr>
          <p:nvPr>
            <p:ph type="title"/>
          </p:nvPr>
        </p:nvSpPr>
        <p:spPr/>
        <p:txBody>
          <a:bodyPr>
            <a:normAutofit fontScale="90000"/>
          </a:bodyPr>
          <a:lstStyle/>
          <a:p>
            <a:r>
              <a:rPr lang="en-US" sz="4800" b="1" u="sng"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RIVERSIDE COUNTY REGIONAL COLD CASE TEAM</a:t>
            </a:r>
          </a:p>
        </p:txBody>
      </p:sp>
      <p:sp>
        <p:nvSpPr>
          <p:cNvPr id="4" name="TextBox 3">
            <a:extLst>
              <a:ext uri="{FF2B5EF4-FFF2-40B4-BE49-F238E27FC236}">
                <a16:creationId xmlns:a16="http://schemas.microsoft.com/office/drawing/2014/main" id="{18CE52F4-448F-463C-BD2D-B3BC9BD23C77}"/>
              </a:ext>
            </a:extLst>
          </p:cNvPr>
          <p:cNvSpPr txBox="1"/>
          <p:nvPr/>
        </p:nvSpPr>
        <p:spPr>
          <a:xfrm>
            <a:off x="-122830" y="1513172"/>
            <a:ext cx="12314830" cy="3177793"/>
          </a:xfrm>
          <a:prstGeom prst="rect">
            <a:avLst/>
          </a:prstGeom>
          <a:noFill/>
        </p:spPr>
        <p:txBody>
          <a:bodyPr wrap="square">
            <a:spAutoFit/>
          </a:bodyPr>
          <a:lstStyle/>
          <a:p>
            <a:pPr marL="342900" marR="0" lvl="0" indent="-342900">
              <a:spcBef>
                <a:spcPts val="0"/>
              </a:spcBef>
              <a:spcAft>
                <a:spcPts val="0"/>
              </a:spcAft>
              <a:buFont typeface="+mj-lt"/>
              <a:buAutoNum type="arabicParenR"/>
            </a:pPr>
            <a:endParaRPr lang="en-US" sz="3200" dirty="0">
              <a:effectLst/>
              <a:latin typeface="Perpetua" panose="02020502060401020303" pitchFamily="18" charset="0"/>
              <a:ea typeface="Times New Roman" panose="02020603050405020304" pitchFamily="18" charset="0"/>
            </a:endParaRPr>
          </a:p>
          <a:p>
            <a:pPr marR="0" lvl="0" algn="ctr">
              <a:lnSpc>
                <a:spcPct val="90000"/>
              </a:lnSpc>
              <a:spcBef>
                <a:spcPts val="0"/>
              </a:spcBef>
              <a:spcAft>
                <a:spcPts val="600"/>
              </a:spcAft>
            </a:pPr>
            <a:r>
              <a:rPr lang="en-US" sz="3300" i="1" dirty="0"/>
              <a:t>People v. Darin Cooke (Serial Rape)</a:t>
            </a:r>
          </a:p>
          <a:p>
            <a:pPr marR="0" lvl="0" algn="ctr">
              <a:lnSpc>
                <a:spcPct val="90000"/>
              </a:lnSpc>
              <a:spcBef>
                <a:spcPts val="0"/>
              </a:spcBef>
              <a:spcAft>
                <a:spcPts val="600"/>
              </a:spcAft>
            </a:pPr>
            <a:r>
              <a:rPr lang="en-US" sz="3300" i="1" dirty="0"/>
              <a:t>People v. Sharron Eugene </a:t>
            </a:r>
            <a:r>
              <a:rPr lang="en-US" sz="3300" i="1" dirty="0" err="1"/>
              <a:t>Gadlin</a:t>
            </a:r>
            <a:r>
              <a:rPr lang="en-US" sz="3300" i="1" dirty="0"/>
              <a:t> (Murder)</a:t>
            </a:r>
          </a:p>
          <a:p>
            <a:pPr marR="0" lvl="0" algn="ctr">
              <a:lnSpc>
                <a:spcPct val="90000"/>
              </a:lnSpc>
              <a:spcBef>
                <a:spcPts val="0"/>
              </a:spcBef>
              <a:spcAft>
                <a:spcPts val="600"/>
              </a:spcAft>
            </a:pPr>
            <a:r>
              <a:rPr lang="en-US" sz="3300" i="1" dirty="0"/>
              <a:t>People v. James Kirksey (Special Circumstances Murder)</a:t>
            </a:r>
          </a:p>
          <a:p>
            <a:pPr marR="0" lvl="0" algn="ctr">
              <a:lnSpc>
                <a:spcPct val="90000"/>
              </a:lnSpc>
              <a:spcBef>
                <a:spcPts val="0"/>
              </a:spcBef>
              <a:spcAft>
                <a:spcPts val="600"/>
              </a:spcAft>
            </a:pPr>
            <a:r>
              <a:rPr lang="en-US" sz="3300" i="1" dirty="0"/>
              <a:t>People v. Ernesto </a:t>
            </a:r>
            <a:r>
              <a:rPr lang="en-US" sz="3300" i="1" dirty="0" err="1"/>
              <a:t>Landeros</a:t>
            </a:r>
            <a:r>
              <a:rPr lang="en-US" sz="3300" i="1" dirty="0"/>
              <a:t> (Murder)</a:t>
            </a:r>
          </a:p>
          <a:p>
            <a:pPr marR="0" lvl="0" algn="ctr">
              <a:lnSpc>
                <a:spcPct val="90000"/>
              </a:lnSpc>
              <a:spcBef>
                <a:spcPts val="0"/>
              </a:spcBef>
              <a:spcAft>
                <a:spcPts val="600"/>
              </a:spcAft>
            </a:pPr>
            <a:r>
              <a:rPr lang="en-US" sz="3300" i="1" dirty="0"/>
              <a:t>People v. Russell Austin (Special Circumstances Murder)</a:t>
            </a:r>
          </a:p>
        </p:txBody>
      </p:sp>
      <p:sp>
        <p:nvSpPr>
          <p:cNvPr id="5" name="TextBox 4">
            <a:extLst>
              <a:ext uri="{FF2B5EF4-FFF2-40B4-BE49-F238E27FC236}">
                <a16:creationId xmlns:a16="http://schemas.microsoft.com/office/drawing/2014/main" id="{8FA751C8-964B-4056-87F6-E0BCED6B84A2}"/>
              </a:ext>
            </a:extLst>
          </p:cNvPr>
          <p:cNvSpPr txBox="1"/>
          <p:nvPr/>
        </p:nvSpPr>
        <p:spPr>
          <a:xfrm>
            <a:off x="504966" y="5321478"/>
            <a:ext cx="11232109" cy="1138773"/>
          </a:xfrm>
          <a:prstGeom prst="rect">
            <a:avLst/>
          </a:prstGeom>
          <a:noFill/>
        </p:spPr>
        <p:txBody>
          <a:bodyPr wrap="square" rtlCol="0">
            <a:spAutoFit/>
          </a:bodyPr>
          <a:lstStyle/>
          <a:p>
            <a:pPr algn="ctr"/>
            <a:r>
              <a:rPr lang="en-US" sz="3300" dirty="0">
                <a:solidFill>
                  <a:srgbClr val="23CB47"/>
                </a:solidFill>
              </a:rPr>
              <a:t>A total of four cold case murders and one cold case serial rape case have been filed in the past four years</a:t>
            </a:r>
          </a:p>
        </p:txBody>
      </p:sp>
    </p:spTree>
    <p:extLst>
      <p:ext uri="{BB962C8B-B14F-4D97-AF65-F5344CB8AC3E}">
        <p14:creationId xmlns:p14="http://schemas.microsoft.com/office/powerpoint/2010/main" val="3901431014"/>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2">
                <a:tint val="80000"/>
                <a:satMod val="300000"/>
              </a:schemeClr>
            </a:gs>
            <a:gs pos="0">
              <a:srgbClr val="2E5095"/>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839F30-D920-48BA-BBCF-6D7C18465941}"/>
              </a:ext>
            </a:extLst>
          </p:cNvPr>
          <p:cNvSpPr>
            <a:spLocks noGrp="1"/>
          </p:cNvSpPr>
          <p:nvPr>
            <p:ph type="title"/>
          </p:nvPr>
        </p:nvSpPr>
        <p:spPr>
          <a:xfrm>
            <a:off x="193139" y="315077"/>
            <a:ext cx="4368602" cy="1956841"/>
          </a:xfrm>
        </p:spPr>
        <p:txBody>
          <a:bodyPr vert="horz" lIns="91440" tIns="45720" rIns="91440" bIns="45720" rtlCol="0" anchor="b">
            <a:normAutofit/>
          </a:bodyPr>
          <a:lstStyle/>
          <a:p>
            <a:pPr>
              <a:lnSpc>
                <a:spcPct val="90000"/>
              </a:lnSpc>
            </a:pPr>
            <a:r>
              <a:rPr lang="en-US" sz="4300" b="1" u="sng"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Advances in Technology</a:t>
            </a:r>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AA9587B-0BEB-4C75-90CD-CBAD9699D0A5}"/>
              </a:ext>
            </a:extLst>
          </p:cNvPr>
          <p:cNvSpPr txBox="1"/>
          <p:nvPr/>
        </p:nvSpPr>
        <p:spPr>
          <a:xfrm>
            <a:off x="270877" y="2884895"/>
            <a:ext cx="5693544" cy="3320668"/>
          </a:xfrm>
          <a:prstGeom prst="rect">
            <a:avLst/>
          </a:prstGeom>
        </p:spPr>
        <p:txBody>
          <a:bodyPr vert="horz" lIns="91440" tIns="45720" rIns="91440" bIns="45720" rtlCol="0">
            <a:noAutofit/>
          </a:bodyPr>
          <a:lstStyle/>
          <a:p>
            <a:pPr marL="285750" indent="-228600">
              <a:lnSpc>
                <a:spcPct val="90000"/>
              </a:lnSpc>
              <a:spcAft>
                <a:spcPts val="600"/>
              </a:spcAft>
              <a:buClr>
                <a:srgbClr val="FFC000"/>
              </a:buClr>
              <a:buFont typeface="Arial" panose="020B0604020202020204" pitchFamily="34" charset="0"/>
              <a:buChar char="•"/>
            </a:pPr>
            <a:r>
              <a:rPr lang="en-US" sz="2800" dirty="0"/>
              <a:t>Case Central</a:t>
            </a:r>
          </a:p>
          <a:p>
            <a:pPr marL="285750" indent="-228600">
              <a:lnSpc>
                <a:spcPct val="90000"/>
              </a:lnSpc>
              <a:spcAft>
                <a:spcPts val="600"/>
              </a:spcAft>
              <a:buClr>
                <a:srgbClr val="FFC000"/>
              </a:buClr>
              <a:buFont typeface="Arial" panose="020B0604020202020204" pitchFamily="34" charset="0"/>
              <a:buChar char="•"/>
            </a:pPr>
            <a:r>
              <a:rPr lang="en-US" sz="2800" dirty="0"/>
              <a:t>Criminal Justice Information Storage</a:t>
            </a:r>
          </a:p>
          <a:p>
            <a:pPr marL="285750" indent="-228600">
              <a:lnSpc>
                <a:spcPct val="90000"/>
              </a:lnSpc>
              <a:spcAft>
                <a:spcPts val="600"/>
              </a:spcAft>
              <a:buClr>
                <a:srgbClr val="FFC000"/>
              </a:buClr>
              <a:buFont typeface="Arial" panose="020B0604020202020204" pitchFamily="34" charset="0"/>
              <a:buChar char="•"/>
            </a:pPr>
            <a:r>
              <a:rPr lang="en-US" sz="2800" dirty="0"/>
              <a:t>Electronic Discovery</a:t>
            </a:r>
          </a:p>
          <a:p>
            <a:pPr marL="285750" indent="-228600">
              <a:lnSpc>
                <a:spcPct val="90000"/>
              </a:lnSpc>
              <a:spcAft>
                <a:spcPts val="600"/>
              </a:spcAft>
              <a:buClr>
                <a:srgbClr val="FFC000"/>
              </a:buClr>
              <a:buFont typeface="Arial" panose="020B0604020202020204" pitchFamily="34" charset="0"/>
              <a:buChar char="•"/>
            </a:pPr>
            <a:r>
              <a:rPr lang="en-US" sz="2800" dirty="0"/>
              <a:t>Security Event/Incident Mgmt.</a:t>
            </a:r>
          </a:p>
        </p:txBody>
      </p:sp>
      <p:pic>
        <p:nvPicPr>
          <p:cNvPr id="1026" name="Picture 2" descr="Image result for Technology">
            <a:extLst>
              <a:ext uri="{FF2B5EF4-FFF2-40B4-BE49-F238E27FC236}">
                <a16:creationId xmlns:a16="http://schemas.microsoft.com/office/drawing/2014/main" id="{630D2F4C-FAC8-42BB-84F0-AAC3BA3FBB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35" r="18097"/>
          <a:stretch/>
        </p:blipFill>
        <p:spPr bwMode="auto">
          <a:xfrm>
            <a:off x="6227581" y="10"/>
            <a:ext cx="5929850" cy="682141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97211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B0A9E0-1C7D-46ED-872B-F81F61B2E689}"/>
              </a:ext>
            </a:extLst>
          </p:cNvPr>
          <p:cNvSpPr txBox="1">
            <a:spLocks/>
          </p:cNvSpPr>
          <p:nvPr/>
        </p:nvSpPr>
        <p:spPr>
          <a:xfrm>
            <a:off x="0" y="384909"/>
            <a:ext cx="12191999" cy="1100341"/>
          </a:xfrm>
          <a:prstGeom prst="rect">
            <a:avLst/>
          </a:prstGeom>
          <a:no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a:solidFill>
                  <a:srgbClr val="FFC000"/>
                </a:solidFill>
                <a:latin typeface="Arial" panose="020B0604020202020204" pitchFamily="34" charset="0"/>
                <a:cs typeface="Arial" panose="020B0604020202020204" pitchFamily="34" charset="0"/>
              </a:rPr>
              <a:t>Innovations in Criminal Justice</a:t>
            </a:r>
          </a:p>
          <a:p>
            <a:pPr algn="ctr">
              <a:lnSpc>
                <a:spcPct val="110000"/>
              </a:lnSpc>
            </a:pPr>
            <a:r>
              <a:rPr lang="en-US" sz="3600" b="1" dirty="0">
                <a:solidFill>
                  <a:srgbClr val="FFC000"/>
                </a:solidFill>
                <a:latin typeface="Arial" panose="020B0604020202020204" pitchFamily="34" charset="0"/>
                <a:cs typeface="Arial" panose="020B0604020202020204" pitchFamily="34" charset="0"/>
              </a:rPr>
              <a:t>(Homeless Court)</a:t>
            </a:r>
          </a:p>
        </p:txBody>
      </p:sp>
      <p:sp>
        <p:nvSpPr>
          <p:cNvPr id="2" name="TextBox 1">
            <a:extLst>
              <a:ext uri="{FF2B5EF4-FFF2-40B4-BE49-F238E27FC236}">
                <a16:creationId xmlns:a16="http://schemas.microsoft.com/office/drawing/2014/main" id="{C44C595D-52C0-4A08-83A4-AB5BD6167BF9}"/>
              </a:ext>
            </a:extLst>
          </p:cNvPr>
          <p:cNvSpPr txBox="1"/>
          <p:nvPr/>
        </p:nvSpPr>
        <p:spPr>
          <a:xfrm>
            <a:off x="827963" y="1697425"/>
            <a:ext cx="10536072" cy="4775666"/>
          </a:xfrm>
          <a:prstGeom prst="rect">
            <a:avLst/>
          </a:prstGeom>
          <a:noFill/>
        </p:spPr>
        <p:txBody>
          <a:bodyPr wrap="square" rtlCol="0">
            <a:spAutoFit/>
          </a:bodyPr>
          <a:lstStyle/>
          <a:p>
            <a:pPr algn="just">
              <a:lnSpc>
                <a:spcPts val="3000"/>
              </a:lnSpc>
            </a:pPr>
            <a:r>
              <a:rPr lang="en-US" sz="3000" b="1" u="sng" dirty="0">
                <a:solidFill>
                  <a:srgbClr val="FFC000"/>
                </a:solidFill>
                <a:cs typeface="Arial" panose="020B0604020202020204" pitchFamily="34" charset="0"/>
              </a:rPr>
              <a:t>Mission</a:t>
            </a:r>
            <a:r>
              <a:rPr lang="en-US" sz="3000" b="1" dirty="0">
                <a:solidFill>
                  <a:srgbClr val="FFC000"/>
                </a:solidFill>
                <a:cs typeface="Arial" panose="020B0604020202020204" pitchFamily="34" charset="0"/>
              </a:rPr>
              <a:t>:</a:t>
            </a:r>
            <a:r>
              <a:rPr lang="en-US" sz="3000" dirty="0">
                <a:effectLst/>
                <a:ea typeface="Calibri" panose="020F0502020204030204" pitchFamily="34" charset="0"/>
                <a:cs typeface="Arial" panose="020B0604020202020204" pitchFamily="34" charset="0"/>
              </a:rPr>
              <a:t> </a:t>
            </a:r>
            <a:r>
              <a:rPr lang="en-US" sz="3000" dirty="0">
                <a:cs typeface="Arial" panose="020B0604020202020204" pitchFamily="34" charset="0"/>
              </a:rPr>
              <a:t>To</a:t>
            </a:r>
            <a:r>
              <a:rPr lang="en-US" sz="3000" dirty="0">
                <a:effectLst/>
                <a:ea typeface="Calibri" panose="020F0502020204030204" pitchFamily="34" charset="0"/>
                <a:cs typeface="Arial" panose="020B0604020202020204" pitchFamily="34" charset="0"/>
              </a:rPr>
              <a:t> reduce recidivism and protect public safety by collaboratively addressing and treating the underlying needs of program participants suffering from homelessness and providing adequate supervision and support for participants to ensure success in the program.  </a:t>
            </a:r>
          </a:p>
          <a:p>
            <a:endParaRPr lang="en-US" sz="1400" dirty="0">
              <a:ea typeface="Calibri" panose="020F0502020204030204" pitchFamily="34" charset="0"/>
              <a:cs typeface="Arial" panose="020B0604020202020204" pitchFamily="34" charset="0"/>
            </a:endParaRPr>
          </a:p>
          <a:p>
            <a:pPr>
              <a:lnSpc>
                <a:spcPts val="3100"/>
              </a:lnSpc>
            </a:pPr>
            <a:r>
              <a:rPr lang="en-US" sz="3000" b="1" u="sng" dirty="0">
                <a:solidFill>
                  <a:srgbClr val="FFC000"/>
                </a:solidFill>
                <a:cs typeface="Arial" panose="020B0604020202020204" pitchFamily="34" charset="0"/>
              </a:rPr>
              <a:t>Countywide Partners</a:t>
            </a:r>
            <a:r>
              <a:rPr lang="en-US" sz="3000" b="1" dirty="0">
                <a:solidFill>
                  <a:srgbClr val="FFC000"/>
                </a:solidFill>
                <a:cs typeface="Arial" panose="020B0604020202020204" pitchFamily="34" charset="0"/>
              </a:rPr>
              <a:t>:</a:t>
            </a:r>
            <a:r>
              <a:rPr lang="en-US" sz="3000" dirty="0">
                <a:cs typeface="Arial" panose="020B0604020202020204" pitchFamily="34" charset="0"/>
              </a:rPr>
              <a:t> RUHS-BH; Superior Court, City Attorney, Public Defender, Criminal Defense Lawyers, Probation, Sheriff, Mental Health, Desert Conflict Panel and Law Offices of Virginia M. Blumenthal</a:t>
            </a:r>
          </a:p>
          <a:p>
            <a:endParaRPr lang="en-US" sz="1400" dirty="0">
              <a:cs typeface="Arial" panose="020B0604020202020204" pitchFamily="34" charset="0"/>
            </a:endParaRPr>
          </a:p>
          <a:p>
            <a:r>
              <a:rPr lang="en-US" sz="3000" b="1" u="sng" dirty="0">
                <a:solidFill>
                  <a:srgbClr val="23CB47"/>
                </a:solidFill>
                <a:cs typeface="Arial" panose="020B0604020202020204" pitchFamily="34" charset="0"/>
              </a:rPr>
              <a:t>New Allocation: $448K (Prop 172)</a:t>
            </a:r>
          </a:p>
          <a:p>
            <a:endParaRPr lang="en-US" dirty="0"/>
          </a:p>
        </p:txBody>
      </p:sp>
    </p:spTree>
    <p:extLst>
      <p:ext uri="{BB962C8B-B14F-4D97-AF65-F5344CB8AC3E}">
        <p14:creationId xmlns:p14="http://schemas.microsoft.com/office/powerpoint/2010/main" val="2667594360"/>
      </p:ext>
    </p:extLst>
  </p:cSld>
  <p:clrMapOvr>
    <a:masterClrMapping/>
  </p:clrMapOvr>
  <p:transition spd="slow">
    <p:wip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57781</TotalTime>
  <Words>1027</Words>
  <Application>Microsoft Office PowerPoint</Application>
  <PresentationFormat>Widescreen</PresentationFormat>
  <Paragraphs>248</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Perpetua</vt:lpstr>
      <vt:lpstr>Tahoma</vt:lpstr>
      <vt:lpstr>Times New Roman</vt:lpstr>
      <vt:lpstr>Tw Cen MT</vt:lpstr>
      <vt:lpstr>Wingdings</vt:lpstr>
      <vt:lpstr>1_Office Theme</vt:lpstr>
      <vt:lpstr>Michael A. Hestrin District Attorney</vt:lpstr>
      <vt:lpstr>YOUR DISTRICT ATTORNEY’S OFFICE</vt:lpstr>
      <vt:lpstr>PowerPoint Presentation</vt:lpstr>
      <vt:lpstr>COMBATING FENTANYL RELATED CRIMES </vt:lpstr>
      <vt:lpstr>Combating Fentanyl in the Community</vt:lpstr>
      <vt:lpstr>PowerPoint Presentation</vt:lpstr>
      <vt:lpstr>RIVERSIDE COUNTY REGIONAL COLD CASE TEAM</vt:lpstr>
      <vt:lpstr>Advances in Technology</vt:lpstr>
      <vt:lpstr>PowerPoint Presentation</vt:lpstr>
      <vt:lpstr>Innovations in Criminal Justice (Veterans Treatment Court)</vt:lpstr>
      <vt:lpstr>Countywide Task Forces Riverside County Child Exploitation Team  (RCCET) </vt:lpstr>
      <vt:lpstr>Countywide Task Forces-Gang Impact Team (GIT)</vt:lpstr>
      <vt:lpstr>PowerPoint Presentation</vt:lpstr>
      <vt:lpstr>COVID RECOVERY CASELOAD EFFECT</vt:lpstr>
      <vt:lpstr>Unfunded Legal Mandates*</vt:lpstr>
      <vt:lpstr>PowerPoint Presentation</vt:lpstr>
      <vt:lpstr>PowerPoint Presentation</vt:lpstr>
      <vt:lpstr> FY 21/22 - Current Status-update</vt:lpstr>
      <vt:lpstr>FY 22/23 Fiscal Overview</vt:lpstr>
      <vt:lpstr>PowerPoint Presentation</vt:lpstr>
      <vt:lpstr>DESIREABILITY OF RIVERSIDE COUNTY</vt:lpstr>
      <vt:lpstr>Rising Population - Decreasing Staff</vt:lpstr>
      <vt:lpstr>FY 22/23 Fiscal 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Michael A. Hestrin District Attorney</dc:title>
  <dc:creator>Ezinwa, Ginika</dc:creator>
  <cp:lastModifiedBy>Ezinwa, Ginika</cp:lastModifiedBy>
  <cp:revision>276</cp:revision>
  <dcterms:created xsi:type="dcterms:W3CDTF">2021-06-10T19:27:00Z</dcterms:created>
  <dcterms:modified xsi:type="dcterms:W3CDTF">2022-06-10T17:07:10Z</dcterms:modified>
</cp:coreProperties>
</file>