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2"/>
  </p:notesMasterIdLst>
  <p:sldIdLst>
    <p:sldId id="4445" r:id="rId2"/>
    <p:sldId id="4446" r:id="rId3"/>
    <p:sldId id="4387" r:id="rId4"/>
    <p:sldId id="4398" r:id="rId5"/>
    <p:sldId id="4423" r:id="rId6"/>
    <p:sldId id="4448" r:id="rId7"/>
    <p:sldId id="4419" r:id="rId8"/>
    <p:sldId id="4440" r:id="rId9"/>
    <p:sldId id="4447" r:id="rId10"/>
    <p:sldId id="444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C90"/>
    <a:srgbClr val="548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91304" autoAdjust="0"/>
  </p:normalViewPr>
  <p:slideViewPr>
    <p:cSldViewPr snapToGrid="0">
      <p:cViewPr varScale="1">
        <p:scale>
          <a:sx n="100" d="100"/>
          <a:sy n="100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A3728-511C-4CBC-8523-C7D86EFDA0DC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C0B8F-2C35-4607-A262-1598B8C15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0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C0B8F-2C35-4607-A262-1598B8C15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533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C0B8F-2C35-4607-A262-1598B8C153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C0B8F-2C35-4607-A262-1598B8C15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2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C0B8F-2C35-4607-A262-1598B8C153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C0B8F-2C35-4607-A262-1598B8C153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7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5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C0B8F-2C35-4607-A262-1598B8C153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24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C0B8F-2C35-4607-A262-1598B8C153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14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6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7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7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0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35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909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91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50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4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61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68705D-D306-3044-AB3E-9550C37B4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9727" y="2888457"/>
            <a:ext cx="345371" cy="32305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SV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92C6AA0-D312-F948-810E-C69B2B694E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59792" y="3713647"/>
            <a:ext cx="345371" cy="32305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SV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8A7E03B-C183-C14E-B0EC-E46E29C594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20208" y="4594594"/>
            <a:ext cx="345371" cy="32305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SV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8901E7A-AF26-CA4A-A3BC-A89E9216B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4488" y="5453237"/>
            <a:ext cx="345371" cy="323056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SV"/>
          </a:p>
        </p:txBody>
      </p:sp>
    </p:spTree>
    <p:extLst>
      <p:ext uri="{BB962C8B-B14F-4D97-AF65-F5344CB8AC3E}">
        <p14:creationId xmlns:p14="http://schemas.microsoft.com/office/powerpoint/2010/main" val="552374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68705D-D306-3044-AB3E-9550C37B4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9727" y="2888457"/>
            <a:ext cx="345371" cy="32305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endParaRPr lang="en-SV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92C6AA0-D312-F948-810E-C69B2B694E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59792" y="3713647"/>
            <a:ext cx="345371" cy="32305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endParaRPr lang="en-SV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8A7E03B-C183-C14E-B0EC-E46E29C594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20208" y="4594594"/>
            <a:ext cx="345371" cy="32305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endParaRPr lang="en-SV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8901E7A-AF26-CA4A-A3BC-A89E9216B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4488" y="5453237"/>
            <a:ext cx="345371" cy="323056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endParaRPr lang="en-SV"/>
          </a:p>
        </p:txBody>
      </p:sp>
    </p:spTree>
    <p:extLst>
      <p:ext uri="{BB962C8B-B14F-4D97-AF65-F5344CB8AC3E}">
        <p14:creationId xmlns:p14="http://schemas.microsoft.com/office/powerpoint/2010/main" val="153255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5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8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1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2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7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8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4CA697D-555E-4ED4-A3A8-7F2982762CF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98164-5030-42E6-A8BA-AE25C5B1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1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68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.io/JYbFmPg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00D03-B5E6-4A71-ABB6-1AC3459ECA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Riverside County</a:t>
            </a:r>
            <a:br>
              <a:rPr lang="en-US" dirty="0"/>
            </a:br>
            <a:r>
              <a:rPr lang="en-US" sz="4200" dirty="0"/>
              <a:t>Integrated Service Delivery Transformation Initiative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B3553-9CE3-400F-8E52-258AD280AD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Board of Supervisors’ Budget Hearing</a:t>
            </a:r>
          </a:p>
          <a:p>
            <a:r>
              <a:rPr lang="en-US" dirty="0"/>
              <a:t>June 13, 2022</a:t>
            </a:r>
          </a:p>
        </p:txBody>
      </p:sp>
      <p:pic>
        <p:nvPicPr>
          <p:cNvPr id="5" name="Picture 4" descr="A picture containing text, sign, ceramic ware, porcelain&#10;&#10;Description automatically generated">
            <a:extLst>
              <a:ext uri="{FF2B5EF4-FFF2-40B4-BE49-F238E27FC236}">
                <a16:creationId xmlns:a16="http://schemas.microsoft.com/office/drawing/2014/main" id="{47B486F6-7845-4FAC-97D7-BF690FD61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3" y="614564"/>
            <a:ext cx="1666471" cy="166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0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F9CB42-8B72-4672-B71C-5767F4FCE7AD}"/>
              </a:ext>
            </a:extLst>
          </p:cNvPr>
          <p:cNvSpPr txBox="1"/>
          <p:nvPr/>
        </p:nvSpPr>
        <p:spPr>
          <a:xfrm>
            <a:off x="0" y="3317033"/>
            <a:ext cx="12192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5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Baker Family</a:t>
            </a:r>
            <a:endParaRPr lang="en-US" sz="4500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uadroTexto 350">
            <a:extLst>
              <a:ext uri="{FF2B5EF4-FFF2-40B4-BE49-F238E27FC236}">
                <a16:creationId xmlns:a16="http://schemas.microsoft.com/office/drawing/2014/main" id="{958F4E2F-C9E9-4613-ACFA-2745BD177C03}"/>
              </a:ext>
            </a:extLst>
          </p:cNvPr>
          <p:cNvSpPr txBox="1"/>
          <p:nvPr/>
        </p:nvSpPr>
        <p:spPr>
          <a:xfrm>
            <a:off x="257603" y="119682"/>
            <a:ext cx="9395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How does the customer experience integrated services?</a:t>
            </a:r>
          </a:p>
        </p:txBody>
      </p:sp>
      <p:pic>
        <p:nvPicPr>
          <p:cNvPr id="5" name="Picture 4" descr="A picture containing text, sign, ceramic ware, porcelain&#10;&#10;Description automatically generated">
            <a:extLst>
              <a:ext uri="{FF2B5EF4-FFF2-40B4-BE49-F238E27FC236}">
                <a16:creationId xmlns:a16="http://schemas.microsoft.com/office/drawing/2014/main" id="{7ACD7FDB-9842-4A03-9166-BE895597D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3" y="614564"/>
            <a:ext cx="1666471" cy="166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6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134" y="191704"/>
            <a:ext cx="8238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Poppins" pitchFamily="2" charset="77"/>
                <a:ea typeface="Lato Heavy" charset="0"/>
                <a:cs typeface="Poppins" pitchFamily="2" charset="77"/>
              </a:rPr>
              <a:t>What are we trying to change?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76B9DDBA-1416-4942-AA85-2F267437688C}"/>
              </a:ext>
            </a:extLst>
          </p:cNvPr>
          <p:cNvSpPr/>
          <p:nvPr/>
        </p:nvSpPr>
        <p:spPr>
          <a:xfrm rot="16200000">
            <a:off x="122574" y="1400832"/>
            <a:ext cx="1952779" cy="166647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V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98A24F29-5C69-0A45-848A-D360213EC53E}"/>
              </a:ext>
            </a:extLst>
          </p:cNvPr>
          <p:cNvSpPr/>
          <p:nvPr/>
        </p:nvSpPr>
        <p:spPr>
          <a:xfrm rot="16200000">
            <a:off x="122571" y="4856671"/>
            <a:ext cx="1952779" cy="166647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V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6EEC0C61-85E9-EE4D-B557-3BB6E6870F2E}"/>
              </a:ext>
            </a:extLst>
          </p:cNvPr>
          <p:cNvSpPr/>
          <p:nvPr/>
        </p:nvSpPr>
        <p:spPr>
          <a:xfrm rot="16200000">
            <a:off x="122572" y="3128752"/>
            <a:ext cx="1952779" cy="1666470"/>
          </a:xfrm>
          <a:prstGeom prst="hexagon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V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6F79AD-9CA3-5740-9EA8-927941EED8D4}"/>
              </a:ext>
            </a:extLst>
          </p:cNvPr>
          <p:cNvSpPr/>
          <p:nvPr/>
        </p:nvSpPr>
        <p:spPr>
          <a:xfrm>
            <a:off x="2038028" y="1726235"/>
            <a:ext cx="82381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Many Riverside County residents are not getting needed services and supports at the optimal time and place for achieving positive outcomes.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61E113-6703-8E4D-A412-B39CDC05DB47}"/>
              </a:ext>
            </a:extLst>
          </p:cNvPr>
          <p:cNvSpPr/>
          <p:nvPr/>
        </p:nvSpPr>
        <p:spPr>
          <a:xfrm>
            <a:off x="2038028" y="5357532"/>
            <a:ext cx="8253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Residents with complex challenges receive services and supports in a fragmented manner.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8747E8-5C6D-B040-A5F0-6B778CAB80D5}"/>
              </a:ext>
            </a:extLst>
          </p:cNvPr>
          <p:cNvSpPr/>
          <p:nvPr/>
        </p:nvSpPr>
        <p:spPr>
          <a:xfrm>
            <a:off x="2038028" y="3362956"/>
            <a:ext cx="8642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When residents receive services and supports, Riverside County focuses on addressing the presenting need or complaint, but often misses the chance to assess other needs, risks and resource opportunities.</a:t>
            </a:r>
          </a:p>
        </p:txBody>
      </p:sp>
      <p:pic>
        <p:nvPicPr>
          <p:cNvPr id="3" name="Graphic 2" descr="Hourglass Finished with solid fill">
            <a:extLst>
              <a:ext uri="{FF2B5EF4-FFF2-40B4-BE49-F238E27FC236}">
                <a16:creationId xmlns:a16="http://schemas.microsoft.com/office/drawing/2014/main" id="{FFF83E3A-0514-4D87-BC7A-41F651300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789" y="1673073"/>
            <a:ext cx="1028341" cy="1028341"/>
          </a:xfrm>
          <a:prstGeom prst="rect">
            <a:avLst/>
          </a:prstGeom>
        </p:spPr>
      </p:pic>
      <p:pic>
        <p:nvPicPr>
          <p:cNvPr id="8" name="Graphic 7" descr="Lost with solid fill">
            <a:extLst>
              <a:ext uri="{FF2B5EF4-FFF2-40B4-BE49-F238E27FC236}">
                <a16:creationId xmlns:a16="http://schemas.microsoft.com/office/drawing/2014/main" id="{BE9ACDF2-6A6D-41CF-80D3-E9311DFAC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6383" y="5175735"/>
            <a:ext cx="1028341" cy="1028341"/>
          </a:xfrm>
          <a:prstGeom prst="rect">
            <a:avLst/>
          </a:prstGeom>
        </p:spPr>
      </p:pic>
      <p:pic>
        <p:nvPicPr>
          <p:cNvPr id="30" name="Picture 29" descr="A picture containing text, sign, ceramic ware, porcelain&#10;&#10;Description automatically generated">
            <a:extLst>
              <a:ext uri="{FF2B5EF4-FFF2-40B4-BE49-F238E27FC236}">
                <a16:creationId xmlns:a16="http://schemas.microsoft.com/office/drawing/2014/main" id="{0964189A-C272-4588-B4EB-0DE7106F25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3" y="614564"/>
            <a:ext cx="1666471" cy="1666471"/>
          </a:xfrm>
          <a:prstGeom prst="rect">
            <a:avLst/>
          </a:prstGeom>
        </p:spPr>
      </p:pic>
      <p:pic>
        <p:nvPicPr>
          <p:cNvPr id="12" name="Graphic 11" descr="Zoom out with solid fill">
            <a:extLst>
              <a:ext uri="{FF2B5EF4-FFF2-40B4-BE49-F238E27FC236}">
                <a16:creationId xmlns:a16="http://schemas.microsoft.com/office/drawing/2014/main" id="{3B68D90B-2A4B-4E37-9E37-106CFAE47C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114" y="3423723"/>
            <a:ext cx="1005610" cy="10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189AB427-7D7F-B449-A9CE-5F4007C88117}"/>
              </a:ext>
            </a:extLst>
          </p:cNvPr>
          <p:cNvSpPr/>
          <p:nvPr/>
        </p:nvSpPr>
        <p:spPr>
          <a:xfrm>
            <a:off x="7982426" y="2940582"/>
            <a:ext cx="4243504" cy="284289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00" dirty="0"/>
          </a:p>
        </p:txBody>
      </p:sp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134029" y="88580"/>
            <a:ext cx="7923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What does change look like?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557D0075-C59D-9846-BB4E-3AB726F0AE37}"/>
              </a:ext>
            </a:extLst>
          </p:cNvPr>
          <p:cNvSpPr/>
          <p:nvPr/>
        </p:nvSpPr>
        <p:spPr>
          <a:xfrm>
            <a:off x="4133371" y="2940581"/>
            <a:ext cx="3849055" cy="2842898"/>
          </a:xfrm>
          <a:custGeom>
            <a:avLst/>
            <a:gdLst>
              <a:gd name="connsiteX0" fmla="*/ 0 w 14585837"/>
              <a:gd name="connsiteY0" fmla="*/ 9294308 h 13713663"/>
              <a:gd name="connsiteX1" fmla="*/ 10892821 w 14585837"/>
              <a:gd name="connsiteY1" fmla="*/ 13713664 h 13713663"/>
              <a:gd name="connsiteX2" fmla="*/ 14585838 w 14585837"/>
              <a:gd name="connsiteY2" fmla="*/ 13713664 h 13713663"/>
              <a:gd name="connsiteX3" fmla="*/ 14585838 w 14585837"/>
              <a:gd name="connsiteY3" fmla="*/ 0 h 13713663"/>
              <a:gd name="connsiteX4" fmla="*/ 10892821 w 14585837"/>
              <a:gd name="connsiteY4" fmla="*/ 0 h 13713663"/>
              <a:gd name="connsiteX5" fmla="*/ 0 w 14585837"/>
              <a:gd name="connsiteY5" fmla="*/ 9294308 h 1371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85837" h="13713663">
                <a:moveTo>
                  <a:pt x="0" y="9294308"/>
                </a:moveTo>
                <a:lnTo>
                  <a:pt x="10892821" y="13713664"/>
                </a:lnTo>
                <a:lnTo>
                  <a:pt x="14585838" y="13713664"/>
                </a:lnTo>
                <a:lnTo>
                  <a:pt x="14585838" y="0"/>
                </a:lnTo>
                <a:lnTo>
                  <a:pt x="10892821" y="0"/>
                </a:lnTo>
                <a:lnTo>
                  <a:pt x="0" y="9294308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70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25BAA3-8A18-7542-9054-1057D7881471}"/>
              </a:ext>
            </a:extLst>
          </p:cNvPr>
          <p:cNvGrpSpPr/>
          <p:nvPr/>
        </p:nvGrpSpPr>
        <p:grpSpPr>
          <a:xfrm rot="21093414">
            <a:off x="113555" y="4606550"/>
            <a:ext cx="4886546" cy="7946525"/>
            <a:chOff x="-776712" y="7358554"/>
            <a:chExt cx="9733634" cy="15828884"/>
          </a:xfrm>
          <a:solidFill>
            <a:schemeClr val="tx1">
              <a:lumMod val="65000"/>
            </a:schemeClr>
          </a:solidFill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217F1BB-2029-FE43-940C-EA59B96352DC}"/>
                </a:ext>
              </a:extLst>
            </p:cNvPr>
            <p:cNvSpPr/>
            <p:nvPr/>
          </p:nvSpPr>
          <p:spPr>
            <a:xfrm>
              <a:off x="6361130" y="8359514"/>
              <a:ext cx="468235" cy="608049"/>
            </a:xfrm>
            <a:custGeom>
              <a:avLst/>
              <a:gdLst>
                <a:gd name="connsiteX0" fmla="*/ 90737 w 405821"/>
                <a:gd name="connsiteY0" fmla="*/ 477129 h 526998"/>
                <a:gd name="connsiteX1" fmla="*/ 90737 w 405821"/>
                <a:gd name="connsiteY1" fmla="*/ 31888 h 526998"/>
                <a:gd name="connsiteX2" fmla="*/ 403214 w 405821"/>
                <a:gd name="connsiteY2" fmla="*/ 110276 h 526998"/>
                <a:gd name="connsiteX3" fmla="*/ 323836 w 405821"/>
                <a:gd name="connsiteY3" fmla="*/ 526714 h 52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821" h="526998">
                  <a:moveTo>
                    <a:pt x="90737" y="477129"/>
                  </a:moveTo>
                  <a:cubicBezTo>
                    <a:pt x="90737" y="477129"/>
                    <a:pt x="-117557" y="107140"/>
                    <a:pt x="90737" y="31888"/>
                  </a:cubicBezTo>
                  <a:cubicBezTo>
                    <a:pt x="299031" y="-43364"/>
                    <a:pt x="393291" y="26054"/>
                    <a:pt x="403214" y="110276"/>
                  </a:cubicBezTo>
                  <a:cubicBezTo>
                    <a:pt x="413136" y="194497"/>
                    <a:pt x="323836" y="526714"/>
                    <a:pt x="323836" y="526714"/>
                  </a:cubicBez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7538EA4-C3E0-FB45-8479-3A606765B062}"/>
                </a:ext>
              </a:extLst>
            </p:cNvPr>
            <p:cNvSpPr/>
            <p:nvPr/>
          </p:nvSpPr>
          <p:spPr>
            <a:xfrm>
              <a:off x="3218754" y="8802181"/>
              <a:ext cx="3780074" cy="2963945"/>
            </a:xfrm>
            <a:custGeom>
              <a:avLst/>
              <a:gdLst>
                <a:gd name="connsiteX0" fmla="*/ 2981174 w 3276204"/>
                <a:gd name="connsiteY0" fmla="*/ 2459606 h 2568862"/>
                <a:gd name="connsiteX1" fmla="*/ 1937079 w 3276204"/>
                <a:gd name="connsiteY1" fmla="*/ 2566942 h 2568862"/>
                <a:gd name="connsiteX2" fmla="*/ 1134547 w 3276204"/>
                <a:gd name="connsiteY2" fmla="*/ 2530483 h 2568862"/>
                <a:gd name="connsiteX3" fmla="*/ 952592 w 3276204"/>
                <a:gd name="connsiteY3" fmla="*/ 2506274 h 2568862"/>
                <a:gd name="connsiteX4" fmla="*/ -1838 w 3276204"/>
                <a:gd name="connsiteY4" fmla="*/ 2247850 h 2568862"/>
                <a:gd name="connsiteX5" fmla="*/ 1013802 w 3276204"/>
                <a:gd name="connsiteY5" fmla="*/ 1117611 h 2568862"/>
                <a:gd name="connsiteX6" fmla="*/ 2538177 w 3276204"/>
                <a:gd name="connsiteY6" fmla="*/ 1514288 h 2568862"/>
                <a:gd name="connsiteX7" fmla="*/ 2723707 w 3276204"/>
                <a:gd name="connsiteY7" fmla="*/ 69332 h 2568862"/>
                <a:gd name="connsiteX8" fmla="*/ 3100751 w 3276204"/>
                <a:gd name="connsiteY8" fmla="*/ 78082 h 2568862"/>
                <a:gd name="connsiteX9" fmla="*/ 2981174 w 3276204"/>
                <a:gd name="connsiteY9" fmla="*/ 2459606 h 256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6204" h="2568862">
                  <a:moveTo>
                    <a:pt x="2981174" y="2459606"/>
                  </a:moveTo>
                  <a:cubicBezTo>
                    <a:pt x="2636450" y="2522527"/>
                    <a:pt x="2287348" y="2558418"/>
                    <a:pt x="1937079" y="2566942"/>
                  </a:cubicBezTo>
                  <a:cubicBezTo>
                    <a:pt x="1669034" y="2573301"/>
                    <a:pt x="1400915" y="2561116"/>
                    <a:pt x="1134547" y="2530483"/>
                  </a:cubicBezTo>
                  <a:cubicBezTo>
                    <a:pt x="1071294" y="2523242"/>
                    <a:pt x="1010666" y="2515170"/>
                    <a:pt x="952592" y="2506274"/>
                  </a:cubicBezTo>
                  <a:cubicBezTo>
                    <a:pt x="337706" y="2413156"/>
                    <a:pt x="-1838" y="2247850"/>
                    <a:pt x="-1838" y="2247850"/>
                  </a:cubicBezTo>
                  <a:cubicBezTo>
                    <a:pt x="-1838" y="2247850"/>
                    <a:pt x="559934" y="1072474"/>
                    <a:pt x="1013802" y="1117611"/>
                  </a:cubicBezTo>
                  <a:cubicBezTo>
                    <a:pt x="1546392" y="1170696"/>
                    <a:pt x="2448512" y="1648240"/>
                    <a:pt x="2538177" y="1514288"/>
                  </a:cubicBezTo>
                  <a:cubicBezTo>
                    <a:pt x="2639149" y="1363420"/>
                    <a:pt x="2723707" y="69332"/>
                    <a:pt x="2723707" y="69332"/>
                  </a:cubicBezTo>
                  <a:cubicBezTo>
                    <a:pt x="2959796" y="-92256"/>
                    <a:pt x="3100751" y="78082"/>
                    <a:pt x="3100751" y="78082"/>
                  </a:cubicBezTo>
                  <a:cubicBezTo>
                    <a:pt x="3100751" y="78082"/>
                    <a:pt x="3561841" y="2354967"/>
                    <a:pt x="2981174" y="2459606"/>
                  </a:cubicBez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46028AD5-F247-794E-A78D-FEC62FB5917F}"/>
                </a:ext>
              </a:extLst>
            </p:cNvPr>
            <p:cNvSpPr/>
            <p:nvPr/>
          </p:nvSpPr>
          <p:spPr>
            <a:xfrm>
              <a:off x="3160149" y="22381631"/>
              <a:ext cx="1536013" cy="803873"/>
            </a:xfrm>
            <a:custGeom>
              <a:avLst/>
              <a:gdLst>
                <a:gd name="connsiteX0" fmla="*/ 6348 w 1331268"/>
                <a:gd name="connsiteY0" fmla="*/ 180536 h 696720"/>
                <a:gd name="connsiteX1" fmla="*/ 64714 w 1331268"/>
                <a:gd name="connsiteY1" fmla="*/ 696436 h 696720"/>
                <a:gd name="connsiteX2" fmla="*/ 1329431 w 1331268"/>
                <a:gd name="connsiteY2" fmla="*/ 693883 h 696720"/>
                <a:gd name="connsiteX3" fmla="*/ 1126316 w 1331268"/>
                <a:gd name="connsiteY3" fmla="*/ 515597 h 696720"/>
                <a:gd name="connsiteX4" fmla="*/ 506178 w 1331268"/>
                <a:gd name="connsiteY4" fmla="*/ 99523 h 696720"/>
                <a:gd name="connsiteX5" fmla="*/ 6348 w 1331268"/>
                <a:gd name="connsiteY5" fmla="*/ 180536 h 69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1268" h="696720">
                  <a:moveTo>
                    <a:pt x="6348" y="180536"/>
                  </a:moveTo>
                  <a:cubicBezTo>
                    <a:pt x="6348" y="180536"/>
                    <a:pt x="-34070" y="647800"/>
                    <a:pt x="64714" y="696436"/>
                  </a:cubicBezTo>
                  <a:lnTo>
                    <a:pt x="1329431" y="693883"/>
                  </a:lnTo>
                  <a:cubicBezTo>
                    <a:pt x="1329431" y="693883"/>
                    <a:pt x="1329431" y="548046"/>
                    <a:pt x="1126316" y="515597"/>
                  </a:cubicBezTo>
                  <a:cubicBezTo>
                    <a:pt x="923204" y="483149"/>
                    <a:pt x="566297" y="364291"/>
                    <a:pt x="506178" y="99523"/>
                  </a:cubicBezTo>
                  <a:cubicBezTo>
                    <a:pt x="446061" y="-165244"/>
                    <a:pt x="6348" y="180536"/>
                    <a:pt x="6348" y="180536"/>
                  </a:cubicBez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C70C55A-B0F5-BF49-907D-855DE9F333A1}"/>
                </a:ext>
              </a:extLst>
            </p:cNvPr>
            <p:cNvSpPr/>
            <p:nvPr/>
          </p:nvSpPr>
          <p:spPr>
            <a:xfrm>
              <a:off x="2385559" y="14376914"/>
              <a:ext cx="1859814" cy="8298379"/>
            </a:xfrm>
            <a:custGeom>
              <a:avLst/>
              <a:gdLst>
                <a:gd name="connsiteX0" fmla="*/ 1606216 w 1611908"/>
                <a:gd name="connsiteY0" fmla="*/ 1462901 h 7192236"/>
                <a:gd name="connsiteX1" fmla="*/ 1556534 w 1611908"/>
                <a:gd name="connsiteY1" fmla="*/ 2367092 h 7192236"/>
                <a:gd name="connsiteX2" fmla="*/ 1352253 w 1611908"/>
                <a:gd name="connsiteY2" fmla="*/ 5648432 h 7192236"/>
                <a:gd name="connsiteX3" fmla="*/ 1210787 w 1611908"/>
                <a:gd name="connsiteY3" fmla="*/ 7060138 h 7192236"/>
                <a:gd name="connsiteX4" fmla="*/ 582406 w 1611908"/>
                <a:gd name="connsiteY4" fmla="*/ 7165870 h 7192236"/>
                <a:gd name="connsiteX5" fmla="*/ 161442 w 1611908"/>
                <a:gd name="connsiteY5" fmla="*/ 4598549 h 7192236"/>
                <a:gd name="connsiteX6" fmla="*/ 158011 w 1611908"/>
                <a:gd name="connsiteY6" fmla="*/ 4533507 h 7192236"/>
                <a:gd name="connsiteX7" fmla="*/ 130216 w 1611908"/>
                <a:gd name="connsiteY7" fmla="*/ 3945708 h 7192236"/>
                <a:gd name="connsiteX8" fmla="*/ -1838 w 1611908"/>
                <a:gd name="connsiteY8" fmla="*/ 372184 h 7192236"/>
                <a:gd name="connsiteX9" fmla="*/ 1585279 w 1611908"/>
                <a:gd name="connsiteY9" fmla="*/ -284 h 7192236"/>
                <a:gd name="connsiteX10" fmla="*/ 1606216 w 1611908"/>
                <a:gd name="connsiteY10" fmla="*/ 1462901 h 719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1908" h="7192236">
                  <a:moveTo>
                    <a:pt x="1606216" y="1462901"/>
                  </a:moveTo>
                  <a:cubicBezTo>
                    <a:pt x="1599943" y="1768503"/>
                    <a:pt x="1585279" y="2083658"/>
                    <a:pt x="1556534" y="2367092"/>
                  </a:cubicBezTo>
                  <a:cubicBezTo>
                    <a:pt x="1419885" y="3711130"/>
                    <a:pt x="1371878" y="5334882"/>
                    <a:pt x="1352253" y="5648432"/>
                  </a:cubicBezTo>
                  <a:cubicBezTo>
                    <a:pt x="1318254" y="6191895"/>
                    <a:pt x="1210787" y="7060138"/>
                    <a:pt x="1210787" y="7060138"/>
                  </a:cubicBezTo>
                  <a:cubicBezTo>
                    <a:pt x="1210787" y="7060138"/>
                    <a:pt x="997752" y="7262341"/>
                    <a:pt x="582406" y="7165870"/>
                  </a:cubicBezTo>
                  <a:cubicBezTo>
                    <a:pt x="582406" y="7165870"/>
                    <a:pt x="238337" y="5915315"/>
                    <a:pt x="161442" y="4598549"/>
                  </a:cubicBezTo>
                  <a:cubicBezTo>
                    <a:pt x="160273" y="4576674"/>
                    <a:pt x="159106" y="4554798"/>
                    <a:pt x="158011" y="4533507"/>
                  </a:cubicBezTo>
                  <a:cubicBezTo>
                    <a:pt x="149037" y="4359377"/>
                    <a:pt x="139699" y="4160308"/>
                    <a:pt x="130216" y="3945708"/>
                  </a:cubicBezTo>
                  <a:cubicBezTo>
                    <a:pt x="66960" y="2507972"/>
                    <a:pt x="-1838" y="372184"/>
                    <a:pt x="-1838" y="372184"/>
                  </a:cubicBezTo>
                  <a:lnTo>
                    <a:pt x="1585279" y="-284"/>
                  </a:lnTo>
                  <a:cubicBezTo>
                    <a:pt x="1585279" y="-284"/>
                    <a:pt x="1621757" y="701266"/>
                    <a:pt x="1606216" y="1462901"/>
                  </a:cubicBez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3D0A962-C28C-C24D-A87F-852231042ECE}"/>
                </a:ext>
              </a:extLst>
            </p:cNvPr>
            <p:cNvSpPr/>
            <p:nvPr/>
          </p:nvSpPr>
          <p:spPr>
            <a:xfrm>
              <a:off x="-776712" y="14515397"/>
              <a:ext cx="622318" cy="1017012"/>
            </a:xfrm>
            <a:custGeom>
              <a:avLst/>
              <a:gdLst>
                <a:gd name="connsiteX0" fmla="*/ 328399 w 539365"/>
                <a:gd name="connsiteY0" fmla="*/ -284 h 881448"/>
                <a:gd name="connsiteX1" fmla="*/ 46930 w 539365"/>
                <a:gd name="connsiteY1" fmla="*/ 387425 h 881448"/>
                <a:gd name="connsiteX2" fmla="*/ 4469 w 539365"/>
                <a:gd name="connsiteY2" fmla="*/ 865917 h 881448"/>
                <a:gd name="connsiteX3" fmla="*/ 260769 w 539365"/>
                <a:gd name="connsiteY3" fmla="*/ 574971 h 881448"/>
                <a:gd name="connsiteX4" fmla="*/ 235306 w 539365"/>
                <a:gd name="connsiteY4" fmla="*/ 741371 h 881448"/>
                <a:gd name="connsiteX5" fmla="*/ 428060 w 539365"/>
                <a:gd name="connsiteY5" fmla="*/ 595534 h 881448"/>
                <a:gd name="connsiteX6" fmla="*/ 529105 w 539365"/>
                <a:gd name="connsiteY6" fmla="*/ 172606 h 881448"/>
                <a:gd name="connsiteX7" fmla="*/ 328399 w 539365"/>
                <a:gd name="connsiteY7" fmla="*/ -284 h 8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365" h="881448">
                  <a:moveTo>
                    <a:pt x="328399" y="-284"/>
                  </a:moveTo>
                  <a:cubicBezTo>
                    <a:pt x="328399" y="-284"/>
                    <a:pt x="70203" y="303276"/>
                    <a:pt x="46930" y="387425"/>
                  </a:cubicBezTo>
                  <a:cubicBezTo>
                    <a:pt x="23657" y="471572"/>
                    <a:pt x="-17637" y="774841"/>
                    <a:pt x="4469" y="865917"/>
                  </a:cubicBezTo>
                  <a:cubicBezTo>
                    <a:pt x="26574" y="956992"/>
                    <a:pt x="198317" y="611867"/>
                    <a:pt x="260769" y="574971"/>
                  </a:cubicBezTo>
                  <a:cubicBezTo>
                    <a:pt x="323220" y="538074"/>
                    <a:pt x="213930" y="712277"/>
                    <a:pt x="235306" y="741371"/>
                  </a:cubicBezTo>
                  <a:cubicBezTo>
                    <a:pt x="256683" y="770466"/>
                    <a:pt x="379908" y="639723"/>
                    <a:pt x="428060" y="595534"/>
                  </a:cubicBezTo>
                  <a:cubicBezTo>
                    <a:pt x="476211" y="551346"/>
                    <a:pt x="471324" y="313193"/>
                    <a:pt x="529105" y="172606"/>
                  </a:cubicBezTo>
                  <a:cubicBezTo>
                    <a:pt x="586888" y="32019"/>
                    <a:pt x="328399" y="-284"/>
                    <a:pt x="328399" y="-284"/>
                  </a:cubicBez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0C58B3E-55A4-F44D-AB5D-2D69B06DE291}"/>
                </a:ext>
              </a:extLst>
            </p:cNvPr>
            <p:cNvSpPr/>
            <p:nvPr/>
          </p:nvSpPr>
          <p:spPr>
            <a:xfrm>
              <a:off x="-681458" y="21865789"/>
              <a:ext cx="1156644" cy="1321649"/>
            </a:xfrm>
            <a:custGeom>
              <a:avLst/>
              <a:gdLst>
                <a:gd name="connsiteX0" fmla="*/ 185069 w 1002468"/>
                <a:gd name="connsiteY0" fmla="*/ 96989 h 1145478"/>
                <a:gd name="connsiteX1" fmla="*/ 3843 w 1002468"/>
                <a:gd name="connsiteY1" fmla="*/ 448165 h 1145478"/>
                <a:gd name="connsiteX2" fmla="*/ 278382 w 1002468"/>
                <a:gd name="connsiteY2" fmla="*/ 869635 h 1145478"/>
                <a:gd name="connsiteX3" fmla="*/ 514472 w 1002468"/>
                <a:gd name="connsiteY3" fmla="*/ 1145195 h 1145478"/>
                <a:gd name="connsiteX4" fmla="*/ 985631 w 1002468"/>
                <a:gd name="connsiteY4" fmla="*/ 1145195 h 1145478"/>
                <a:gd name="connsiteX5" fmla="*/ 882688 w 1002468"/>
                <a:gd name="connsiteY5" fmla="*/ 981858 h 1145478"/>
                <a:gd name="connsiteX6" fmla="*/ 651705 w 1002468"/>
                <a:gd name="connsiteY6" fmla="*/ 540043 h 1145478"/>
                <a:gd name="connsiteX7" fmla="*/ 635289 w 1002468"/>
                <a:gd name="connsiteY7" fmla="*/ 86124 h 1145478"/>
                <a:gd name="connsiteX8" fmla="*/ 261894 w 1002468"/>
                <a:gd name="connsiteY8" fmla="*/ -284 h 11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468" h="1145478">
                  <a:moveTo>
                    <a:pt x="185069" y="96989"/>
                  </a:moveTo>
                  <a:cubicBezTo>
                    <a:pt x="185069" y="96989"/>
                    <a:pt x="-40077" y="302254"/>
                    <a:pt x="3843" y="448165"/>
                  </a:cubicBezTo>
                  <a:cubicBezTo>
                    <a:pt x="47764" y="594075"/>
                    <a:pt x="250950" y="691349"/>
                    <a:pt x="278382" y="869635"/>
                  </a:cubicBezTo>
                  <a:cubicBezTo>
                    <a:pt x="305814" y="1047921"/>
                    <a:pt x="415615" y="1145195"/>
                    <a:pt x="514472" y="1145195"/>
                  </a:cubicBezTo>
                  <a:lnTo>
                    <a:pt x="985631" y="1145195"/>
                  </a:lnTo>
                  <a:cubicBezTo>
                    <a:pt x="985631" y="1145195"/>
                    <a:pt x="1058589" y="1019702"/>
                    <a:pt x="882688" y="981858"/>
                  </a:cubicBezTo>
                  <a:cubicBezTo>
                    <a:pt x="706788" y="944011"/>
                    <a:pt x="640761" y="734516"/>
                    <a:pt x="651705" y="540043"/>
                  </a:cubicBezTo>
                  <a:cubicBezTo>
                    <a:pt x="662649" y="345569"/>
                    <a:pt x="635289" y="86124"/>
                    <a:pt x="635289" y="86124"/>
                  </a:cubicBezTo>
                  <a:lnTo>
                    <a:pt x="261894" y="-284"/>
                  </a:ln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3A4D963-9CC8-A340-8F2A-1E860F1E725D}"/>
                </a:ext>
              </a:extLst>
            </p:cNvPr>
            <p:cNvSpPr/>
            <p:nvPr/>
          </p:nvSpPr>
          <p:spPr>
            <a:xfrm>
              <a:off x="-465468" y="14286891"/>
              <a:ext cx="4393757" cy="7888088"/>
            </a:xfrm>
            <a:custGeom>
              <a:avLst/>
              <a:gdLst>
                <a:gd name="connsiteX0" fmla="*/ 3806249 w 3808086"/>
                <a:gd name="connsiteY0" fmla="*/ 482146 h 6836635"/>
                <a:gd name="connsiteX1" fmla="*/ 1529976 w 3808086"/>
                <a:gd name="connsiteY1" fmla="*/ 5053271 h 6836635"/>
                <a:gd name="connsiteX2" fmla="*/ 492303 w 3808086"/>
                <a:gd name="connsiteY2" fmla="*/ 6836351 h 6836635"/>
                <a:gd name="connsiteX3" fmla="*/ -1838 w 3808086"/>
                <a:gd name="connsiteY3" fmla="*/ 6536437 h 6836635"/>
                <a:gd name="connsiteX4" fmla="*/ 829877 w 3808086"/>
                <a:gd name="connsiteY4" fmla="*/ 3189470 h 6836635"/>
                <a:gd name="connsiteX5" fmla="*/ 1496926 w 3808086"/>
                <a:gd name="connsiteY5" fmla="*/ 1317283 h 6836635"/>
                <a:gd name="connsiteX6" fmla="*/ 1860474 w 3808086"/>
                <a:gd name="connsiteY6" fmla="*/ -284 h 683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8086" h="6836635">
                  <a:moveTo>
                    <a:pt x="3806249" y="482146"/>
                  </a:moveTo>
                  <a:cubicBezTo>
                    <a:pt x="3806249" y="482146"/>
                    <a:pt x="2320544" y="3659285"/>
                    <a:pt x="1529976" y="5053271"/>
                  </a:cubicBezTo>
                  <a:cubicBezTo>
                    <a:pt x="739409" y="6447257"/>
                    <a:pt x="492303" y="6836351"/>
                    <a:pt x="492303" y="6836351"/>
                  </a:cubicBezTo>
                  <a:cubicBezTo>
                    <a:pt x="492303" y="6836351"/>
                    <a:pt x="39310" y="6658065"/>
                    <a:pt x="-1838" y="6536437"/>
                  </a:cubicBezTo>
                  <a:cubicBezTo>
                    <a:pt x="-1838" y="6536437"/>
                    <a:pt x="300497" y="3845227"/>
                    <a:pt x="829877" y="3189470"/>
                  </a:cubicBezTo>
                  <a:cubicBezTo>
                    <a:pt x="1129002" y="2818751"/>
                    <a:pt x="1480438" y="1706304"/>
                    <a:pt x="1496926" y="1317283"/>
                  </a:cubicBezTo>
                  <a:cubicBezTo>
                    <a:pt x="1513415" y="928263"/>
                    <a:pt x="1860474" y="-284"/>
                    <a:pt x="1860474" y="-284"/>
                  </a:cubicBez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14797FE-26F9-0A4B-A822-28E5F36D8A62}"/>
                </a:ext>
              </a:extLst>
            </p:cNvPr>
            <p:cNvSpPr/>
            <p:nvPr/>
          </p:nvSpPr>
          <p:spPr>
            <a:xfrm>
              <a:off x="1369411" y="9699184"/>
              <a:ext cx="3515741" cy="5733266"/>
            </a:xfrm>
            <a:custGeom>
              <a:avLst/>
              <a:gdLst>
                <a:gd name="connsiteX0" fmla="*/ 2650268 w 3047106"/>
                <a:gd name="connsiteY0" fmla="*/ 4608250 h 4969043"/>
                <a:gd name="connsiteX1" fmla="*/ 1223220 w 3047106"/>
                <a:gd name="connsiteY1" fmla="*/ 4966353 h 4969043"/>
                <a:gd name="connsiteX2" fmla="*/ 10813 w 3047106"/>
                <a:gd name="connsiteY2" fmla="*/ 4554654 h 4969043"/>
                <a:gd name="connsiteX3" fmla="*/ 44884 w 3047106"/>
                <a:gd name="connsiteY3" fmla="*/ 4265896 h 4969043"/>
                <a:gd name="connsiteX4" fmla="*/ 327012 w 3047106"/>
                <a:gd name="connsiteY4" fmla="*/ 1794975 h 4969043"/>
                <a:gd name="connsiteX5" fmla="*/ 336787 w 3047106"/>
                <a:gd name="connsiteY5" fmla="*/ 1410839 h 4969043"/>
                <a:gd name="connsiteX6" fmla="*/ 1228692 w 3047106"/>
                <a:gd name="connsiteY6" fmla="*/ 123168 h 4969043"/>
                <a:gd name="connsiteX7" fmla="*/ 2528138 w 3047106"/>
                <a:gd name="connsiteY7" fmla="*/ 254422 h 4969043"/>
                <a:gd name="connsiteX8" fmla="*/ 3023883 w 3047106"/>
                <a:gd name="connsiteY8" fmla="*/ 1307440 h 4969043"/>
                <a:gd name="connsiteX9" fmla="*/ 2650268 w 3047106"/>
                <a:gd name="connsiteY9" fmla="*/ 4608250 h 496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7106" h="4969043">
                  <a:moveTo>
                    <a:pt x="2650268" y="4608250"/>
                  </a:moveTo>
                  <a:cubicBezTo>
                    <a:pt x="2650268" y="4608250"/>
                    <a:pt x="2059313" y="5003031"/>
                    <a:pt x="1223220" y="4966353"/>
                  </a:cubicBezTo>
                  <a:cubicBezTo>
                    <a:pt x="856244" y="4950384"/>
                    <a:pt x="128349" y="4846402"/>
                    <a:pt x="10813" y="4554654"/>
                  </a:cubicBezTo>
                  <a:cubicBezTo>
                    <a:pt x="-16765" y="4486183"/>
                    <a:pt x="3518" y="4399265"/>
                    <a:pt x="44884" y="4265896"/>
                  </a:cubicBezTo>
                  <a:cubicBezTo>
                    <a:pt x="152277" y="3919169"/>
                    <a:pt x="402376" y="3258890"/>
                    <a:pt x="327012" y="1794975"/>
                  </a:cubicBezTo>
                  <a:cubicBezTo>
                    <a:pt x="320006" y="1666871"/>
                    <a:pt x="323291" y="1538417"/>
                    <a:pt x="336787" y="1410839"/>
                  </a:cubicBezTo>
                  <a:cubicBezTo>
                    <a:pt x="415581" y="689746"/>
                    <a:pt x="829031" y="262735"/>
                    <a:pt x="1228692" y="123168"/>
                  </a:cubicBezTo>
                  <a:cubicBezTo>
                    <a:pt x="2203258" y="-217289"/>
                    <a:pt x="2528138" y="254422"/>
                    <a:pt x="2528138" y="254422"/>
                  </a:cubicBezTo>
                  <a:cubicBezTo>
                    <a:pt x="2528138" y="254422"/>
                    <a:pt x="2958952" y="595536"/>
                    <a:pt x="3023883" y="1307440"/>
                  </a:cubicBezTo>
                  <a:cubicBezTo>
                    <a:pt x="3153675" y="2731396"/>
                    <a:pt x="2650268" y="4608250"/>
                    <a:pt x="2650268" y="4608250"/>
                  </a:cubicBez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831626C-5B42-B748-A2DB-75BD1A415661}"/>
                </a:ext>
              </a:extLst>
            </p:cNvPr>
            <p:cNvSpPr/>
            <p:nvPr/>
          </p:nvSpPr>
          <p:spPr>
            <a:xfrm>
              <a:off x="3118666" y="8706077"/>
              <a:ext cx="1245582" cy="1282000"/>
            </a:xfrm>
            <a:custGeom>
              <a:avLst/>
              <a:gdLst>
                <a:gd name="connsiteX0" fmla="*/ -1838 w 1079551"/>
                <a:gd name="connsiteY0" fmla="*/ 902157 h 1111114"/>
                <a:gd name="connsiteX1" fmla="*/ 930339 w 1079551"/>
                <a:gd name="connsiteY1" fmla="*/ 1097142 h 1111114"/>
                <a:gd name="connsiteX2" fmla="*/ 979148 w 1079551"/>
                <a:gd name="connsiteY2" fmla="*/ 960200 h 1111114"/>
                <a:gd name="connsiteX3" fmla="*/ 1022192 w 1079551"/>
                <a:gd name="connsiteY3" fmla="*/ 810134 h 1111114"/>
                <a:gd name="connsiteX4" fmla="*/ 1077713 w 1079551"/>
                <a:gd name="connsiteY4" fmla="*/ 565200 h 1111114"/>
                <a:gd name="connsiteX5" fmla="*/ 802445 w 1079551"/>
                <a:gd name="connsiteY5" fmla="*/ 276077 h 1111114"/>
                <a:gd name="connsiteX6" fmla="*/ 541768 w 1079551"/>
                <a:gd name="connsiteY6" fmla="*/ -284 h 1111114"/>
                <a:gd name="connsiteX7" fmla="*/ -1838 w 1079551"/>
                <a:gd name="connsiteY7" fmla="*/ 902157 h 111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551" h="1111114">
                  <a:moveTo>
                    <a:pt x="-1838" y="902157"/>
                  </a:moveTo>
                  <a:cubicBezTo>
                    <a:pt x="-1838" y="902157"/>
                    <a:pt x="445318" y="1173998"/>
                    <a:pt x="930339" y="1097142"/>
                  </a:cubicBezTo>
                  <a:cubicBezTo>
                    <a:pt x="930339" y="1097142"/>
                    <a:pt x="1026278" y="1072714"/>
                    <a:pt x="979148" y="960200"/>
                  </a:cubicBezTo>
                  <a:cubicBezTo>
                    <a:pt x="996220" y="910995"/>
                    <a:pt x="1010593" y="860900"/>
                    <a:pt x="1022192" y="810134"/>
                  </a:cubicBezTo>
                  <a:cubicBezTo>
                    <a:pt x="1064726" y="654817"/>
                    <a:pt x="1077713" y="565200"/>
                    <a:pt x="1077713" y="565200"/>
                  </a:cubicBezTo>
                  <a:lnTo>
                    <a:pt x="802445" y="276077"/>
                  </a:lnTo>
                  <a:lnTo>
                    <a:pt x="541768" y="-284"/>
                  </a:lnTo>
                  <a:cubicBezTo>
                    <a:pt x="469758" y="660213"/>
                    <a:pt x="-1838" y="902157"/>
                    <a:pt x="-1838" y="902157"/>
                  </a:cubicBez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84166B51-1376-3B4C-9334-DBE0031CFA2D}"/>
                </a:ext>
              </a:extLst>
            </p:cNvPr>
            <p:cNvSpPr/>
            <p:nvPr/>
          </p:nvSpPr>
          <p:spPr>
            <a:xfrm>
              <a:off x="3591017" y="7733016"/>
              <a:ext cx="1349738" cy="1619724"/>
            </a:xfrm>
            <a:custGeom>
              <a:avLst/>
              <a:gdLst>
                <a:gd name="connsiteX0" fmla="*/ 977154 w 1169823"/>
                <a:gd name="connsiteY0" fmla="*/ 1394627 h 1403821"/>
                <a:gd name="connsiteX1" fmla="*/ 63579 w 1169823"/>
                <a:gd name="connsiteY1" fmla="*/ 976949 h 1403821"/>
                <a:gd name="connsiteX2" fmla="*/ 395609 w 1169823"/>
                <a:gd name="connsiteY2" fmla="*/ 23100 h 1403821"/>
                <a:gd name="connsiteX3" fmla="*/ 1130292 w 1169823"/>
                <a:gd name="connsiteY3" fmla="*/ 291586 h 1403821"/>
                <a:gd name="connsiteX4" fmla="*/ 977154 w 1169823"/>
                <a:gd name="connsiteY4" fmla="*/ 1394627 h 140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823" h="1403821">
                  <a:moveTo>
                    <a:pt x="977154" y="1394627"/>
                  </a:moveTo>
                  <a:cubicBezTo>
                    <a:pt x="977154" y="1394627"/>
                    <a:pt x="123552" y="1501234"/>
                    <a:pt x="63579" y="976949"/>
                  </a:cubicBezTo>
                  <a:cubicBezTo>
                    <a:pt x="3609" y="452664"/>
                    <a:pt x="-146829" y="113373"/>
                    <a:pt x="395609" y="23100"/>
                  </a:cubicBezTo>
                  <a:cubicBezTo>
                    <a:pt x="938048" y="-67174"/>
                    <a:pt x="1066817" y="121321"/>
                    <a:pt x="1130292" y="291586"/>
                  </a:cubicBezTo>
                  <a:cubicBezTo>
                    <a:pt x="1193764" y="461851"/>
                    <a:pt x="1197631" y="1353355"/>
                    <a:pt x="977154" y="1394627"/>
                  </a:cubicBez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3BE4AAB-63FB-7847-A648-DE96AEFA9380}"/>
                </a:ext>
              </a:extLst>
            </p:cNvPr>
            <p:cNvSpPr/>
            <p:nvPr/>
          </p:nvSpPr>
          <p:spPr>
            <a:xfrm>
              <a:off x="3281634" y="7358554"/>
              <a:ext cx="2003124" cy="1524034"/>
            </a:xfrm>
            <a:custGeom>
              <a:avLst/>
              <a:gdLst>
                <a:gd name="connsiteX0" fmla="*/ 62511 w 1736115"/>
                <a:gd name="connsiteY0" fmla="*/ 262480 h 1320886"/>
                <a:gd name="connsiteX1" fmla="*/ -1838 w 1736115"/>
                <a:gd name="connsiteY1" fmla="*/ 241916 h 1320886"/>
                <a:gd name="connsiteX2" fmla="*/ 72870 w 1736115"/>
                <a:gd name="connsiteY2" fmla="*/ 223905 h 1320886"/>
                <a:gd name="connsiteX3" fmla="*/ 211489 w 1736115"/>
                <a:gd name="connsiteY3" fmla="*/ 53057 h 1320886"/>
                <a:gd name="connsiteX4" fmla="*/ 150717 w 1736115"/>
                <a:gd name="connsiteY4" fmla="*/ 136403 h 1320886"/>
                <a:gd name="connsiteX5" fmla="*/ 1150671 w 1736115"/>
                <a:gd name="connsiteY5" fmla="*/ 30963 h 1320886"/>
                <a:gd name="connsiteX6" fmla="*/ 1588415 w 1736115"/>
                <a:gd name="connsiteY6" fmla="*/ 729742 h 1320886"/>
                <a:gd name="connsiteX7" fmla="*/ 995273 w 1736115"/>
                <a:gd name="connsiteY7" fmla="*/ 609718 h 1320886"/>
                <a:gd name="connsiteX8" fmla="*/ 665723 w 1736115"/>
                <a:gd name="connsiteY8" fmla="*/ 953603 h 1320886"/>
                <a:gd name="connsiteX9" fmla="*/ 531116 w 1736115"/>
                <a:gd name="connsiteY9" fmla="*/ 874121 h 1320886"/>
                <a:gd name="connsiteX10" fmla="*/ 446485 w 1736115"/>
                <a:gd name="connsiteY10" fmla="*/ 1087627 h 1320886"/>
                <a:gd name="connsiteX11" fmla="*/ 334570 w 1736115"/>
                <a:gd name="connsiteY11" fmla="*/ 1320602 h 1320886"/>
                <a:gd name="connsiteX12" fmla="*/ 208426 w 1736115"/>
                <a:gd name="connsiteY12" fmla="*/ 1173890 h 1320886"/>
                <a:gd name="connsiteX13" fmla="*/ 45365 w 1736115"/>
                <a:gd name="connsiteY13" fmla="*/ 296095 h 1320886"/>
                <a:gd name="connsiteX14" fmla="*/ 62511 w 1736115"/>
                <a:gd name="connsiteY14" fmla="*/ 262480 h 132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36115" h="1320886">
                  <a:moveTo>
                    <a:pt x="62511" y="262480"/>
                  </a:moveTo>
                  <a:cubicBezTo>
                    <a:pt x="55215" y="253365"/>
                    <a:pt x="37633" y="245562"/>
                    <a:pt x="-1838" y="241916"/>
                  </a:cubicBezTo>
                  <a:cubicBezTo>
                    <a:pt x="21218" y="229958"/>
                    <a:pt x="46899" y="223774"/>
                    <a:pt x="72870" y="223905"/>
                  </a:cubicBezTo>
                  <a:cubicBezTo>
                    <a:pt x="83158" y="169289"/>
                    <a:pt x="116062" y="73110"/>
                    <a:pt x="211489" y="53057"/>
                  </a:cubicBezTo>
                  <a:cubicBezTo>
                    <a:pt x="211489" y="53057"/>
                    <a:pt x="159618" y="78214"/>
                    <a:pt x="150717" y="136403"/>
                  </a:cubicBezTo>
                  <a:cubicBezTo>
                    <a:pt x="264603" y="28046"/>
                    <a:pt x="502445" y="-44946"/>
                    <a:pt x="1150671" y="30963"/>
                  </a:cubicBezTo>
                  <a:cubicBezTo>
                    <a:pt x="2005003" y="130934"/>
                    <a:pt x="1701864" y="668564"/>
                    <a:pt x="1588415" y="729742"/>
                  </a:cubicBezTo>
                  <a:cubicBezTo>
                    <a:pt x="1474968" y="790921"/>
                    <a:pt x="1202617" y="601114"/>
                    <a:pt x="995273" y="609718"/>
                  </a:cubicBezTo>
                  <a:cubicBezTo>
                    <a:pt x="787926" y="618322"/>
                    <a:pt x="737367" y="915320"/>
                    <a:pt x="665723" y="953603"/>
                  </a:cubicBezTo>
                  <a:cubicBezTo>
                    <a:pt x="594080" y="991885"/>
                    <a:pt x="624356" y="920570"/>
                    <a:pt x="531116" y="874121"/>
                  </a:cubicBezTo>
                  <a:cubicBezTo>
                    <a:pt x="437877" y="827672"/>
                    <a:pt x="422920" y="984447"/>
                    <a:pt x="446485" y="1087627"/>
                  </a:cubicBezTo>
                  <a:cubicBezTo>
                    <a:pt x="470052" y="1190807"/>
                    <a:pt x="334570" y="1320602"/>
                    <a:pt x="334570" y="1320602"/>
                  </a:cubicBezTo>
                  <a:lnTo>
                    <a:pt x="208426" y="1173890"/>
                  </a:lnTo>
                  <a:cubicBezTo>
                    <a:pt x="82063" y="1027104"/>
                    <a:pt x="-19347" y="421880"/>
                    <a:pt x="45365" y="296095"/>
                  </a:cubicBezTo>
                  <a:cubicBezTo>
                    <a:pt x="50764" y="285011"/>
                    <a:pt x="56455" y="273782"/>
                    <a:pt x="62511" y="262480"/>
                  </a:cubicBez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F2363CA-9346-6444-B902-BD3392C8BDEA}"/>
                </a:ext>
              </a:extLst>
            </p:cNvPr>
            <p:cNvSpPr/>
            <p:nvPr/>
          </p:nvSpPr>
          <p:spPr>
            <a:xfrm>
              <a:off x="4680085" y="8261515"/>
              <a:ext cx="1683392" cy="380535"/>
            </a:xfrm>
            <a:custGeom>
              <a:avLst/>
              <a:gdLst>
                <a:gd name="connsiteX0" fmla="*/ 1459003 w 1459002"/>
                <a:gd name="connsiteY0" fmla="*/ 316904 h 329811"/>
                <a:gd name="connsiteX1" fmla="*/ 9850 w 1459002"/>
                <a:gd name="connsiteY1" fmla="*/ 329811 h 329811"/>
                <a:gd name="connsiteX2" fmla="*/ 0 w 1459002"/>
                <a:gd name="connsiteY2" fmla="*/ 111930 h 329811"/>
                <a:gd name="connsiteX3" fmla="*/ 1444631 w 1459002"/>
                <a:gd name="connsiteY3" fmla="*/ 0 h 329811"/>
                <a:gd name="connsiteX4" fmla="*/ 1459003 w 1459002"/>
                <a:gd name="connsiteY4" fmla="*/ 316904 h 3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9002" h="329811">
                  <a:moveTo>
                    <a:pt x="1459003" y="316904"/>
                  </a:moveTo>
                  <a:lnTo>
                    <a:pt x="9850" y="329811"/>
                  </a:lnTo>
                  <a:lnTo>
                    <a:pt x="0" y="111930"/>
                  </a:lnTo>
                  <a:lnTo>
                    <a:pt x="1444631" y="0"/>
                  </a:lnTo>
                  <a:lnTo>
                    <a:pt x="1459003" y="316904"/>
                  </a:ln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D5750C39-98DE-1F42-A599-A7D56B5A68EF}"/>
                </a:ext>
              </a:extLst>
            </p:cNvPr>
            <p:cNvSpPr/>
            <p:nvPr/>
          </p:nvSpPr>
          <p:spPr>
            <a:xfrm>
              <a:off x="5784417" y="8097793"/>
              <a:ext cx="1841227" cy="597683"/>
            </a:xfrm>
            <a:custGeom>
              <a:avLst/>
              <a:gdLst>
                <a:gd name="connsiteX0" fmla="*/ 1595798 w 1595798"/>
                <a:gd name="connsiteY0" fmla="*/ 495191 h 518014"/>
                <a:gd name="connsiteX1" fmla="*/ 18021 w 1595798"/>
                <a:gd name="connsiteY1" fmla="*/ 518014 h 518014"/>
                <a:gd name="connsiteX2" fmla="*/ 0 w 1595798"/>
                <a:gd name="connsiteY2" fmla="*/ 121847 h 518014"/>
                <a:gd name="connsiteX3" fmla="*/ 1573255 w 1595798"/>
                <a:gd name="connsiteY3" fmla="*/ 0 h 518014"/>
                <a:gd name="connsiteX4" fmla="*/ 1595798 w 1595798"/>
                <a:gd name="connsiteY4" fmla="*/ 495191 h 51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5798" h="518014">
                  <a:moveTo>
                    <a:pt x="1595798" y="495191"/>
                  </a:moveTo>
                  <a:lnTo>
                    <a:pt x="18021" y="518014"/>
                  </a:lnTo>
                  <a:lnTo>
                    <a:pt x="0" y="121847"/>
                  </a:lnTo>
                  <a:lnTo>
                    <a:pt x="1573255" y="0"/>
                  </a:lnTo>
                  <a:lnTo>
                    <a:pt x="1595798" y="495191"/>
                  </a:ln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34651EF-250A-2F48-B737-6720BF970A76}"/>
                </a:ext>
              </a:extLst>
            </p:cNvPr>
            <p:cNvSpPr/>
            <p:nvPr/>
          </p:nvSpPr>
          <p:spPr>
            <a:xfrm>
              <a:off x="7289942" y="7950812"/>
              <a:ext cx="1563186" cy="756106"/>
            </a:xfrm>
            <a:custGeom>
              <a:avLst/>
              <a:gdLst>
                <a:gd name="connsiteX0" fmla="*/ 1354820 w 1354819"/>
                <a:gd name="connsiteY0" fmla="*/ 653643 h 655320"/>
                <a:gd name="connsiteX1" fmla="*/ 24295 w 1354819"/>
                <a:gd name="connsiteY1" fmla="*/ 655320 h 655320"/>
                <a:gd name="connsiteX2" fmla="*/ 0 w 1354819"/>
                <a:gd name="connsiteY2" fmla="*/ 120535 h 655320"/>
                <a:gd name="connsiteX3" fmla="*/ 1325053 w 1354819"/>
                <a:gd name="connsiteY3" fmla="*/ 0 h 655320"/>
                <a:gd name="connsiteX4" fmla="*/ 1354820 w 1354819"/>
                <a:gd name="connsiteY4" fmla="*/ 653643 h 65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19" h="655320">
                  <a:moveTo>
                    <a:pt x="1354820" y="653643"/>
                  </a:moveTo>
                  <a:lnTo>
                    <a:pt x="24295" y="655320"/>
                  </a:lnTo>
                  <a:lnTo>
                    <a:pt x="0" y="120535"/>
                  </a:lnTo>
                  <a:lnTo>
                    <a:pt x="1325053" y="0"/>
                  </a:lnTo>
                  <a:lnTo>
                    <a:pt x="1354820" y="653643"/>
                  </a:ln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78D69398-6339-4E49-883C-EA7B3BADC33D}"/>
                </a:ext>
              </a:extLst>
            </p:cNvPr>
            <p:cNvSpPr/>
            <p:nvPr/>
          </p:nvSpPr>
          <p:spPr>
            <a:xfrm>
              <a:off x="8749250" y="7845051"/>
              <a:ext cx="207672" cy="964263"/>
            </a:xfrm>
            <a:custGeom>
              <a:avLst/>
              <a:gdLst>
                <a:gd name="connsiteX0" fmla="*/ 107162 w 179990"/>
                <a:gd name="connsiteY0" fmla="*/ 835368 h 835730"/>
                <a:gd name="connsiteX1" fmla="*/ 107162 w 179990"/>
                <a:gd name="connsiteY1" fmla="*/ 835368 h 835730"/>
                <a:gd name="connsiteX2" fmla="*/ 178078 w 179990"/>
                <a:gd name="connsiteY2" fmla="*/ 757709 h 835730"/>
                <a:gd name="connsiteX3" fmla="*/ 146852 w 179990"/>
                <a:gd name="connsiteY3" fmla="*/ 70670 h 835730"/>
                <a:gd name="connsiteX4" fmla="*/ 69151 w 179990"/>
                <a:gd name="connsiteY4" fmla="*/ -207 h 835730"/>
                <a:gd name="connsiteX5" fmla="*/ 69151 w 179990"/>
                <a:gd name="connsiteY5" fmla="*/ -207 h 835730"/>
                <a:gd name="connsiteX6" fmla="*/ -1763 w 179990"/>
                <a:gd name="connsiteY6" fmla="*/ 77451 h 835730"/>
                <a:gd name="connsiteX7" fmla="*/ 29463 w 179990"/>
                <a:gd name="connsiteY7" fmla="*/ 764126 h 835730"/>
                <a:gd name="connsiteX8" fmla="*/ 106871 w 179990"/>
                <a:gd name="connsiteY8" fmla="*/ 835382 h 835730"/>
                <a:gd name="connsiteX9" fmla="*/ 107162 w 179990"/>
                <a:gd name="connsiteY9" fmla="*/ 835368 h 83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90" h="835730">
                  <a:moveTo>
                    <a:pt x="107162" y="835368"/>
                  </a:moveTo>
                  <a:lnTo>
                    <a:pt x="107162" y="835368"/>
                  </a:lnTo>
                  <a:cubicBezTo>
                    <a:pt x="148165" y="833479"/>
                    <a:pt x="179902" y="798719"/>
                    <a:pt x="178078" y="757709"/>
                  </a:cubicBezTo>
                  <a:lnTo>
                    <a:pt x="146852" y="70670"/>
                  </a:lnTo>
                  <a:cubicBezTo>
                    <a:pt x="144955" y="29660"/>
                    <a:pt x="110154" y="-2059"/>
                    <a:pt x="69151" y="-207"/>
                  </a:cubicBezTo>
                  <a:lnTo>
                    <a:pt x="69151" y="-207"/>
                  </a:lnTo>
                  <a:cubicBezTo>
                    <a:pt x="28150" y="1681"/>
                    <a:pt x="-3587" y="36442"/>
                    <a:pt x="-1763" y="77451"/>
                  </a:cubicBezTo>
                  <a:lnTo>
                    <a:pt x="29463" y="764126"/>
                  </a:lnTo>
                  <a:cubicBezTo>
                    <a:pt x="31141" y="805172"/>
                    <a:pt x="65795" y="837067"/>
                    <a:pt x="106871" y="835382"/>
                  </a:cubicBezTo>
                  <a:cubicBezTo>
                    <a:pt x="106944" y="835375"/>
                    <a:pt x="107089" y="835375"/>
                    <a:pt x="107162" y="835368"/>
                  </a:cubicBez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E3380DD4-5C98-C14F-ACFD-85DEAB6F3CDB}"/>
                </a:ext>
              </a:extLst>
            </p:cNvPr>
            <p:cNvSpPr/>
            <p:nvPr/>
          </p:nvSpPr>
          <p:spPr>
            <a:xfrm>
              <a:off x="4596835" y="8337582"/>
              <a:ext cx="161954" cy="358225"/>
            </a:xfrm>
            <a:custGeom>
              <a:avLst/>
              <a:gdLst>
                <a:gd name="connsiteX0" fmla="*/ 75350 w 140366"/>
                <a:gd name="connsiteY0" fmla="*/ 310123 h 310475"/>
                <a:gd name="connsiteX1" fmla="*/ 75350 w 140366"/>
                <a:gd name="connsiteY1" fmla="*/ 310123 h 310475"/>
                <a:gd name="connsiteX2" fmla="*/ 6332 w 140366"/>
                <a:gd name="connsiteY2" fmla="*/ 247121 h 310475"/>
                <a:gd name="connsiteX3" fmla="*/ -1767 w 140366"/>
                <a:gd name="connsiteY3" fmla="*/ 68835 h 310475"/>
                <a:gd name="connsiteX4" fmla="*/ 61269 w 140366"/>
                <a:gd name="connsiteY4" fmla="*/ -219 h 310475"/>
                <a:gd name="connsiteX5" fmla="*/ 61269 w 140366"/>
                <a:gd name="connsiteY5" fmla="*/ -219 h 310475"/>
                <a:gd name="connsiteX6" fmla="*/ 130360 w 140366"/>
                <a:gd name="connsiteY6" fmla="*/ 62855 h 310475"/>
                <a:gd name="connsiteX7" fmla="*/ 138457 w 140366"/>
                <a:gd name="connsiteY7" fmla="*/ 241142 h 310475"/>
                <a:gd name="connsiteX8" fmla="*/ 75423 w 140366"/>
                <a:gd name="connsiteY8" fmla="*/ 310123 h 310475"/>
                <a:gd name="connsiteX9" fmla="*/ 75350 w 140366"/>
                <a:gd name="connsiteY9" fmla="*/ 310123 h 31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366" h="310475">
                  <a:moveTo>
                    <a:pt x="75350" y="310123"/>
                  </a:moveTo>
                  <a:lnTo>
                    <a:pt x="75350" y="310123"/>
                  </a:lnTo>
                  <a:cubicBezTo>
                    <a:pt x="38871" y="311771"/>
                    <a:pt x="8010" y="283566"/>
                    <a:pt x="6332" y="247121"/>
                  </a:cubicBezTo>
                  <a:lnTo>
                    <a:pt x="-1767" y="68835"/>
                  </a:lnTo>
                  <a:cubicBezTo>
                    <a:pt x="-3445" y="32375"/>
                    <a:pt x="24791" y="1472"/>
                    <a:pt x="61269" y="-219"/>
                  </a:cubicBezTo>
                  <a:lnTo>
                    <a:pt x="61269" y="-219"/>
                  </a:lnTo>
                  <a:cubicBezTo>
                    <a:pt x="97748" y="-1823"/>
                    <a:pt x="128682" y="26389"/>
                    <a:pt x="130360" y="62855"/>
                  </a:cubicBezTo>
                  <a:lnTo>
                    <a:pt x="138457" y="241142"/>
                  </a:lnTo>
                  <a:cubicBezTo>
                    <a:pt x="140135" y="277594"/>
                    <a:pt x="111901" y="308475"/>
                    <a:pt x="75423" y="310123"/>
                  </a:cubicBezTo>
                  <a:cubicBezTo>
                    <a:pt x="75423" y="310123"/>
                    <a:pt x="75350" y="310123"/>
                    <a:pt x="75350" y="310123"/>
                  </a:cubicBez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D5DF89A-F00B-B84D-BEAC-9BDC0DFD5C60}"/>
                </a:ext>
              </a:extLst>
            </p:cNvPr>
            <p:cNvSpPr/>
            <p:nvPr/>
          </p:nvSpPr>
          <p:spPr>
            <a:xfrm>
              <a:off x="-515134" y="9747310"/>
              <a:ext cx="4118564" cy="4963119"/>
            </a:xfrm>
            <a:custGeom>
              <a:avLst/>
              <a:gdLst>
                <a:gd name="connsiteX0" fmla="*/ 3147590 w 3569575"/>
                <a:gd name="connsiteY0" fmla="*/ -284 h 4301554"/>
                <a:gd name="connsiteX1" fmla="*/ 1896223 w 3569575"/>
                <a:gd name="connsiteY1" fmla="*/ 664369 h 4301554"/>
                <a:gd name="connsiteX2" fmla="*/ 614141 w 3569575"/>
                <a:gd name="connsiteY2" fmla="*/ 2184140 h 4301554"/>
                <a:gd name="connsiteX3" fmla="*/ -1838 w 3569575"/>
                <a:gd name="connsiteY3" fmla="*/ 4201216 h 4301554"/>
                <a:gd name="connsiteX4" fmla="*/ 152904 w 3569575"/>
                <a:gd name="connsiteY4" fmla="*/ 4290687 h 4301554"/>
                <a:gd name="connsiteX5" fmla="*/ 359228 w 3569575"/>
                <a:gd name="connsiteY5" fmla="*/ 4273332 h 4301554"/>
                <a:gd name="connsiteX6" fmla="*/ 1185033 w 3569575"/>
                <a:gd name="connsiteY6" fmla="*/ 2734311 h 4301554"/>
                <a:gd name="connsiteX7" fmla="*/ 3511500 w 3569575"/>
                <a:gd name="connsiteY7" fmla="*/ 1765003 h 4301554"/>
                <a:gd name="connsiteX8" fmla="*/ 3147590 w 3569575"/>
                <a:gd name="connsiteY8" fmla="*/ -284 h 430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9575" h="4301554">
                  <a:moveTo>
                    <a:pt x="3147590" y="-284"/>
                  </a:moveTo>
                  <a:cubicBezTo>
                    <a:pt x="3147590" y="-284"/>
                    <a:pt x="2325140" y="140959"/>
                    <a:pt x="1896223" y="664369"/>
                  </a:cubicBezTo>
                  <a:cubicBezTo>
                    <a:pt x="1467306" y="1187779"/>
                    <a:pt x="777275" y="1925862"/>
                    <a:pt x="614141" y="2184140"/>
                  </a:cubicBezTo>
                  <a:cubicBezTo>
                    <a:pt x="451008" y="2442418"/>
                    <a:pt x="-1838" y="4201216"/>
                    <a:pt x="-1838" y="4201216"/>
                  </a:cubicBezTo>
                  <a:cubicBezTo>
                    <a:pt x="-1838" y="4201216"/>
                    <a:pt x="28001" y="4257801"/>
                    <a:pt x="152904" y="4290687"/>
                  </a:cubicBezTo>
                  <a:cubicBezTo>
                    <a:pt x="272482" y="4322188"/>
                    <a:pt x="359228" y="4273332"/>
                    <a:pt x="359228" y="4273332"/>
                  </a:cubicBezTo>
                  <a:cubicBezTo>
                    <a:pt x="359228" y="4273332"/>
                    <a:pt x="959230" y="3247002"/>
                    <a:pt x="1185033" y="2734311"/>
                  </a:cubicBezTo>
                  <a:cubicBezTo>
                    <a:pt x="1278857" y="2521243"/>
                    <a:pt x="2901504" y="1677647"/>
                    <a:pt x="3511500" y="1765003"/>
                  </a:cubicBezTo>
                  <a:cubicBezTo>
                    <a:pt x="3751093" y="1799348"/>
                    <a:pt x="3147590" y="-284"/>
                    <a:pt x="3147590" y="-284"/>
                  </a:cubicBez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6FC96F1D-AC72-0347-9F70-0391E012AB57}"/>
                </a:ext>
              </a:extLst>
            </p:cNvPr>
            <p:cNvSpPr/>
            <p:nvPr/>
          </p:nvSpPr>
          <p:spPr>
            <a:xfrm>
              <a:off x="6353546" y="8122596"/>
              <a:ext cx="437710" cy="152008"/>
            </a:xfrm>
            <a:custGeom>
              <a:avLst/>
              <a:gdLst>
                <a:gd name="connsiteX0" fmla="*/ -1838 w 379365"/>
                <a:gd name="connsiteY0" fmla="*/ 57772 h 131746"/>
                <a:gd name="connsiteX1" fmla="*/ 280799 w 379365"/>
                <a:gd name="connsiteY1" fmla="*/ 120191 h 131746"/>
                <a:gd name="connsiteX2" fmla="*/ 377322 w 379365"/>
                <a:gd name="connsiteY2" fmla="*/ 32688 h 131746"/>
                <a:gd name="connsiteX3" fmla="*/ -1838 w 379365"/>
                <a:gd name="connsiteY3" fmla="*/ 57772 h 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365" h="131746">
                  <a:moveTo>
                    <a:pt x="-1838" y="57772"/>
                  </a:moveTo>
                  <a:cubicBezTo>
                    <a:pt x="-1838" y="57772"/>
                    <a:pt x="175011" y="165911"/>
                    <a:pt x="280799" y="120191"/>
                  </a:cubicBezTo>
                  <a:cubicBezTo>
                    <a:pt x="386587" y="74471"/>
                    <a:pt x="377322" y="32688"/>
                    <a:pt x="377322" y="32688"/>
                  </a:cubicBezTo>
                  <a:cubicBezTo>
                    <a:pt x="377322" y="32688"/>
                    <a:pt x="57622" y="-56127"/>
                    <a:pt x="-1838" y="57772"/>
                  </a:cubicBez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902CD5CF-EC63-8142-B302-27416C25263E}"/>
                </a:ext>
              </a:extLst>
            </p:cNvPr>
            <p:cNvSpPr/>
            <p:nvPr/>
          </p:nvSpPr>
          <p:spPr>
            <a:xfrm>
              <a:off x="346514" y="10362324"/>
              <a:ext cx="3884343" cy="4169562"/>
            </a:xfrm>
            <a:custGeom>
              <a:avLst/>
              <a:gdLst>
                <a:gd name="connsiteX0" fmla="*/ 3198805 w 3366575"/>
                <a:gd name="connsiteY0" fmla="*/ 40040 h 3613775"/>
                <a:gd name="connsiteX1" fmla="*/ 277151 w 3366575"/>
                <a:gd name="connsiteY1" fmla="*/ 2980558 h 3613775"/>
                <a:gd name="connsiteX2" fmla="*/ -1838 w 3366575"/>
                <a:gd name="connsiteY2" fmla="*/ 3530656 h 3613775"/>
                <a:gd name="connsiteX3" fmla="*/ 488217 w 3366575"/>
                <a:gd name="connsiteY3" fmla="*/ 3613491 h 3613775"/>
                <a:gd name="connsiteX4" fmla="*/ 3364345 w 3366575"/>
                <a:gd name="connsiteY4" fmla="*/ -284 h 361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6575" h="3613775">
                  <a:moveTo>
                    <a:pt x="3198805" y="40040"/>
                  </a:moveTo>
                  <a:cubicBezTo>
                    <a:pt x="3198805" y="40040"/>
                    <a:pt x="2837885" y="2317508"/>
                    <a:pt x="277151" y="2980558"/>
                  </a:cubicBezTo>
                  <a:lnTo>
                    <a:pt x="-1838" y="3530656"/>
                  </a:lnTo>
                  <a:lnTo>
                    <a:pt x="488217" y="3613491"/>
                  </a:lnTo>
                  <a:cubicBezTo>
                    <a:pt x="488217" y="3613491"/>
                    <a:pt x="3403597" y="2769385"/>
                    <a:pt x="3364345" y="-284"/>
                  </a:cubicBez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5F3FF59-D692-8349-8FF6-79C9DECE30AD}"/>
                </a:ext>
              </a:extLst>
            </p:cNvPr>
            <p:cNvSpPr/>
            <p:nvPr/>
          </p:nvSpPr>
          <p:spPr>
            <a:xfrm>
              <a:off x="3838557" y="9989362"/>
              <a:ext cx="391932" cy="419404"/>
            </a:xfrm>
            <a:custGeom>
              <a:avLst/>
              <a:gdLst>
                <a:gd name="connsiteX0" fmla="*/ 118191 w 339689"/>
                <a:gd name="connsiteY0" fmla="*/ 0 h 363499"/>
                <a:gd name="connsiteX1" fmla="*/ 0 w 339689"/>
                <a:gd name="connsiteY1" fmla="*/ 11594 h 363499"/>
                <a:gd name="connsiteX2" fmla="*/ 0 w 339689"/>
                <a:gd name="connsiteY2" fmla="*/ 182588 h 363499"/>
                <a:gd name="connsiteX3" fmla="*/ 174149 w 339689"/>
                <a:gd name="connsiteY3" fmla="*/ 363499 h 363499"/>
                <a:gd name="connsiteX4" fmla="*/ 339690 w 339689"/>
                <a:gd name="connsiteY4" fmla="*/ 323248 h 363499"/>
                <a:gd name="connsiteX5" fmla="*/ 339690 w 339689"/>
                <a:gd name="connsiteY5" fmla="*/ 85898 h 363499"/>
                <a:gd name="connsiteX6" fmla="*/ 220696 w 339689"/>
                <a:gd name="connsiteY6" fmla="*/ 0 h 363499"/>
                <a:gd name="connsiteX7" fmla="*/ 118191 w 339689"/>
                <a:gd name="connsiteY7" fmla="*/ 0 h 3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689" h="363499">
                  <a:moveTo>
                    <a:pt x="118191" y="0"/>
                  </a:moveTo>
                  <a:lnTo>
                    <a:pt x="0" y="11594"/>
                  </a:lnTo>
                  <a:lnTo>
                    <a:pt x="0" y="182588"/>
                  </a:lnTo>
                  <a:lnTo>
                    <a:pt x="174149" y="363499"/>
                  </a:lnTo>
                  <a:lnTo>
                    <a:pt x="339690" y="323248"/>
                  </a:lnTo>
                  <a:lnTo>
                    <a:pt x="339690" y="85898"/>
                  </a:lnTo>
                  <a:lnTo>
                    <a:pt x="220696" y="0"/>
                  </a:lnTo>
                  <a:lnTo>
                    <a:pt x="118191" y="0"/>
                  </a:ln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235F6BD-2B44-A343-A1F2-296412BFFCEB}"/>
                </a:ext>
              </a:extLst>
            </p:cNvPr>
            <p:cNvSpPr/>
            <p:nvPr/>
          </p:nvSpPr>
          <p:spPr>
            <a:xfrm>
              <a:off x="3006203" y="9466810"/>
              <a:ext cx="969058" cy="993530"/>
            </a:xfrm>
            <a:custGeom>
              <a:avLst/>
              <a:gdLst>
                <a:gd name="connsiteX0" fmla="*/ 374185 w 839886"/>
                <a:gd name="connsiteY0" fmla="*/ -284 h 861096"/>
                <a:gd name="connsiteX1" fmla="*/ -1838 w 839886"/>
                <a:gd name="connsiteY1" fmla="*/ 242827 h 861096"/>
                <a:gd name="connsiteX2" fmla="*/ 807188 w 839886"/>
                <a:gd name="connsiteY2" fmla="*/ 860812 h 861096"/>
                <a:gd name="connsiteX3" fmla="*/ 838049 w 839886"/>
                <a:gd name="connsiteY3" fmla="*/ 452468 h 861096"/>
                <a:gd name="connsiteX4" fmla="*/ 374185 w 839886"/>
                <a:gd name="connsiteY4" fmla="*/ -284 h 86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886" h="861096">
                  <a:moveTo>
                    <a:pt x="374185" y="-284"/>
                  </a:moveTo>
                  <a:cubicBezTo>
                    <a:pt x="374185" y="-284"/>
                    <a:pt x="259788" y="25529"/>
                    <a:pt x="-1838" y="242827"/>
                  </a:cubicBezTo>
                  <a:cubicBezTo>
                    <a:pt x="-1838" y="242827"/>
                    <a:pt x="258329" y="794675"/>
                    <a:pt x="807188" y="860812"/>
                  </a:cubicBezTo>
                  <a:cubicBezTo>
                    <a:pt x="807188" y="860812"/>
                    <a:pt x="798359" y="604649"/>
                    <a:pt x="838049" y="452468"/>
                  </a:cubicBezTo>
                  <a:cubicBezTo>
                    <a:pt x="837757" y="452322"/>
                    <a:pt x="402711" y="297005"/>
                    <a:pt x="374185" y="-284"/>
                  </a:cubicBez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205C0DAC-673A-4748-9F78-90E521DD4290}"/>
                </a:ext>
              </a:extLst>
            </p:cNvPr>
            <p:cNvSpPr/>
            <p:nvPr/>
          </p:nvSpPr>
          <p:spPr>
            <a:xfrm>
              <a:off x="3974926" y="9814280"/>
              <a:ext cx="422057" cy="594233"/>
            </a:xfrm>
            <a:custGeom>
              <a:avLst/>
              <a:gdLst>
                <a:gd name="connsiteX0" fmla="*/ -1838 w 365798"/>
                <a:gd name="connsiteY0" fmla="*/ 151168 h 515024"/>
                <a:gd name="connsiteX1" fmla="*/ 285760 w 365798"/>
                <a:gd name="connsiteY1" fmla="*/ 514740 h 515024"/>
                <a:gd name="connsiteX2" fmla="*/ 358717 w 365798"/>
                <a:gd name="connsiteY2" fmla="*/ 240347 h 515024"/>
                <a:gd name="connsiteX3" fmla="*/ 237244 w 365798"/>
                <a:gd name="connsiteY3" fmla="*/ -284 h 515024"/>
                <a:gd name="connsiteX4" fmla="*/ -1838 w 365798"/>
                <a:gd name="connsiteY4" fmla="*/ 151168 h 51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98" h="515024">
                  <a:moveTo>
                    <a:pt x="-1838" y="151168"/>
                  </a:moveTo>
                  <a:cubicBezTo>
                    <a:pt x="-1838" y="151168"/>
                    <a:pt x="265988" y="293286"/>
                    <a:pt x="285760" y="514740"/>
                  </a:cubicBezTo>
                  <a:cubicBezTo>
                    <a:pt x="285760" y="514740"/>
                    <a:pt x="387900" y="352569"/>
                    <a:pt x="358717" y="240347"/>
                  </a:cubicBezTo>
                  <a:cubicBezTo>
                    <a:pt x="329534" y="128126"/>
                    <a:pt x="237244" y="-284"/>
                    <a:pt x="237244" y="-284"/>
                  </a:cubicBezTo>
                  <a:cubicBezTo>
                    <a:pt x="237244" y="-284"/>
                    <a:pt x="246071" y="134980"/>
                    <a:pt x="-1838" y="151168"/>
                  </a:cubicBezTo>
                  <a:close/>
                </a:path>
              </a:pathLst>
            </a:custGeom>
            <a:grpFill/>
            <a:ln w="72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>
                <a:highlight>
                  <a:srgbClr val="C0C0C0"/>
                </a:highlight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B325DA9-734E-2B47-86A1-8453006E9D25}"/>
              </a:ext>
            </a:extLst>
          </p:cNvPr>
          <p:cNvSpPr/>
          <p:nvPr/>
        </p:nvSpPr>
        <p:spPr>
          <a:xfrm>
            <a:off x="7025039" y="2940582"/>
            <a:ext cx="5200891" cy="576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A007B17-95B9-F248-9996-C3A14C071003}"/>
              </a:ext>
            </a:extLst>
          </p:cNvPr>
          <p:cNvSpPr/>
          <p:nvPr/>
        </p:nvSpPr>
        <p:spPr>
          <a:xfrm>
            <a:off x="7025039" y="3513148"/>
            <a:ext cx="5200891" cy="574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87DE6D6-B701-EE40-B2A7-98BCD8649895}"/>
              </a:ext>
            </a:extLst>
          </p:cNvPr>
          <p:cNvSpPr/>
          <p:nvPr/>
        </p:nvSpPr>
        <p:spPr>
          <a:xfrm>
            <a:off x="7025039" y="4085335"/>
            <a:ext cx="5200891" cy="5707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5F274B5-D8A1-774A-AFCC-8B587701524B}"/>
              </a:ext>
            </a:extLst>
          </p:cNvPr>
          <p:cNvSpPr/>
          <p:nvPr/>
        </p:nvSpPr>
        <p:spPr>
          <a:xfrm>
            <a:off x="7035171" y="4656066"/>
            <a:ext cx="5190759" cy="6015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3089728-2100-8743-B743-B5669AA47AE5}"/>
              </a:ext>
            </a:extLst>
          </p:cNvPr>
          <p:cNvSpPr/>
          <p:nvPr/>
        </p:nvSpPr>
        <p:spPr>
          <a:xfrm>
            <a:off x="7035171" y="3024336"/>
            <a:ext cx="5117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Connectivity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50EC2BB-5BD6-0745-A8B4-88810CED8AB5}"/>
              </a:ext>
            </a:extLst>
          </p:cNvPr>
          <p:cNvSpPr/>
          <p:nvPr/>
        </p:nvSpPr>
        <p:spPr>
          <a:xfrm>
            <a:off x="7000875" y="3593347"/>
            <a:ext cx="5200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Alignment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FFCB9B3-77F8-8041-8FB4-56AF83F21EA7}"/>
              </a:ext>
            </a:extLst>
          </p:cNvPr>
          <p:cNvSpPr/>
          <p:nvPr/>
        </p:nvSpPr>
        <p:spPr>
          <a:xfrm>
            <a:off x="7059112" y="4193104"/>
            <a:ext cx="511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Adaptability</a:t>
            </a:r>
          </a:p>
        </p:txBody>
      </p:sp>
      <p:sp>
        <p:nvSpPr>
          <p:cNvPr id="111" name="CuadroTexto 351">
            <a:extLst>
              <a:ext uri="{FF2B5EF4-FFF2-40B4-BE49-F238E27FC236}">
                <a16:creationId xmlns:a16="http://schemas.microsoft.com/office/drawing/2014/main" id="{D0AE4EF1-D874-E34A-B80E-734383ECD7A3}"/>
              </a:ext>
            </a:extLst>
          </p:cNvPr>
          <p:cNvSpPr txBox="1"/>
          <p:nvPr/>
        </p:nvSpPr>
        <p:spPr>
          <a:xfrm>
            <a:off x="1261689" y="1187006"/>
            <a:ext cx="83872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Strengthen prevention and early intervention services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Improve service experience for Riverside County residents who have complex needs</a:t>
            </a:r>
          </a:p>
        </p:txBody>
      </p:sp>
      <p:sp>
        <p:nvSpPr>
          <p:cNvPr id="43" name="CuadroTexto 351">
            <a:extLst>
              <a:ext uri="{FF2B5EF4-FFF2-40B4-BE49-F238E27FC236}">
                <a16:creationId xmlns:a16="http://schemas.microsoft.com/office/drawing/2014/main" id="{7C041540-3170-4F93-921F-6E995A664582}"/>
              </a:ext>
            </a:extLst>
          </p:cNvPr>
          <p:cNvSpPr txBox="1"/>
          <p:nvPr/>
        </p:nvSpPr>
        <p:spPr>
          <a:xfrm>
            <a:off x="7197161" y="2406047"/>
            <a:ext cx="437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Guiding Principles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AEE29A-029C-47DC-920D-35FCCB3A7671}"/>
              </a:ext>
            </a:extLst>
          </p:cNvPr>
          <p:cNvSpPr txBox="1"/>
          <p:nvPr/>
        </p:nvSpPr>
        <p:spPr>
          <a:xfrm>
            <a:off x="310710" y="1138446"/>
            <a:ext cx="9509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Goals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6E2A1F-483C-400C-9F99-9303616908CD}"/>
              </a:ext>
            </a:extLst>
          </p:cNvPr>
          <p:cNvSpPr/>
          <p:nvPr/>
        </p:nvSpPr>
        <p:spPr>
          <a:xfrm>
            <a:off x="7035171" y="5253021"/>
            <a:ext cx="5190759" cy="555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ECC7C92-1B60-184A-AB15-876046FFBB9F}"/>
              </a:ext>
            </a:extLst>
          </p:cNvPr>
          <p:cNvSpPr/>
          <p:nvPr/>
        </p:nvSpPr>
        <p:spPr>
          <a:xfrm>
            <a:off x="7023088" y="5330641"/>
            <a:ext cx="5156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Accountability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4262094-43D2-4AD5-A73F-C84EB3F618A0}"/>
              </a:ext>
            </a:extLst>
          </p:cNvPr>
          <p:cNvSpPr/>
          <p:nvPr/>
        </p:nvSpPr>
        <p:spPr>
          <a:xfrm>
            <a:off x="7011007" y="4749368"/>
            <a:ext cx="5108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Efficiency</a:t>
            </a:r>
          </a:p>
        </p:txBody>
      </p:sp>
      <p:pic>
        <p:nvPicPr>
          <p:cNvPr id="41" name="Picture 40" descr="A picture containing text, sign, ceramic ware, porcelain&#10;&#10;Description automatically generated">
            <a:extLst>
              <a:ext uri="{FF2B5EF4-FFF2-40B4-BE49-F238E27FC236}">
                <a16:creationId xmlns:a16="http://schemas.microsoft.com/office/drawing/2014/main" id="{5A5D658E-3093-4B6B-9489-E9E1EDFB4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746" y="512603"/>
            <a:ext cx="1666471" cy="166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5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127527" y="31203"/>
            <a:ext cx="9915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How will we know</a:t>
            </a:r>
          </a:p>
          <a:p>
            <a:r>
              <a:rPr lang="en-US" sz="4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we have succeeded?</a:t>
            </a:r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4E3FCE1C-2A9C-2642-98BC-5279BFF2AB0F}"/>
              </a:ext>
            </a:extLst>
          </p:cNvPr>
          <p:cNvSpPr/>
          <p:nvPr/>
        </p:nvSpPr>
        <p:spPr>
          <a:xfrm>
            <a:off x="1422634" y="2864131"/>
            <a:ext cx="7911523" cy="1623062"/>
          </a:xfrm>
          <a:prstGeom prst="rightArrow">
            <a:avLst>
              <a:gd name="adj1" fmla="val 65541"/>
              <a:gd name="adj2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93D776-0825-854D-8090-9C60D65FBE25}"/>
              </a:ext>
            </a:extLst>
          </p:cNvPr>
          <p:cNvGrpSpPr/>
          <p:nvPr/>
        </p:nvGrpSpPr>
        <p:grpSpPr>
          <a:xfrm>
            <a:off x="9507564" y="2370163"/>
            <a:ext cx="2556209" cy="2665626"/>
            <a:chOff x="19098037" y="6304256"/>
            <a:chExt cx="3230312" cy="398150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EF84E07-B749-0C48-8CE1-FE047992CC20}"/>
                </a:ext>
              </a:extLst>
            </p:cNvPr>
            <p:cNvSpPr/>
            <p:nvPr/>
          </p:nvSpPr>
          <p:spPr>
            <a:xfrm>
              <a:off x="19098037" y="6304256"/>
              <a:ext cx="3230312" cy="3981504"/>
            </a:xfrm>
            <a:custGeom>
              <a:avLst/>
              <a:gdLst>
                <a:gd name="connsiteX0" fmla="*/ 372207 w 372303"/>
                <a:gd name="connsiteY0" fmla="*/ 229186 h 458880"/>
                <a:gd name="connsiteX1" fmla="*/ 186103 w 372303"/>
                <a:gd name="connsiteY1" fmla="*/ 458674 h 458880"/>
                <a:gd name="connsiteX2" fmla="*/ -96 w 372303"/>
                <a:gd name="connsiteY2" fmla="*/ 229186 h 458880"/>
                <a:gd name="connsiteX3" fmla="*/ 186103 w 372303"/>
                <a:gd name="connsiteY3" fmla="*/ -207 h 458880"/>
                <a:gd name="connsiteX4" fmla="*/ 372207 w 372303"/>
                <a:gd name="connsiteY4" fmla="*/ 229186 h 45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303" h="458880">
                  <a:moveTo>
                    <a:pt x="372207" y="229186"/>
                  </a:moveTo>
                  <a:cubicBezTo>
                    <a:pt x="372207" y="355978"/>
                    <a:pt x="288903" y="458674"/>
                    <a:pt x="186103" y="458674"/>
                  </a:cubicBezTo>
                  <a:cubicBezTo>
                    <a:pt x="83304" y="458674"/>
                    <a:pt x="-96" y="355602"/>
                    <a:pt x="-96" y="229186"/>
                  </a:cubicBezTo>
                  <a:cubicBezTo>
                    <a:pt x="-96" y="102770"/>
                    <a:pt x="83209" y="-207"/>
                    <a:pt x="186103" y="-207"/>
                  </a:cubicBezTo>
                  <a:cubicBezTo>
                    <a:pt x="288998" y="-207"/>
                    <a:pt x="372207" y="102111"/>
                    <a:pt x="372207" y="229186"/>
                  </a:cubicBezTo>
                  <a:close/>
                </a:path>
              </a:pathLst>
            </a:custGeom>
            <a:solidFill>
              <a:schemeClr val="accent4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FCDE1EA-7C72-0E4C-A649-536562958380}"/>
                </a:ext>
              </a:extLst>
            </p:cNvPr>
            <p:cNvSpPr/>
            <p:nvPr/>
          </p:nvSpPr>
          <p:spPr>
            <a:xfrm>
              <a:off x="19416528" y="6692202"/>
              <a:ext cx="2594147" cy="3198270"/>
            </a:xfrm>
            <a:custGeom>
              <a:avLst/>
              <a:gdLst>
                <a:gd name="connsiteX0" fmla="*/ 298984 w 298983"/>
                <a:gd name="connsiteY0" fmla="*/ 184305 h 368610"/>
                <a:gd name="connsiteX1" fmla="*/ 149492 w 298983"/>
                <a:gd name="connsiteY1" fmla="*/ 368611 h 368610"/>
                <a:gd name="connsiteX2" fmla="*/ 0 w 298983"/>
                <a:gd name="connsiteY2" fmla="*/ 184305 h 368610"/>
                <a:gd name="connsiteX3" fmla="*/ 149492 w 298983"/>
                <a:gd name="connsiteY3" fmla="*/ 0 h 368610"/>
                <a:gd name="connsiteX4" fmla="*/ 298984 w 298983"/>
                <a:gd name="connsiteY4" fmla="*/ 184305 h 36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983" h="368610">
                  <a:moveTo>
                    <a:pt x="298984" y="184305"/>
                  </a:moveTo>
                  <a:cubicBezTo>
                    <a:pt x="298984" y="286094"/>
                    <a:pt x="232054" y="368611"/>
                    <a:pt x="149492" y="368611"/>
                  </a:cubicBezTo>
                  <a:cubicBezTo>
                    <a:pt x="66930" y="368611"/>
                    <a:pt x="0" y="286094"/>
                    <a:pt x="0" y="184305"/>
                  </a:cubicBezTo>
                  <a:cubicBezTo>
                    <a:pt x="0" y="82516"/>
                    <a:pt x="66930" y="0"/>
                    <a:pt x="149492" y="0"/>
                  </a:cubicBezTo>
                  <a:cubicBezTo>
                    <a:pt x="232054" y="0"/>
                    <a:pt x="298984" y="82516"/>
                    <a:pt x="298984" y="184305"/>
                  </a:cubicBezTo>
                  <a:close/>
                </a:path>
              </a:pathLst>
            </a:custGeom>
            <a:solidFill>
              <a:schemeClr val="accent4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2420ADC-814B-9247-8459-01EA103D8A68}"/>
                </a:ext>
              </a:extLst>
            </p:cNvPr>
            <p:cNvSpPr/>
            <p:nvPr/>
          </p:nvSpPr>
          <p:spPr>
            <a:xfrm>
              <a:off x="19654986" y="6987856"/>
              <a:ext cx="2116406" cy="2613503"/>
            </a:xfrm>
            <a:custGeom>
              <a:avLst/>
              <a:gdLst>
                <a:gd name="connsiteX0" fmla="*/ 243827 w 243922"/>
                <a:gd name="connsiteY0" fmla="*/ 150400 h 301214"/>
                <a:gd name="connsiteX1" fmla="*/ 121913 w 243922"/>
                <a:gd name="connsiteY1" fmla="*/ 301007 h 301214"/>
                <a:gd name="connsiteX2" fmla="*/ -96 w 243922"/>
                <a:gd name="connsiteY2" fmla="*/ 150400 h 301214"/>
                <a:gd name="connsiteX3" fmla="*/ 121913 w 243922"/>
                <a:gd name="connsiteY3" fmla="*/ -207 h 301214"/>
                <a:gd name="connsiteX4" fmla="*/ 243827 w 243922"/>
                <a:gd name="connsiteY4" fmla="*/ 150400 h 30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22" h="301214">
                  <a:moveTo>
                    <a:pt x="243827" y="150400"/>
                  </a:moveTo>
                  <a:cubicBezTo>
                    <a:pt x="243827" y="233422"/>
                    <a:pt x="189242" y="301007"/>
                    <a:pt x="121913" y="301007"/>
                  </a:cubicBezTo>
                  <a:cubicBezTo>
                    <a:pt x="54585" y="301007"/>
                    <a:pt x="-96" y="233704"/>
                    <a:pt x="-96" y="150400"/>
                  </a:cubicBezTo>
                  <a:cubicBezTo>
                    <a:pt x="-96" y="67095"/>
                    <a:pt x="54490" y="-207"/>
                    <a:pt x="121913" y="-207"/>
                  </a:cubicBezTo>
                  <a:cubicBezTo>
                    <a:pt x="189336" y="-207"/>
                    <a:pt x="243827" y="67095"/>
                    <a:pt x="243827" y="150400"/>
                  </a:cubicBezTo>
                  <a:close/>
                </a:path>
              </a:pathLst>
            </a:custGeom>
            <a:solidFill>
              <a:schemeClr val="accent3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041241E-D2AC-D849-9AEA-D31BAE47AB93}"/>
                </a:ext>
              </a:extLst>
            </p:cNvPr>
            <p:cNvSpPr/>
            <p:nvPr/>
          </p:nvSpPr>
          <p:spPr>
            <a:xfrm>
              <a:off x="19919847" y="7314538"/>
              <a:ext cx="1586684" cy="1960124"/>
            </a:xfrm>
            <a:custGeom>
              <a:avLst/>
              <a:gdLst>
                <a:gd name="connsiteX0" fmla="*/ 182775 w 182870"/>
                <a:gd name="connsiteY0" fmla="*/ 112748 h 225910"/>
                <a:gd name="connsiteX1" fmla="*/ 91387 w 182870"/>
                <a:gd name="connsiteY1" fmla="*/ 225703 h 225910"/>
                <a:gd name="connsiteX2" fmla="*/ -96 w 182870"/>
                <a:gd name="connsiteY2" fmla="*/ 112748 h 225910"/>
                <a:gd name="connsiteX3" fmla="*/ 91387 w 182870"/>
                <a:gd name="connsiteY3" fmla="*/ -207 h 225910"/>
                <a:gd name="connsiteX4" fmla="*/ 182775 w 182870"/>
                <a:gd name="connsiteY4" fmla="*/ 112748 h 22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70" h="225910">
                  <a:moveTo>
                    <a:pt x="182775" y="112748"/>
                  </a:moveTo>
                  <a:cubicBezTo>
                    <a:pt x="182775" y="175062"/>
                    <a:pt x="141883" y="225703"/>
                    <a:pt x="91387" y="225703"/>
                  </a:cubicBezTo>
                  <a:cubicBezTo>
                    <a:pt x="40891" y="225703"/>
                    <a:pt x="-96" y="175344"/>
                    <a:pt x="-96" y="112748"/>
                  </a:cubicBezTo>
                  <a:cubicBezTo>
                    <a:pt x="-96" y="50152"/>
                    <a:pt x="40891" y="-207"/>
                    <a:pt x="91387" y="-207"/>
                  </a:cubicBezTo>
                  <a:cubicBezTo>
                    <a:pt x="141883" y="-207"/>
                    <a:pt x="182775" y="50152"/>
                    <a:pt x="182775" y="112748"/>
                  </a:cubicBezTo>
                  <a:close/>
                </a:path>
              </a:pathLst>
            </a:custGeom>
            <a:solidFill>
              <a:schemeClr val="accent3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C31CE2E-1C0D-AB47-8961-5234266DDDD2}"/>
                </a:ext>
              </a:extLst>
            </p:cNvPr>
            <p:cNvSpPr/>
            <p:nvPr/>
          </p:nvSpPr>
          <p:spPr>
            <a:xfrm>
              <a:off x="20121169" y="7568544"/>
              <a:ext cx="1178252" cy="1452944"/>
            </a:xfrm>
            <a:custGeom>
              <a:avLst/>
              <a:gdLst>
                <a:gd name="connsiteX0" fmla="*/ 135702 w 135797"/>
                <a:gd name="connsiteY0" fmla="*/ 83474 h 167456"/>
                <a:gd name="connsiteX1" fmla="*/ 67803 w 135797"/>
                <a:gd name="connsiteY1" fmla="*/ 167249 h 167456"/>
                <a:gd name="connsiteX2" fmla="*/ -96 w 135797"/>
                <a:gd name="connsiteY2" fmla="*/ 83474 h 167456"/>
                <a:gd name="connsiteX3" fmla="*/ 67803 w 135797"/>
                <a:gd name="connsiteY3" fmla="*/ -207 h 167456"/>
                <a:gd name="connsiteX4" fmla="*/ 135702 w 135797"/>
                <a:gd name="connsiteY4" fmla="*/ 83474 h 16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97" h="167456">
                  <a:moveTo>
                    <a:pt x="135702" y="83474"/>
                  </a:moveTo>
                  <a:cubicBezTo>
                    <a:pt x="135702" y="129785"/>
                    <a:pt x="105271" y="167249"/>
                    <a:pt x="67803" y="167249"/>
                  </a:cubicBezTo>
                  <a:cubicBezTo>
                    <a:pt x="30335" y="167249"/>
                    <a:pt x="-96" y="129597"/>
                    <a:pt x="-96" y="83474"/>
                  </a:cubicBezTo>
                  <a:cubicBezTo>
                    <a:pt x="-96" y="37350"/>
                    <a:pt x="30240" y="-207"/>
                    <a:pt x="67803" y="-207"/>
                  </a:cubicBezTo>
                  <a:cubicBezTo>
                    <a:pt x="105366" y="-207"/>
                    <a:pt x="135702" y="36880"/>
                    <a:pt x="135702" y="83474"/>
                  </a:cubicBezTo>
                  <a:close/>
                </a:path>
              </a:pathLst>
            </a:custGeom>
            <a:solidFill>
              <a:schemeClr val="accent2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8139234-D735-CB44-987E-9B975BA8A3B2}"/>
                </a:ext>
              </a:extLst>
            </p:cNvPr>
            <p:cNvSpPr/>
            <p:nvPr/>
          </p:nvSpPr>
          <p:spPr>
            <a:xfrm>
              <a:off x="20300228" y="7787420"/>
              <a:ext cx="825107" cy="1015176"/>
            </a:xfrm>
            <a:custGeom>
              <a:avLst/>
              <a:gdLst>
                <a:gd name="connsiteX0" fmla="*/ 95001 w 95096"/>
                <a:gd name="connsiteY0" fmla="*/ 58247 h 117002"/>
                <a:gd name="connsiteX1" fmla="*/ 47453 w 95096"/>
                <a:gd name="connsiteY1" fmla="*/ 116796 h 117002"/>
                <a:gd name="connsiteX2" fmla="*/ -96 w 95096"/>
                <a:gd name="connsiteY2" fmla="*/ 58247 h 117002"/>
                <a:gd name="connsiteX3" fmla="*/ 47453 w 95096"/>
                <a:gd name="connsiteY3" fmla="*/ -207 h 117002"/>
                <a:gd name="connsiteX4" fmla="*/ 95001 w 95096"/>
                <a:gd name="connsiteY4" fmla="*/ 58247 h 1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96" h="117002">
                  <a:moveTo>
                    <a:pt x="95001" y="58247"/>
                  </a:moveTo>
                  <a:cubicBezTo>
                    <a:pt x="95001" y="90628"/>
                    <a:pt x="73794" y="116796"/>
                    <a:pt x="47453" y="116796"/>
                  </a:cubicBezTo>
                  <a:cubicBezTo>
                    <a:pt x="21111" y="116796"/>
                    <a:pt x="-96" y="90628"/>
                    <a:pt x="-96" y="58247"/>
                  </a:cubicBezTo>
                  <a:cubicBezTo>
                    <a:pt x="-96" y="25867"/>
                    <a:pt x="21111" y="-207"/>
                    <a:pt x="47453" y="-207"/>
                  </a:cubicBezTo>
                  <a:cubicBezTo>
                    <a:pt x="73794" y="-207"/>
                    <a:pt x="95001" y="25584"/>
                    <a:pt x="95001" y="58247"/>
                  </a:cubicBezTo>
                  <a:close/>
                </a:path>
              </a:pathLst>
            </a:custGeom>
            <a:solidFill>
              <a:schemeClr val="accent2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863BBFF-4ACB-C642-819C-DEB54C8E70AA}"/>
                </a:ext>
              </a:extLst>
            </p:cNvPr>
            <p:cNvSpPr/>
            <p:nvPr/>
          </p:nvSpPr>
          <p:spPr>
            <a:xfrm>
              <a:off x="20494123" y="8024273"/>
              <a:ext cx="438957" cy="541478"/>
            </a:xfrm>
            <a:custGeom>
              <a:avLst/>
              <a:gdLst>
                <a:gd name="connsiteX0" fmla="*/ 50496 w 50591"/>
                <a:gd name="connsiteY0" fmla="*/ 30949 h 62407"/>
                <a:gd name="connsiteX1" fmla="*/ 25200 w 50591"/>
                <a:gd name="connsiteY1" fmla="*/ 62201 h 62407"/>
                <a:gd name="connsiteX2" fmla="*/ -96 w 50591"/>
                <a:gd name="connsiteY2" fmla="*/ 30949 h 62407"/>
                <a:gd name="connsiteX3" fmla="*/ 25200 w 50591"/>
                <a:gd name="connsiteY3" fmla="*/ -207 h 62407"/>
                <a:gd name="connsiteX4" fmla="*/ 50496 w 50591"/>
                <a:gd name="connsiteY4" fmla="*/ 30949 h 6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91" h="62407">
                  <a:moveTo>
                    <a:pt x="50496" y="30949"/>
                  </a:moveTo>
                  <a:cubicBezTo>
                    <a:pt x="50496" y="48175"/>
                    <a:pt x="39179" y="62201"/>
                    <a:pt x="25200" y="62201"/>
                  </a:cubicBezTo>
                  <a:cubicBezTo>
                    <a:pt x="11221" y="62201"/>
                    <a:pt x="-96" y="48175"/>
                    <a:pt x="-96" y="30949"/>
                  </a:cubicBezTo>
                  <a:cubicBezTo>
                    <a:pt x="-96" y="13724"/>
                    <a:pt x="11221" y="-207"/>
                    <a:pt x="25200" y="-207"/>
                  </a:cubicBezTo>
                  <a:cubicBezTo>
                    <a:pt x="39179" y="-207"/>
                    <a:pt x="50496" y="13441"/>
                    <a:pt x="50496" y="30949"/>
                  </a:cubicBezTo>
                  <a:close/>
                </a:path>
              </a:pathLst>
            </a:custGeom>
            <a:solidFill>
              <a:schemeClr val="accent1"/>
            </a:solidFill>
            <a:ln w="9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00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845A8DD5-A18D-B647-916B-2B57500C53AB}"/>
              </a:ext>
            </a:extLst>
          </p:cNvPr>
          <p:cNvSpPr/>
          <p:nvPr/>
        </p:nvSpPr>
        <p:spPr>
          <a:xfrm>
            <a:off x="795788" y="2823812"/>
            <a:ext cx="1828414" cy="18284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E27C349-5C20-0F49-A347-76CDB25D61A6}"/>
              </a:ext>
            </a:extLst>
          </p:cNvPr>
          <p:cNvSpPr/>
          <p:nvPr/>
        </p:nvSpPr>
        <p:spPr>
          <a:xfrm>
            <a:off x="6471355" y="2734208"/>
            <a:ext cx="1828414" cy="1828413"/>
          </a:xfrm>
          <a:prstGeom prst="ellipse">
            <a:avLst/>
          </a:prstGeom>
          <a:solidFill>
            <a:srgbClr val="6AAC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41" name="Gráfico 446">
            <a:extLst>
              <a:ext uri="{FF2B5EF4-FFF2-40B4-BE49-F238E27FC236}">
                <a16:creationId xmlns:a16="http://schemas.microsoft.com/office/drawing/2014/main" id="{8D360A7A-7D47-6F43-B255-5962BC7FD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9824" y="3458044"/>
            <a:ext cx="559954" cy="559951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7D13B4A6-4FE2-B843-B7CD-9588AC19ADFA}"/>
              </a:ext>
            </a:extLst>
          </p:cNvPr>
          <p:cNvSpPr/>
          <p:nvPr/>
        </p:nvSpPr>
        <p:spPr>
          <a:xfrm>
            <a:off x="496116" y="4927238"/>
            <a:ext cx="27586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Integrated Service Delivery Targets 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Will Be Met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C9A5C9D-243C-D043-9E21-0BDD01375BB7}"/>
              </a:ext>
            </a:extLst>
          </p:cNvPr>
          <p:cNvSpPr/>
          <p:nvPr/>
        </p:nvSpPr>
        <p:spPr>
          <a:xfrm>
            <a:off x="5991327" y="4919008"/>
            <a:ext cx="27586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Riverside County’s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Healthy Places Index Position Will Rise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1A11EB7-FBB1-4CD2-8E47-67F200722475}"/>
              </a:ext>
            </a:extLst>
          </p:cNvPr>
          <p:cNvSpPr/>
          <p:nvPr/>
        </p:nvSpPr>
        <p:spPr>
          <a:xfrm>
            <a:off x="3741948" y="2761455"/>
            <a:ext cx="1828414" cy="18284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73C0D1E-5F76-4449-8C44-490C069F8FB0}"/>
              </a:ext>
            </a:extLst>
          </p:cNvPr>
          <p:cNvSpPr/>
          <p:nvPr/>
        </p:nvSpPr>
        <p:spPr>
          <a:xfrm>
            <a:off x="3276833" y="5056175"/>
            <a:ext cx="2758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Whole Person Health Scores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Will Improve</a:t>
            </a:r>
          </a:p>
        </p:txBody>
      </p:sp>
      <p:pic>
        <p:nvPicPr>
          <p:cNvPr id="5" name="Graphic 4" descr="Puzzle pieces outline">
            <a:extLst>
              <a:ext uri="{FF2B5EF4-FFF2-40B4-BE49-F238E27FC236}">
                <a16:creationId xmlns:a16="http://schemas.microsoft.com/office/drawing/2014/main" id="{BF002481-6B6A-4831-8FAC-D19042C7A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95243" y="2926169"/>
            <a:ext cx="1407264" cy="1407264"/>
          </a:xfrm>
          <a:prstGeom prst="rect">
            <a:avLst/>
          </a:prstGeom>
        </p:spPr>
      </p:pic>
      <p:pic>
        <p:nvPicPr>
          <p:cNvPr id="11" name="Graphic 10" descr="Park scene outline">
            <a:extLst>
              <a:ext uri="{FF2B5EF4-FFF2-40B4-BE49-F238E27FC236}">
                <a16:creationId xmlns:a16="http://schemas.microsoft.com/office/drawing/2014/main" id="{5C0A9DE9-370C-4BD2-8990-ACFC83EA1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88108" y="2864771"/>
            <a:ext cx="1321502" cy="1321502"/>
          </a:xfrm>
          <a:prstGeom prst="rect">
            <a:avLst/>
          </a:prstGeom>
        </p:spPr>
      </p:pic>
      <p:pic>
        <p:nvPicPr>
          <p:cNvPr id="21" name="Graphic 20" descr="Cheers outline">
            <a:extLst>
              <a:ext uri="{FF2B5EF4-FFF2-40B4-BE49-F238E27FC236}">
                <a16:creationId xmlns:a16="http://schemas.microsoft.com/office/drawing/2014/main" id="{FC66E857-AE8C-4529-B72A-F58014C502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7787" y="3131598"/>
            <a:ext cx="1310929" cy="1310929"/>
          </a:xfrm>
          <a:prstGeom prst="rect">
            <a:avLst/>
          </a:prstGeom>
        </p:spPr>
      </p:pic>
      <p:pic>
        <p:nvPicPr>
          <p:cNvPr id="22" name="Picture 21" descr="A picture containing text, sign, ceramic ware, porcelain&#10;&#10;Description automatically generated">
            <a:extLst>
              <a:ext uri="{FF2B5EF4-FFF2-40B4-BE49-F238E27FC236}">
                <a16:creationId xmlns:a16="http://schemas.microsoft.com/office/drawing/2014/main" id="{5159F069-6131-4143-A60C-336C3E94F7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3" y="614564"/>
            <a:ext cx="1666471" cy="166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3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154948" y="127321"/>
            <a:ext cx="5941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Where have we been?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2E41BD-847D-CF48-9237-E6EBB8E1D816}"/>
              </a:ext>
            </a:extLst>
          </p:cNvPr>
          <p:cNvGrpSpPr/>
          <p:nvPr/>
        </p:nvGrpSpPr>
        <p:grpSpPr>
          <a:xfrm>
            <a:off x="855309" y="2591559"/>
            <a:ext cx="10481381" cy="3959087"/>
            <a:chOff x="2350810" y="5506960"/>
            <a:chExt cx="20962762" cy="7918174"/>
          </a:xfrm>
        </p:grpSpPr>
        <p:sp>
          <p:nvSpPr>
            <p:cNvPr id="47" name="Forma libre 27">
              <a:extLst>
                <a:ext uri="{FF2B5EF4-FFF2-40B4-BE49-F238E27FC236}">
                  <a16:creationId xmlns:a16="http://schemas.microsoft.com/office/drawing/2014/main" id="{41592C4A-2392-094E-9A00-FEEB0DE82617}"/>
                </a:ext>
              </a:extLst>
            </p:cNvPr>
            <p:cNvSpPr/>
            <p:nvPr/>
          </p:nvSpPr>
          <p:spPr>
            <a:xfrm>
              <a:off x="2350810" y="7485442"/>
              <a:ext cx="4235046" cy="1774466"/>
            </a:xfrm>
            <a:custGeom>
              <a:avLst/>
              <a:gdLst>
                <a:gd name="connsiteX0" fmla="*/ 242325 w 274749"/>
                <a:gd name="connsiteY0" fmla="*/ 115326 h 115118"/>
                <a:gd name="connsiteX1" fmla="*/ 46 w 274749"/>
                <a:gd name="connsiteY1" fmla="*/ 115326 h 115118"/>
                <a:gd name="connsiteX2" fmla="*/ 32448 w 274749"/>
                <a:gd name="connsiteY2" fmla="*/ 57690 h 115118"/>
                <a:gd name="connsiteX3" fmla="*/ 46 w 274749"/>
                <a:gd name="connsiteY3" fmla="*/ 46 h 115118"/>
                <a:gd name="connsiteX4" fmla="*/ 242325 w 274749"/>
                <a:gd name="connsiteY4" fmla="*/ 46 h 115118"/>
                <a:gd name="connsiteX5" fmla="*/ 274727 w 274749"/>
                <a:gd name="connsiteY5" fmla="*/ 57690 h 115118"/>
                <a:gd name="connsiteX6" fmla="*/ 242325 w 274749"/>
                <a:gd name="connsiteY6" fmla="*/ 115326 h 11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9" h="115118">
                  <a:moveTo>
                    <a:pt x="242325" y="115326"/>
                  </a:moveTo>
                  <a:lnTo>
                    <a:pt x="46" y="115326"/>
                  </a:lnTo>
                  <a:lnTo>
                    <a:pt x="32448" y="57690"/>
                  </a:lnTo>
                  <a:lnTo>
                    <a:pt x="46" y="46"/>
                  </a:lnTo>
                  <a:lnTo>
                    <a:pt x="242325" y="46"/>
                  </a:lnTo>
                  <a:lnTo>
                    <a:pt x="274727" y="57690"/>
                  </a:lnTo>
                  <a:lnTo>
                    <a:pt x="242325" y="115326"/>
                  </a:lnTo>
                  <a:close/>
                </a:path>
              </a:pathLst>
            </a:custGeom>
            <a:solidFill>
              <a:schemeClr val="accent1"/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900" dirty="0"/>
            </a:p>
          </p:txBody>
        </p:sp>
        <p:sp>
          <p:nvSpPr>
            <p:cNvPr id="50" name="Forma libre 33">
              <a:extLst>
                <a:ext uri="{FF2B5EF4-FFF2-40B4-BE49-F238E27FC236}">
                  <a16:creationId xmlns:a16="http://schemas.microsoft.com/office/drawing/2014/main" id="{7A0C050B-FD7E-9F42-8C27-1D08EB2F7B86}"/>
                </a:ext>
              </a:extLst>
            </p:cNvPr>
            <p:cNvSpPr/>
            <p:nvPr/>
          </p:nvSpPr>
          <p:spPr>
            <a:xfrm>
              <a:off x="6532739" y="7485441"/>
              <a:ext cx="4235046" cy="1774466"/>
            </a:xfrm>
            <a:custGeom>
              <a:avLst/>
              <a:gdLst>
                <a:gd name="connsiteX0" fmla="*/ 242325 w 274749"/>
                <a:gd name="connsiteY0" fmla="*/ 115326 h 115118"/>
                <a:gd name="connsiteX1" fmla="*/ 46 w 274749"/>
                <a:gd name="connsiteY1" fmla="*/ 115326 h 115118"/>
                <a:gd name="connsiteX2" fmla="*/ 32448 w 274749"/>
                <a:gd name="connsiteY2" fmla="*/ 57690 h 115118"/>
                <a:gd name="connsiteX3" fmla="*/ 46 w 274749"/>
                <a:gd name="connsiteY3" fmla="*/ 46 h 115118"/>
                <a:gd name="connsiteX4" fmla="*/ 242325 w 274749"/>
                <a:gd name="connsiteY4" fmla="*/ 46 h 115118"/>
                <a:gd name="connsiteX5" fmla="*/ 274719 w 274749"/>
                <a:gd name="connsiteY5" fmla="*/ 57690 h 115118"/>
                <a:gd name="connsiteX6" fmla="*/ 242325 w 274749"/>
                <a:gd name="connsiteY6" fmla="*/ 115326 h 11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9" h="115118">
                  <a:moveTo>
                    <a:pt x="242325" y="115326"/>
                  </a:moveTo>
                  <a:lnTo>
                    <a:pt x="46" y="115326"/>
                  </a:lnTo>
                  <a:lnTo>
                    <a:pt x="32448" y="57690"/>
                  </a:lnTo>
                  <a:lnTo>
                    <a:pt x="46" y="46"/>
                  </a:lnTo>
                  <a:lnTo>
                    <a:pt x="242325" y="46"/>
                  </a:lnTo>
                  <a:lnTo>
                    <a:pt x="274719" y="57690"/>
                  </a:lnTo>
                  <a:lnTo>
                    <a:pt x="242325" y="115326"/>
                  </a:lnTo>
                  <a:close/>
                </a:path>
              </a:pathLst>
            </a:custGeom>
            <a:solidFill>
              <a:schemeClr val="accent2"/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53" name="Forma libre 34">
              <a:extLst>
                <a:ext uri="{FF2B5EF4-FFF2-40B4-BE49-F238E27FC236}">
                  <a16:creationId xmlns:a16="http://schemas.microsoft.com/office/drawing/2014/main" id="{C79F5106-647A-D24E-A6C2-2077D5B83499}"/>
                </a:ext>
              </a:extLst>
            </p:cNvPr>
            <p:cNvSpPr/>
            <p:nvPr/>
          </p:nvSpPr>
          <p:spPr>
            <a:xfrm>
              <a:off x="10714667" y="7485441"/>
              <a:ext cx="4235046" cy="1774466"/>
            </a:xfrm>
            <a:custGeom>
              <a:avLst/>
              <a:gdLst>
                <a:gd name="connsiteX0" fmla="*/ 242317 w 274749"/>
                <a:gd name="connsiteY0" fmla="*/ 115326 h 115118"/>
                <a:gd name="connsiteX1" fmla="*/ 46 w 274749"/>
                <a:gd name="connsiteY1" fmla="*/ 115326 h 115118"/>
                <a:gd name="connsiteX2" fmla="*/ 32448 w 274749"/>
                <a:gd name="connsiteY2" fmla="*/ 57690 h 115118"/>
                <a:gd name="connsiteX3" fmla="*/ 46 w 274749"/>
                <a:gd name="connsiteY3" fmla="*/ 46 h 115118"/>
                <a:gd name="connsiteX4" fmla="*/ 242317 w 274749"/>
                <a:gd name="connsiteY4" fmla="*/ 46 h 115118"/>
                <a:gd name="connsiteX5" fmla="*/ 274719 w 274749"/>
                <a:gd name="connsiteY5" fmla="*/ 57690 h 115118"/>
                <a:gd name="connsiteX6" fmla="*/ 242317 w 274749"/>
                <a:gd name="connsiteY6" fmla="*/ 115326 h 11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9" h="115118">
                  <a:moveTo>
                    <a:pt x="242317" y="115326"/>
                  </a:moveTo>
                  <a:lnTo>
                    <a:pt x="46" y="115326"/>
                  </a:lnTo>
                  <a:lnTo>
                    <a:pt x="32448" y="57690"/>
                  </a:lnTo>
                  <a:lnTo>
                    <a:pt x="46" y="46"/>
                  </a:lnTo>
                  <a:lnTo>
                    <a:pt x="242317" y="46"/>
                  </a:lnTo>
                  <a:lnTo>
                    <a:pt x="274719" y="57690"/>
                  </a:lnTo>
                  <a:lnTo>
                    <a:pt x="242317" y="115326"/>
                  </a:lnTo>
                  <a:close/>
                </a:path>
              </a:pathLst>
            </a:custGeom>
            <a:solidFill>
              <a:schemeClr val="accent3"/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54" name="Forma libre 35">
              <a:extLst>
                <a:ext uri="{FF2B5EF4-FFF2-40B4-BE49-F238E27FC236}">
                  <a16:creationId xmlns:a16="http://schemas.microsoft.com/office/drawing/2014/main" id="{365BCA8A-45E9-EA4E-87F0-A60A5741EE57}"/>
                </a:ext>
              </a:extLst>
            </p:cNvPr>
            <p:cNvSpPr/>
            <p:nvPr/>
          </p:nvSpPr>
          <p:spPr>
            <a:xfrm>
              <a:off x="14896596" y="7485441"/>
              <a:ext cx="4235046" cy="1774466"/>
            </a:xfrm>
            <a:custGeom>
              <a:avLst/>
              <a:gdLst>
                <a:gd name="connsiteX0" fmla="*/ 242317 w 274749"/>
                <a:gd name="connsiteY0" fmla="*/ 115326 h 115118"/>
                <a:gd name="connsiteX1" fmla="*/ 46 w 274749"/>
                <a:gd name="connsiteY1" fmla="*/ 115326 h 115118"/>
                <a:gd name="connsiteX2" fmla="*/ 32448 w 274749"/>
                <a:gd name="connsiteY2" fmla="*/ 57690 h 115118"/>
                <a:gd name="connsiteX3" fmla="*/ 46 w 274749"/>
                <a:gd name="connsiteY3" fmla="*/ 46 h 115118"/>
                <a:gd name="connsiteX4" fmla="*/ 242317 w 274749"/>
                <a:gd name="connsiteY4" fmla="*/ 46 h 115118"/>
                <a:gd name="connsiteX5" fmla="*/ 274719 w 274749"/>
                <a:gd name="connsiteY5" fmla="*/ 57690 h 115118"/>
                <a:gd name="connsiteX6" fmla="*/ 242317 w 274749"/>
                <a:gd name="connsiteY6" fmla="*/ 115326 h 11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9" h="115118">
                  <a:moveTo>
                    <a:pt x="242317" y="115326"/>
                  </a:moveTo>
                  <a:lnTo>
                    <a:pt x="46" y="115326"/>
                  </a:lnTo>
                  <a:lnTo>
                    <a:pt x="32448" y="57690"/>
                  </a:lnTo>
                  <a:lnTo>
                    <a:pt x="46" y="46"/>
                  </a:lnTo>
                  <a:lnTo>
                    <a:pt x="242317" y="46"/>
                  </a:lnTo>
                  <a:lnTo>
                    <a:pt x="274719" y="57690"/>
                  </a:lnTo>
                  <a:lnTo>
                    <a:pt x="242317" y="115326"/>
                  </a:lnTo>
                  <a:close/>
                </a:path>
              </a:pathLst>
            </a:custGeom>
            <a:solidFill>
              <a:schemeClr val="accent4"/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55" name="Forma libre 39">
              <a:extLst>
                <a:ext uri="{FF2B5EF4-FFF2-40B4-BE49-F238E27FC236}">
                  <a16:creationId xmlns:a16="http://schemas.microsoft.com/office/drawing/2014/main" id="{7E81BFAE-EEE9-644E-8D61-A740B78536E3}"/>
                </a:ext>
              </a:extLst>
            </p:cNvPr>
            <p:cNvSpPr/>
            <p:nvPr/>
          </p:nvSpPr>
          <p:spPr>
            <a:xfrm>
              <a:off x="19078526" y="7485442"/>
              <a:ext cx="4235046" cy="1774466"/>
            </a:xfrm>
            <a:custGeom>
              <a:avLst/>
              <a:gdLst>
                <a:gd name="connsiteX0" fmla="*/ 242317 w 274749"/>
                <a:gd name="connsiteY0" fmla="*/ 115326 h 115118"/>
                <a:gd name="connsiteX1" fmla="*/ 46 w 274749"/>
                <a:gd name="connsiteY1" fmla="*/ 115326 h 115118"/>
                <a:gd name="connsiteX2" fmla="*/ 32448 w 274749"/>
                <a:gd name="connsiteY2" fmla="*/ 57690 h 115118"/>
                <a:gd name="connsiteX3" fmla="*/ 46 w 274749"/>
                <a:gd name="connsiteY3" fmla="*/ 46 h 115118"/>
                <a:gd name="connsiteX4" fmla="*/ 242317 w 274749"/>
                <a:gd name="connsiteY4" fmla="*/ 46 h 115118"/>
                <a:gd name="connsiteX5" fmla="*/ 274719 w 274749"/>
                <a:gd name="connsiteY5" fmla="*/ 57690 h 115118"/>
                <a:gd name="connsiteX6" fmla="*/ 242317 w 274749"/>
                <a:gd name="connsiteY6" fmla="*/ 115326 h 11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9" h="115118">
                  <a:moveTo>
                    <a:pt x="242317" y="115326"/>
                  </a:moveTo>
                  <a:lnTo>
                    <a:pt x="46" y="115326"/>
                  </a:lnTo>
                  <a:lnTo>
                    <a:pt x="32448" y="57690"/>
                  </a:lnTo>
                  <a:lnTo>
                    <a:pt x="46" y="46"/>
                  </a:lnTo>
                  <a:lnTo>
                    <a:pt x="242317" y="46"/>
                  </a:lnTo>
                  <a:lnTo>
                    <a:pt x="274719" y="57690"/>
                  </a:lnTo>
                  <a:lnTo>
                    <a:pt x="242317" y="115326"/>
                  </a:lnTo>
                  <a:close/>
                </a:path>
              </a:pathLst>
            </a:custGeom>
            <a:solidFill>
              <a:schemeClr val="accent5"/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57" name="Forma libre 40">
              <a:extLst>
                <a:ext uri="{FF2B5EF4-FFF2-40B4-BE49-F238E27FC236}">
                  <a16:creationId xmlns:a16="http://schemas.microsoft.com/office/drawing/2014/main" id="{C45DCB65-3EDE-4C40-8762-A6B77422B98C}"/>
                </a:ext>
              </a:extLst>
            </p:cNvPr>
            <p:cNvSpPr/>
            <p:nvPr/>
          </p:nvSpPr>
          <p:spPr>
            <a:xfrm>
              <a:off x="2480748" y="5506960"/>
              <a:ext cx="3513431" cy="1349773"/>
            </a:xfrm>
            <a:custGeom>
              <a:avLst/>
              <a:gdLst>
                <a:gd name="connsiteX0" fmla="*/ 227912 w 227934"/>
                <a:gd name="connsiteY0" fmla="*/ 66900 h 66768"/>
                <a:gd name="connsiteX1" fmla="*/ 227912 w 227934"/>
                <a:gd name="connsiteY1" fmla="*/ 10561 h 66768"/>
                <a:gd name="connsiteX2" fmla="*/ 217398 w 227934"/>
                <a:gd name="connsiteY2" fmla="*/ 46 h 66768"/>
                <a:gd name="connsiteX3" fmla="*/ 10561 w 227934"/>
                <a:gd name="connsiteY3" fmla="*/ 46 h 66768"/>
                <a:gd name="connsiteX4" fmla="*/ 46 w 227934"/>
                <a:gd name="connsiteY4" fmla="*/ 10561 h 66768"/>
                <a:gd name="connsiteX5" fmla="*/ 46 w 227934"/>
                <a:gd name="connsiteY5" fmla="*/ 66915 h 6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934" h="66768">
                  <a:moveTo>
                    <a:pt x="227912" y="66900"/>
                  </a:moveTo>
                  <a:lnTo>
                    <a:pt x="227912" y="10561"/>
                  </a:lnTo>
                  <a:cubicBezTo>
                    <a:pt x="227912" y="4754"/>
                    <a:pt x="223205" y="46"/>
                    <a:pt x="217398" y="46"/>
                  </a:cubicBezTo>
                  <a:lnTo>
                    <a:pt x="10561" y="46"/>
                  </a:lnTo>
                  <a:cubicBezTo>
                    <a:pt x="4754" y="46"/>
                    <a:pt x="46" y="4754"/>
                    <a:pt x="46" y="10561"/>
                  </a:cubicBezTo>
                  <a:lnTo>
                    <a:pt x="46" y="66915"/>
                  </a:lnTo>
                </a:path>
              </a:pathLst>
            </a:custGeom>
            <a:noFill/>
            <a:ln w="76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60" name="Forma libre 56">
              <a:extLst>
                <a:ext uri="{FF2B5EF4-FFF2-40B4-BE49-F238E27FC236}">
                  <a16:creationId xmlns:a16="http://schemas.microsoft.com/office/drawing/2014/main" id="{B7F07301-6B07-AE44-BC23-537EFF62E78C}"/>
                </a:ext>
              </a:extLst>
            </p:cNvPr>
            <p:cNvSpPr/>
            <p:nvPr/>
          </p:nvSpPr>
          <p:spPr>
            <a:xfrm>
              <a:off x="6658885" y="5506960"/>
              <a:ext cx="3513431" cy="1349773"/>
            </a:xfrm>
            <a:custGeom>
              <a:avLst/>
              <a:gdLst>
                <a:gd name="connsiteX0" fmla="*/ 227912 w 227934"/>
                <a:gd name="connsiteY0" fmla="*/ 66900 h 66768"/>
                <a:gd name="connsiteX1" fmla="*/ 227912 w 227934"/>
                <a:gd name="connsiteY1" fmla="*/ 10561 h 66768"/>
                <a:gd name="connsiteX2" fmla="*/ 217398 w 227934"/>
                <a:gd name="connsiteY2" fmla="*/ 46 h 66768"/>
                <a:gd name="connsiteX3" fmla="*/ 10553 w 227934"/>
                <a:gd name="connsiteY3" fmla="*/ 46 h 66768"/>
                <a:gd name="connsiteX4" fmla="*/ 46 w 227934"/>
                <a:gd name="connsiteY4" fmla="*/ 10553 h 66768"/>
                <a:gd name="connsiteX5" fmla="*/ 46 w 227934"/>
                <a:gd name="connsiteY5" fmla="*/ 10561 h 66768"/>
                <a:gd name="connsiteX6" fmla="*/ 46 w 227934"/>
                <a:gd name="connsiteY6" fmla="*/ 66915 h 6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34" h="66768">
                  <a:moveTo>
                    <a:pt x="227912" y="66900"/>
                  </a:moveTo>
                  <a:lnTo>
                    <a:pt x="227912" y="10561"/>
                  </a:lnTo>
                  <a:cubicBezTo>
                    <a:pt x="227912" y="4754"/>
                    <a:pt x="223205" y="46"/>
                    <a:pt x="217398" y="46"/>
                  </a:cubicBezTo>
                  <a:lnTo>
                    <a:pt x="10553" y="46"/>
                  </a:lnTo>
                  <a:cubicBezTo>
                    <a:pt x="4750" y="46"/>
                    <a:pt x="46" y="4750"/>
                    <a:pt x="46" y="10553"/>
                  </a:cubicBezTo>
                  <a:cubicBezTo>
                    <a:pt x="46" y="10555"/>
                    <a:pt x="46" y="10558"/>
                    <a:pt x="46" y="10561"/>
                  </a:cubicBezTo>
                  <a:lnTo>
                    <a:pt x="46" y="66915"/>
                  </a:lnTo>
                </a:path>
              </a:pathLst>
            </a:custGeom>
            <a:noFill/>
            <a:ln w="76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63" name="Forma libre 61">
              <a:extLst>
                <a:ext uri="{FF2B5EF4-FFF2-40B4-BE49-F238E27FC236}">
                  <a16:creationId xmlns:a16="http://schemas.microsoft.com/office/drawing/2014/main" id="{C5F36BDB-AC15-084F-90BA-EDC7E3943BF0}"/>
                </a:ext>
              </a:extLst>
            </p:cNvPr>
            <p:cNvSpPr/>
            <p:nvPr/>
          </p:nvSpPr>
          <p:spPr>
            <a:xfrm>
              <a:off x="10836915" y="5506960"/>
              <a:ext cx="3513431" cy="1349773"/>
            </a:xfrm>
            <a:custGeom>
              <a:avLst/>
              <a:gdLst>
                <a:gd name="connsiteX0" fmla="*/ 227912 w 227934"/>
                <a:gd name="connsiteY0" fmla="*/ 66900 h 66768"/>
                <a:gd name="connsiteX1" fmla="*/ 227912 w 227934"/>
                <a:gd name="connsiteY1" fmla="*/ 10561 h 66768"/>
                <a:gd name="connsiteX2" fmla="*/ 217413 w 227934"/>
                <a:gd name="connsiteY2" fmla="*/ 46 h 66768"/>
                <a:gd name="connsiteX3" fmla="*/ 217406 w 227934"/>
                <a:gd name="connsiteY3" fmla="*/ 46 h 66768"/>
                <a:gd name="connsiteX4" fmla="*/ 10560 w 227934"/>
                <a:gd name="connsiteY4" fmla="*/ 46 h 66768"/>
                <a:gd name="connsiteX5" fmla="*/ 46 w 227934"/>
                <a:gd name="connsiteY5" fmla="*/ 10561 h 66768"/>
                <a:gd name="connsiteX6" fmla="*/ 46 w 227934"/>
                <a:gd name="connsiteY6" fmla="*/ 66915 h 6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34" h="66768">
                  <a:moveTo>
                    <a:pt x="227912" y="66900"/>
                  </a:moveTo>
                  <a:lnTo>
                    <a:pt x="227912" y="10561"/>
                  </a:lnTo>
                  <a:cubicBezTo>
                    <a:pt x="227916" y="4758"/>
                    <a:pt x="223216" y="51"/>
                    <a:pt x="217413" y="46"/>
                  </a:cubicBezTo>
                  <a:cubicBezTo>
                    <a:pt x="217411" y="46"/>
                    <a:pt x="217408" y="46"/>
                    <a:pt x="217406" y="46"/>
                  </a:cubicBezTo>
                  <a:lnTo>
                    <a:pt x="10560" y="46"/>
                  </a:lnTo>
                  <a:cubicBezTo>
                    <a:pt x="4754" y="46"/>
                    <a:pt x="46" y="4754"/>
                    <a:pt x="46" y="10561"/>
                  </a:cubicBezTo>
                  <a:lnTo>
                    <a:pt x="46" y="66915"/>
                  </a:lnTo>
                </a:path>
              </a:pathLst>
            </a:custGeom>
            <a:noFill/>
            <a:ln w="76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65" name="Forma libre 66">
              <a:extLst>
                <a:ext uri="{FF2B5EF4-FFF2-40B4-BE49-F238E27FC236}">
                  <a16:creationId xmlns:a16="http://schemas.microsoft.com/office/drawing/2014/main" id="{DD969373-F2FD-E743-B36B-C91D752B8BD0}"/>
                </a:ext>
              </a:extLst>
            </p:cNvPr>
            <p:cNvSpPr/>
            <p:nvPr/>
          </p:nvSpPr>
          <p:spPr>
            <a:xfrm>
              <a:off x="15015051" y="5506960"/>
              <a:ext cx="3513431" cy="1349773"/>
            </a:xfrm>
            <a:custGeom>
              <a:avLst/>
              <a:gdLst>
                <a:gd name="connsiteX0" fmla="*/ 227912 w 227934"/>
                <a:gd name="connsiteY0" fmla="*/ 66900 h 66768"/>
                <a:gd name="connsiteX1" fmla="*/ 227912 w 227934"/>
                <a:gd name="connsiteY1" fmla="*/ 10561 h 66768"/>
                <a:gd name="connsiteX2" fmla="*/ 217398 w 227934"/>
                <a:gd name="connsiteY2" fmla="*/ 46 h 66768"/>
                <a:gd name="connsiteX3" fmla="*/ 10553 w 227934"/>
                <a:gd name="connsiteY3" fmla="*/ 46 h 66768"/>
                <a:gd name="connsiteX4" fmla="*/ 46 w 227934"/>
                <a:gd name="connsiteY4" fmla="*/ 10553 h 66768"/>
                <a:gd name="connsiteX5" fmla="*/ 46 w 227934"/>
                <a:gd name="connsiteY5" fmla="*/ 10561 h 66768"/>
                <a:gd name="connsiteX6" fmla="*/ 46 w 227934"/>
                <a:gd name="connsiteY6" fmla="*/ 66915 h 6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34" h="66768">
                  <a:moveTo>
                    <a:pt x="227912" y="66900"/>
                  </a:moveTo>
                  <a:lnTo>
                    <a:pt x="227912" y="10561"/>
                  </a:lnTo>
                  <a:cubicBezTo>
                    <a:pt x="227912" y="4754"/>
                    <a:pt x="223205" y="46"/>
                    <a:pt x="217398" y="46"/>
                  </a:cubicBezTo>
                  <a:lnTo>
                    <a:pt x="10553" y="46"/>
                  </a:lnTo>
                  <a:cubicBezTo>
                    <a:pt x="4750" y="46"/>
                    <a:pt x="46" y="4750"/>
                    <a:pt x="46" y="10553"/>
                  </a:cubicBezTo>
                  <a:cubicBezTo>
                    <a:pt x="46" y="10555"/>
                    <a:pt x="46" y="10558"/>
                    <a:pt x="46" y="10561"/>
                  </a:cubicBezTo>
                  <a:lnTo>
                    <a:pt x="46" y="66915"/>
                  </a:lnTo>
                </a:path>
              </a:pathLst>
            </a:custGeom>
            <a:noFill/>
            <a:ln w="76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67" name="Forma libre 73">
              <a:extLst>
                <a:ext uri="{FF2B5EF4-FFF2-40B4-BE49-F238E27FC236}">
                  <a16:creationId xmlns:a16="http://schemas.microsoft.com/office/drawing/2014/main" id="{B97A28DB-542C-2A42-9511-647DD88386BB}"/>
                </a:ext>
              </a:extLst>
            </p:cNvPr>
            <p:cNvSpPr/>
            <p:nvPr/>
          </p:nvSpPr>
          <p:spPr>
            <a:xfrm>
              <a:off x="19192602" y="5506960"/>
              <a:ext cx="3513432" cy="1349774"/>
            </a:xfrm>
            <a:custGeom>
              <a:avLst/>
              <a:gdLst>
                <a:gd name="connsiteX0" fmla="*/ 227981 w 227934"/>
                <a:gd name="connsiteY0" fmla="*/ 66900 h 66768"/>
                <a:gd name="connsiteX1" fmla="*/ 227981 w 227934"/>
                <a:gd name="connsiteY1" fmla="*/ 10561 h 66768"/>
                <a:gd name="connsiteX2" fmla="*/ 217482 w 227934"/>
                <a:gd name="connsiteY2" fmla="*/ 46 h 66768"/>
                <a:gd name="connsiteX3" fmla="*/ 217475 w 227934"/>
                <a:gd name="connsiteY3" fmla="*/ 46 h 66768"/>
                <a:gd name="connsiteX4" fmla="*/ 10591 w 227934"/>
                <a:gd name="connsiteY4" fmla="*/ 46 h 66768"/>
                <a:gd name="connsiteX5" fmla="*/ 46 w 227934"/>
                <a:gd name="connsiteY5" fmla="*/ 10530 h 66768"/>
                <a:gd name="connsiteX6" fmla="*/ 46 w 227934"/>
                <a:gd name="connsiteY6" fmla="*/ 10561 h 66768"/>
                <a:gd name="connsiteX7" fmla="*/ 46 w 227934"/>
                <a:gd name="connsiteY7" fmla="*/ 66915 h 6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34" h="66768">
                  <a:moveTo>
                    <a:pt x="227981" y="66900"/>
                  </a:moveTo>
                  <a:lnTo>
                    <a:pt x="227981" y="10561"/>
                  </a:lnTo>
                  <a:cubicBezTo>
                    <a:pt x="227986" y="4758"/>
                    <a:pt x="223285" y="51"/>
                    <a:pt x="217482" y="46"/>
                  </a:cubicBezTo>
                  <a:cubicBezTo>
                    <a:pt x="217480" y="46"/>
                    <a:pt x="217477" y="46"/>
                    <a:pt x="217475" y="46"/>
                  </a:cubicBezTo>
                  <a:lnTo>
                    <a:pt x="10591" y="46"/>
                  </a:lnTo>
                  <a:cubicBezTo>
                    <a:pt x="4784" y="29"/>
                    <a:pt x="63" y="4723"/>
                    <a:pt x="46" y="10530"/>
                  </a:cubicBezTo>
                  <a:cubicBezTo>
                    <a:pt x="46" y="10540"/>
                    <a:pt x="46" y="10550"/>
                    <a:pt x="46" y="10561"/>
                  </a:cubicBezTo>
                  <a:lnTo>
                    <a:pt x="46" y="66915"/>
                  </a:lnTo>
                </a:path>
              </a:pathLst>
            </a:custGeom>
            <a:noFill/>
            <a:ln w="76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75" name="TextBox 75">
              <a:extLst>
                <a:ext uri="{FF2B5EF4-FFF2-40B4-BE49-F238E27FC236}">
                  <a16:creationId xmlns:a16="http://schemas.microsoft.com/office/drawing/2014/main" id="{C5AED258-1985-B549-BB58-7478E601547A}"/>
                </a:ext>
              </a:extLst>
            </p:cNvPr>
            <p:cNvSpPr txBox="1"/>
            <p:nvPr/>
          </p:nvSpPr>
          <p:spPr>
            <a:xfrm>
              <a:off x="10873366" y="7967264"/>
              <a:ext cx="39176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Poppins Medium" pitchFamily="2" charset="77"/>
                  <a:ea typeface="Lato" panose="020F0502020204030203" pitchFamily="34" charset="0"/>
                  <a:cs typeface="Poppins Medium" pitchFamily="2" charset="77"/>
                </a:rPr>
                <a:t>Feb 2022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B212084-19F9-DD4D-8F65-286E28591B6B}"/>
                </a:ext>
              </a:extLst>
            </p:cNvPr>
            <p:cNvSpPr txBox="1"/>
            <p:nvPr/>
          </p:nvSpPr>
          <p:spPr>
            <a:xfrm>
              <a:off x="15160880" y="7941784"/>
              <a:ext cx="39176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Poppins Medium" pitchFamily="2" charset="77"/>
                  <a:ea typeface="Lato" panose="020F0502020204030203" pitchFamily="34" charset="0"/>
                  <a:cs typeface="Poppins Medium" pitchFamily="2" charset="77"/>
                </a:rPr>
                <a:t>April 2022</a:t>
              </a:r>
            </a:p>
          </p:txBody>
        </p:sp>
        <p:sp>
          <p:nvSpPr>
            <p:cNvPr id="77" name="TextBox 75">
              <a:extLst>
                <a:ext uri="{FF2B5EF4-FFF2-40B4-BE49-F238E27FC236}">
                  <a16:creationId xmlns:a16="http://schemas.microsoft.com/office/drawing/2014/main" id="{4877F16D-7CF8-5A48-A14F-1B68B29337FA}"/>
                </a:ext>
              </a:extLst>
            </p:cNvPr>
            <p:cNvSpPr txBox="1"/>
            <p:nvPr/>
          </p:nvSpPr>
          <p:spPr>
            <a:xfrm>
              <a:off x="19131642" y="7966738"/>
              <a:ext cx="39176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Poppins Medium" pitchFamily="2" charset="77"/>
                  <a:ea typeface="Lato" panose="020F0502020204030203" pitchFamily="34" charset="0"/>
                  <a:cs typeface="Poppins Medium" pitchFamily="2" charset="77"/>
                </a:rPr>
                <a:t>May 2022</a:t>
              </a:r>
            </a:p>
          </p:txBody>
        </p:sp>
        <p:sp>
          <p:nvSpPr>
            <p:cNvPr id="80" name="Rectangle 56">
              <a:extLst>
                <a:ext uri="{FF2B5EF4-FFF2-40B4-BE49-F238E27FC236}">
                  <a16:creationId xmlns:a16="http://schemas.microsoft.com/office/drawing/2014/main" id="{E9DFCE91-40E4-9D44-94AB-F88C30B86514}"/>
                </a:ext>
              </a:extLst>
            </p:cNvPr>
            <p:cNvSpPr/>
            <p:nvPr/>
          </p:nvSpPr>
          <p:spPr>
            <a:xfrm>
              <a:off x="10915888" y="9362484"/>
              <a:ext cx="3355488" cy="4062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Vision, Goals, Principles</a:t>
              </a:r>
            </a:p>
            <a:p>
              <a:pPr algn="ctr"/>
              <a:r>
                <a:rPr lang="en-US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Completed &amp;</a:t>
              </a:r>
            </a:p>
            <a:p>
              <a:pPr algn="ctr"/>
              <a:r>
                <a:rPr lang="en-US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SB 1054 Introduced to Improve Child Welfare &amp; Adult Protective Data Sharing</a:t>
              </a:r>
            </a:p>
          </p:txBody>
        </p:sp>
        <p:sp>
          <p:nvSpPr>
            <p:cNvPr id="81" name="Rectangle 56">
              <a:extLst>
                <a:ext uri="{FF2B5EF4-FFF2-40B4-BE49-F238E27FC236}">
                  <a16:creationId xmlns:a16="http://schemas.microsoft.com/office/drawing/2014/main" id="{B7186EA5-DA18-E94E-BC2A-DCE312D2AF4D}"/>
                </a:ext>
              </a:extLst>
            </p:cNvPr>
            <p:cNvSpPr/>
            <p:nvPr/>
          </p:nvSpPr>
          <p:spPr>
            <a:xfrm>
              <a:off x="15336374" y="10466270"/>
              <a:ext cx="335548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Office of</a:t>
              </a:r>
            </a:p>
            <a:p>
              <a:pPr algn="ctr"/>
              <a:r>
                <a:rPr lang="en-US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Service Integration</a:t>
              </a:r>
            </a:p>
            <a:p>
              <a:pPr algn="ctr"/>
              <a:r>
                <a:rPr lang="en-US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Established</a:t>
              </a:r>
            </a:p>
          </p:txBody>
        </p:sp>
        <p:sp>
          <p:nvSpPr>
            <p:cNvPr id="82" name="Rectangle 56">
              <a:extLst>
                <a:ext uri="{FF2B5EF4-FFF2-40B4-BE49-F238E27FC236}">
                  <a16:creationId xmlns:a16="http://schemas.microsoft.com/office/drawing/2014/main" id="{E379DCCD-250E-2040-B656-50E09070D4CE}"/>
                </a:ext>
              </a:extLst>
            </p:cNvPr>
            <p:cNvSpPr/>
            <p:nvPr/>
          </p:nvSpPr>
          <p:spPr>
            <a:xfrm>
              <a:off x="19518304" y="10035382"/>
              <a:ext cx="3355488" cy="233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Jurupa Valley Community</a:t>
              </a:r>
            </a:p>
            <a:p>
              <a:pPr algn="ctr"/>
              <a:r>
                <a:rPr lang="en-US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Health Center</a:t>
              </a:r>
            </a:p>
            <a:p>
              <a:pPr algn="ctr"/>
              <a:r>
                <a:rPr lang="en-US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Pilot Design Launched</a:t>
              </a:r>
            </a:p>
          </p:txBody>
        </p:sp>
        <p:sp>
          <p:nvSpPr>
            <p:cNvPr id="117" name="TextBox 75">
              <a:extLst>
                <a:ext uri="{FF2B5EF4-FFF2-40B4-BE49-F238E27FC236}">
                  <a16:creationId xmlns:a16="http://schemas.microsoft.com/office/drawing/2014/main" id="{0B1194A4-6078-EB4B-B774-980B56B94506}"/>
                </a:ext>
              </a:extLst>
            </p:cNvPr>
            <p:cNvSpPr txBox="1"/>
            <p:nvPr/>
          </p:nvSpPr>
          <p:spPr>
            <a:xfrm>
              <a:off x="11101950" y="5669258"/>
              <a:ext cx="3058884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Poppins Medium" pitchFamily="2" charset="77"/>
                  <a:ea typeface="Lato" panose="020F0502020204030203" pitchFamily="34" charset="0"/>
                  <a:cs typeface="Poppins Medium" pitchFamily="2" charset="77"/>
                </a:rPr>
                <a:t>Collective Impact</a:t>
              </a:r>
            </a:p>
          </p:txBody>
        </p:sp>
        <p:sp>
          <p:nvSpPr>
            <p:cNvPr id="118" name="TextBox 75">
              <a:extLst>
                <a:ext uri="{FF2B5EF4-FFF2-40B4-BE49-F238E27FC236}">
                  <a16:creationId xmlns:a16="http://schemas.microsoft.com/office/drawing/2014/main" id="{CD01610B-ECCA-BE4E-A258-085A9BD66DDF}"/>
                </a:ext>
              </a:extLst>
            </p:cNvPr>
            <p:cNvSpPr txBox="1"/>
            <p:nvPr/>
          </p:nvSpPr>
          <p:spPr>
            <a:xfrm>
              <a:off x="15014812" y="5843292"/>
              <a:ext cx="35139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Poppins Medium" pitchFamily="2" charset="77"/>
                  <a:ea typeface="Lato" panose="020F0502020204030203" pitchFamily="34" charset="0"/>
                  <a:cs typeface="Poppins Medium" pitchFamily="2" charset="77"/>
                </a:rPr>
                <a:t>Infrastructure</a:t>
              </a:r>
            </a:p>
          </p:txBody>
        </p:sp>
        <p:sp>
          <p:nvSpPr>
            <p:cNvPr id="119" name="TextBox 75">
              <a:extLst>
                <a:ext uri="{FF2B5EF4-FFF2-40B4-BE49-F238E27FC236}">
                  <a16:creationId xmlns:a16="http://schemas.microsoft.com/office/drawing/2014/main" id="{D99DE846-37E6-7B45-B04E-CEEA132A3205}"/>
                </a:ext>
              </a:extLst>
            </p:cNvPr>
            <p:cNvSpPr txBox="1"/>
            <p:nvPr/>
          </p:nvSpPr>
          <p:spPr>
            <a:xfrm>
              <a:off x="19261226" y="5708692"/>
              <a:ext cx="3376182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Poppins Medium" pitchFamily="2" charset="77"/>
                  <a:ea typeface="Lato" panose="020F0502020204030203" pitchFamily="34" charset="0"/>
                  <a:cs typeface="Poppins Medium" pitchFamily="2" charset="77"/>
                </a:rPr>
                <a:t>Pilot Design Thinking</a:t>
              </a:r>
            </a:p>
          </p:txBody>
        </p:sp>
      </p:grpSp>
      <p:pic>
        <p:nvPicPr>
          <p:cNvPr id="30" name="Picture 29" descr="A picture containing text, sign, ceramic ware, porcelain&#10;&#10;Description automatically generated">
            <a:extLst>
              <a:ext uri="{FF2B5EF4-FFF2-40B4-BE49-F238E27FC236}">
                <a16:creationId xmlns:a16="http://schemas.microsoft.com/office/drawing/2014/main" id="{5AFF4E8C-7A09-43AC-90D4-A5D3C5BEF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3" y="614564"/>
            <a:ext cx="1666471" cy="1666471"/>
          </a:xfrm>
          <a:prstGeom prst="rect">
            <a:avLst/>
          </a:prstGeom>
        </p:spPr>
      </p:pic>
      <p:sp>
        <p:nvSpPr>
          <p:cNvPr id="33" name="TextBox 75">
            <a:extLst>
              <a:ext uri="{FF2B5EF4-FFF2-40B4-BE49-F238E27FC236}">
                <a16:creationId xmlns:a16="http://schemas.microsoft.com/office/drawing/2014/main" id="{9A251118-BDD5-44A3-98EA-2491EAF4EC16}"/>
              </a:ext>
            </a:extLst>
          </p:cNvPr>
          <p:cNvSpPr txBox="1"/>
          <p:nvPr/>
        </p:nvSpPr>
        <p:spPr>
          <a:xfrm>
            <a:off x="1033915" y="2655191"/>
            <a:ext cx="1529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Poppins Medium" pitchFamily="2" charset="77"/>
                <a:ea typeface="Lato" panose="020F0502020204030203" pitchFamily="34" charset="0"/>
                <a:cs typeface="Poppins Medium" pitchFamily="2" charset="77"/>
              </a:rPr>
              <a:t>Board Resolution</a:t>
            </a:r>
          </a:p>
        </p:txBody>
      </p:sp>
      <p:sp>
        <p:nvSpPr>
          <p:cNvPr id="34" name="TextBox 75">
            <a:extLst>
              <a:ext uri="{FF2B5EF4-FFF2-40B4-BE49-F238E27FC236}">
                <a16:creationId xmlns:a16="http://schemas.microsoft.com/office/drawing/2014/main" id="{CC484B38-07C6-4ACD-8F2B-6A1F609BA2C0}"/>
              </a:ext>
            </a:extLst>
          </p:cNvPr>
          <p:cNvSpPr txBox="1"/>
          <p:nvPr/>
        </p:nvSpPr>
        <p:spPr>
          <a:xfrm>
            <a:off x="2972832" y="3821448"/>
            <a:ext cx="1958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Poppins Medium" pitchFamily="2" charset="77"/>
                <a:ea typeface="Lato" panose="020F0502020204030203" pitchFamily="34" charset="0"/>
                <a:cs typeface="Poppins Medium" pitchFamily="2" charset="77"/>
              </a:rPr>
              <a:t>Dec 2021</a:t>
            </a:r>
          </a:p>
        </p:txBody>
      </p:sp>
      <p:sp>
        <p:nvSpPr>
          <p:cNvPr id="35" name="Rectangle 56">
            <a:extLst>
              <a:ext uri="{FF2B5EF4-FFF2-40B4-BE49-F238E27FC236}">
                <a16:creationId xmlns:a16="http://schemas.microsoft.com/office/drawing/2014/main" id="{35D8D64B-6192-4546-A090-1AE938986AFC}"/>
              </a:ext>
            </a:extLst>
          </p:cNvPr>
          <p:cNvSpPr/>
          <p:nvPr/>
        </p:nvSpPr>
        <p:spPr>
          <a:xfrm>
            <a:off x="3113371" y="5057932"/>
            <a:ext cx="1677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Executive Steering Committee and Workgroups Established</a:t>
            </a:r>
          </a:p>
        </p:txBody>
      </p:sp>
      <p:sp>
        <p:nvSpPr>
          <p:cNvPr id="39" name="TextBox 75">
            <a:extLst>
              <a:ext uri="{FF2B5EF4-FFF2-40B4-BE49-F238E27FC236}">
                <a16:creationId xmlns:a16="http://schemas.microsoft.com/office/drawing/2014/main" id="{D9B9D2BF-E539-482B-8700-1956395F16D9}"/>
              </a:ext>
            </a:extLst>
          </p:cNvPr>
          <p:cNvSpPr txBox="1"/>
          <p:nvPr/>
        </p:nvSpPr>
        <p:spPr>
          <a:xfrm>
            <a:off x="3141811" y="2655191"/>
            <a:ext cx="1529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Poppins Medium" pitchFamily="2" charset="77"/>
                <a:ea typeface="Lato" panose="020F0502020204030203" pitchFamily="34" charset="0"/>
                <a:cs typeface="Poppins Medium" pitchFamily="2" charset="77"/>
              </a:rPr>
              <a:t>Countywide Launch</a:t>
            </a:r>
          </a:p>
        </p:txBody>
      </p:sp>
      <p:sp>
        <p:nvSpPr>
          <p:cNvPr id="41" name="TextBox 75">
            <a:extLst>
              <a:ext uri="{FF2B5EF4-FFF2-40B4-BE49-F238E27FC236}">
                <a16:creationId xmlns:a16="http://schemas.microsoft.com/office/drawing/2014/main" id="{91CB6C14-FE17-4397-8C8D-A57E5B72C351}"/>
              </a:ext>
            </a:extLst>
          </p:cNvPr>
          <p:cNvSpPr txBox="1"/>
          <p:nvPr/>
        </p:nvSpPr>
        <p:spPr>
          <a:xfrm>
            <a:off x="923884" y="3808972"/>
            <a:ext cx="1958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Poppins Medium" pitchFamily="2" charset="77"/>
                <a:ea typeface="Lato" panose="020F0502020204030203" pitchFamily="34" charset="0"/>
                <a:cs typeface="Poppins Medium" pitchFamily="2" charset="77"/>
              </a:rPr>
              <a:t>Oct 2021</a:t>
            </a:r>
          </a:p>
        </p:txBody>
      </p:sp>
      <p:sp>
        <p:nvSpPr>
          <p:cNvPr id="42" name="Rectangle 56">
            <a:extLst>
              <a:ext uri="{FF2B5EF4-FFF2-40B4-BE49-F238E27FC236}">
                <a16:creationId xmlns:a16="http://schemas.microsoft.com/office/drawing/2014/main" id="{6D37AA8F-E2A6-4915-941E-4AF3B6A1E913}"/>
              </a:ext>
            </a:extLst>
          </p:cNvPr>
          <p:cNvSpPr/>
          <p:nvPr/>
        </p:nvSpPr>
        <p:spPr>
          <a:xfrm>
            <a:off x="1064423" y="4950207"/>
            <a:ext cx="16777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AB 2083 Integrated Services Delivery MOU &amp;</a:t>
            </a:r>
          </a:p>
          <a:p>
            <a:pPr algn="ctr"/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Board Resolution Approved</a:t>
            </a:r>
          </a:p>
        </p:txBody>
      </p:sp>
    </p:spTree>
    <p:extLst>
      <p:ext uri="{BB962C8B-B14F-4D97-AF65-F5344CB8AC3E}">
        <p14:creationId xmlns:p14="http://schemas.microsoft.com/office/powerpoint/2010/main" val="198393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A74635-CD11-4264-9CE8-3BFC2C50F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6" b="29660"/>
          <a:stretch/>
        </p:blipFill>
        <p:spPr>
          <a:xfrm>
            <a:off x="559392" y="3545266"/>
            <a:ext cx="11182880" cy="3164377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5" descr="A picture containing text, sign, ceramic ware, porcelain&#10;&#10;Description automatically generated">
            <a:extLst>
              <a:ext uri="{FF2B5EF4-FFF2-40B4-BE49-F238E27FC236}">
                <a16:creationId xmlns:a16="http://schemas.microsoft.com/office/drawing/2014/main" id="{CB2859C9-06C7-44B7-ABBA-78B8AC586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3" y="614564"/>
            <a:ext cx="1666471" cy="1666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F060B3-A778-4E17-9ACF-30625B5DC59F}"/>
              </a:ext>
            </a:extLst>
          </p:cNvPr>
          <p:cNvSpPr txBox="1"/>
          <p:nvPr/>
        </p:nvSpPr>
        <p:spPr>
          <a:xfrm>
            <a:off x="141790" y="67826"/>
            <a:ext cx="95403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How will services be integrated?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12BAB-64FE-4195-BCF0-8988CCDF29F8}"/>
              </a:ext>
            </a:extLst>
          </p:cNvPr>
          <p:cNvSpPr txBox="1"/>
          <p:nvPr/>
        </p:nvSpPr>
        <p:spPr>
          <a:xfrm>
            <a:off x="395617" y="1150049"/>
            <a:ext cx="4694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Poppins (Medium)"/>
              </a:rPr>
              <a:t>Universal application of the Whole Person Health Assessment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Poppins (Medium)"/>
              </a:rPr>
              <a:t>Universal Intake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Poppins (Medium)"/>
              </a:rPr>
              <a:t>Multi-Modal Access to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404B0-5B37-4E5D-8546-87E02C8A023E}"/>
              </a:ext>
            </a:extLst>
          </p:cNvPr>
          <p:cNvSpPr txBox="1"/>
          <p:nvPr/>
        </p:nvSpPr>
        <p:spPr>
          <a:xfrm>
            <a:off x="5353462" y="1066894"/>
            <a:ext cx="51436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Poppins (Medium)"/>
              </a:rPr>
              <a:t>Community Services Navigation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Poppins (Medium)"/>
              </a:rPr>
              <a:t>Data Sharing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Poppins (Medium)"/>
              </a:rPr>
              <a:t>Closed Loop Referral Processes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Poppins (Medium)"/>
              </a:rPr>
              <a:t>Coordinated Service Plans</a:t>
            </a:r>
          </a:p>
        </p:txBody>
      </p:sp>
    </p:spTree>
    <p:extLst>
      <p:ext uri="{BB962C8B-B14F-4D97-AF65-F5344CB8AC3E}">
        <p14:creationId xmlns:p14="http://schemas.microsoft.com/office/powerpoint/2010/main" val="322478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23505" y="50021"/>
            <a:ext cx="6072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What Are Our Tools for</a:t>
            </a:r>
          </a:p>
          <a:p>
            <a:r>
              <a:rPr lang="en-US" sz="4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Making Change?</a:t>
            </a:r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228" y="11441550"/>
            <a:ext cx="362868" cy="447986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654940-563B-E742-AC5A-F30289E719D1}"/>
              </a:ext>
            </a:extLst>
          </p:cNvPr>
          <p:cNvGrpSpPr/>
          <p:nvPr/>
        </p:nvGrpSpPr>
        <p:grpSpPr>
          <a:xfrm>
            <a:off x="594690" y="2869753"/>
            <a:ext cx="11097641" cy="3751177"/>
            <a:chOff x="2034932" y="4302698"/>
            <a:chExt cx="22195282" cy="7502354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766544E-5B89-0A43-A9D1-BFF49FA9F35A}"/>
                </a:ext>
              </a:extLst>
            </p:cNvPr>
            <p:cNvGrpSpPr/>
            <p:nvPr/>
          </p:nvGrpSpPr>
          <p:grpSpPr>
            <a:xfrm>
              <a:off x="16340224" y="4464366"/>
              <a:ext cx="7889990" cy="6929680"/>
              <a:chOff x="16340224" y="4464366"/>
              <a:chExt cx="7889990" cy="6929680"/>
            </a:xfrm>
          </p:grpSpPr>
          <p:sp>
            <p:nvSpPr>
              <p:cNvPr id="81" name="Rectangle 56">
                <a:extLst>
                  <a:ext uri="{FF2B5EF4-FFF2-40B4-BE49-F238E27FC236}">
                    <a16:creationId xmlns:a16="http://schemas.microsoft.com/office/drawing/2014/main" id="{B642717D-076A-E246-A49E-9B43F297C523}"/>
                  </a:ext>
                </a:extLst>
              </p:cNvPr>
              <p:cNvSpPr/>
              <p:nvPr/>
            </p:nvSpPr>
            <p:spPr>
              <a:xfrm>
                <a:off x="16366912" y="4464366"/>
                <a:ext cx="6458672" cy="615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400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Systems Navigation Services</a:t>
                </a:r>
              </a:p>
            </p:txBody>
          </p:sp>
          <p:sp>
            <p:nvSpPr>
              <p:cNvPr id="82" name="Rectangle 56">
                <a:extLst>
                  <a:ext uri="{FF2B5EF4-FFF2-40B4-BE49-F238E27FC236}">
                    <a16:creationId xmlns:a16="http://schemas.microsoft.com/office/drawing/2014/main" id="{B9C87A1D-6386-8745-AE8A-C55BF1F5E23A}"/>
                  </a:ext>
                </a:extLst>
              </p:cNvPr>
              <p:cNvSpPr/>
              <p:nvPr/>
            </p:nvSpPr>
            <p:spPr>
              <a:xfrm>
                <a:off x="16340224" y="10778492"/>
                <a:ext cx="6131064" cy="615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400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User-Friendly Service Interfaces</a:t>
                </a:r>
              </a:p>
            </p:txBody>
          </p:sp>
          <p:sp>
            <p:nvSpPr>
              <p:cNvPr id="83" name="Rectangle 56">
                <a:extLst>
                  <a:ext uri="{FF2B5EF4-FFF2-40B4-BE49-F238E27FC236}">
                    <a16:creationId xmlns:a16="http://schemas.microsoft.com/office/drawing/2014/main" id="{C686D163-27D4-6648-A25B-454F9EBEF423}"/>
                  </a:ext>
                </a:extLst>
              </p:cNvPr>
              <p:cNvSpPr/>
              <p:nvPr/>
            </p:nvSpPr>
            <p:spPr>
              <a:xfrm>
                <a:off x="17094624" y="9279300"/>
                <a:ext cx="6131064" cy="615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84" name="Rectangle 56">
                <a:extLst>
                  <a:ext uri="{FF2B5EF4-FFF2-40B4-BE49-F238E27FC236}">
                    <a16:creationId xmlns:a16="http://schemas.microsoft.com/office/drawing/2014/main" id="{8B0CD1D9-EE8F-2244-A544-94EC0638AEA4}"/>
                  </a:ext>
                </a:extLst>
              </p:cNvPr>
              <p:cNvSpPr/>
              <p:nvPr/>
            </p:nvSpPr>
            <p:spPr>
              <a:xfrm>
                <a:off x="17345978" y="5790894"/>
                <a:ext cx="6131064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400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Integrated Care Coordination &amp; Information Sharing</a:t>
                </a:r>
              </a:p>
            </p:txBody>
          </p:sp>
          <p:sp>
            <p:nvSpPr>
              <p:cNvPr id="85" name="Rectangle 56">
                <a:extLst>
                  <a:ext uri="{FF2B5EF4-FFF2-40B4-BE49-F238E27FC236}">
                    <a16:creationId xmlns:a16="http://schemas.microsoft.com/office/drawing/2014/main" id="{86D430B2-1C57-8848-9CE8-F6D364ECEFF9}"/>
                  </a:ext>
                </a:extLst>
              </p:cNvPr>
              <p:cNvSpPr/>
              <p:nvPr/>
            </p:nvSpPr>
            <p:spPr>
              <a:xfrm>
                <a:off x="18099150" y="7537318"/>
                <a:ext cx="6131064" cy="615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400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Resident Outreach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7D78A74-2BD2-8D43-9EEE-4A885F8DE806}"/>
                </a:ext>
              </a:extLst>
            </p:cNvPr>
            <p:cNvGrpSpPr/>
            <p:nvPr/>
          </p:nvGrpSpPr>
          <p:grpSpPr>
            <a:xfrm flipH="1">
              <a:off x="2034932" y="4302698"/>
              <a:ext cx="7722660" cy="7502354"/>
              <a:chOff x="15728398" y="4302698"/>
              <a:chExt cx="7722660" cy="7502354"/>
            </a:xfrm>
          </p:grpSpPr>
          <p:sp>
            <p:nvSpPr>
              <p:cNvPr id="87" name="Rectangle 56">
                <a:extLst>
                  <a:ext uri="{FF2B5EF4-FFF2-40B4-BE49-F238E27FC236}">
                    <a16:creationId xmlns:a16="http://schemas.microsoft.com/office/drawing/2014/main" id="{7F8DB724-F904-0D4D-B02A-6C580E39C836}"/>
                  </a:ext>
                </a:extLst>
              </p:cNvPr>
              <p:cNvSpPr/>
              <p:nvPr/>
            </p:nvSpPr>
            <p:spPr>
              <a:xfrm>
                <a:off x="15728398" y="4302698"/>
                <a:ext cx="6131064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r">
                  <a:buFont typeface="Wingdings" panose="05000000000000000000" pitchFamily="2" charset="2"/>
                  <a:buChar char="ü"/>
                </a:pPr>
                <a:r>
                  <a:rPr lang="en-US" sz="1400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Countywide Support from the </a:t>
                </a:r>
              </a:p>
              <a:p>
                <a:pPr algn="r"/>
                <a:r>
                  <a:rPr lang="en-US" sz="1400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Office of Service Integration</a:t>
                </a:r>
              </a:p>
            </p:txBody>
          </p:sp>
          <p:sp>
            <p:nvSpPr>
              <p:cNvPr id="88" name="Rectangle 56">
                <a:extLst>
                  <a:ext uri="{FF2B5EF4-FFF2-40B4-BE49-F238E27FC236}">
                    <a16:creationId xmlns:a16="http://schemas.microsoft.com/office/drawing/2014/main" id="{0C23A617-7CF6-1C4D-A4CB-E833CC28585C}"/>
                  </a:ext>
                </a:extLst>
              </p:cNvPr>
              <p:cNvSpPr/>
              <p:nvPr/>
            </p:nvSpPr>
            <p:spPr>
              <a:xfrm>
                <a:off x="15728398" y="10758612"/>
                <a:ext cx="6131064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r">
                  <a:buFont typeface="Wingdings" panose="05000000000000000000" pitchFamily="2" charset="2"/>
                  <a:buChar char="ü"/>
                </a:pPr>
                <a:r>
                  <a:rPr lang="en-US" sz="1400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Communication Strategies &amp; Change Management Tools</a:t>
                </a:r>
              </a:p>
            </p:txBody>
          </p:sp>
          <p:sp>
            <p:nvSpPr>
              <p:cNvPr id="89" name="Rectangle 56">
                <a:extLst>
                  <a:ext uri="{FF2B5EF4-FFF2-40B4-BE49-F238E27FC236}">
                    <a16:creationId xmlns:a16="http://schemas.microsoft.com/office/drawing/2014/main" id="{08198E72-0432-4245-A3E5-61A19E43D795}"/>
                  </a:ext>
                </a:extLst>
              </p:cNvPr>
              <p:cNvSpPr/>
              <p:nvPr/>
            </p:nvSpPr>
            <p:spPr>
              <a:xfrm>
                <a:off x="16850036" y="9238304"/>
                <a:ext cx="6131064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r">
                  <a:buFont typeface="Wingdings" panose="05000000000000000000" pitchFamily="2" charset="2"/>
                  <a:buChar char="ü"/>
                </a:pPr>
                <a:r>
                  <a:rPr lang="en-US" sz="1400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Workforce Development, Preparation &amp; Training</a:t>
                </a:r>
              </a:p>
            </p:txBody>
          </p:sp>
          <p:sp>
            <p:nvSpPr>
              <p:cNvPr id="90" name="Rectangle 56">
                <a:extLst>
                  <a:ext uri="{FF2B5EF4-FFF2-40B4-BE49-F238E27FC236}">
                    <a16:creationId xmlns:a16="http://schemas.microsoft.com/office/drawing/2014/main" id="{D990EB75-6FA8-0042-8A2B-2C9563ECA774}"/>
                  </a:ext>
                </a:extLst>
              </p:cNvPr>
              <p:cNvSpPr/>
              <p:nvPr/>
            </p:nvSpPr>
            <p:spPr>
              <a:xfrm>
                <a:off x="16336288" y="5713498"/>
                <a:ext cx="613106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400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Contracted Services: </a:t>
                </a:r>
              </a:p>
              <a:p>
                <a:pPr algn="r"/>
                <a:r>
                  <a:rPr lang="en-US" sz="1400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(Legal Counsel; Facilitation</a:t>
                </a:r>
              </a:p>
              <a:p>
                <a:pPr marL="285750" indent="-285750" algn="r">
                  <a:buFont typeface="Wingdings" panose="05000000000000000000" pitchFamily="2" charset="2"/>
                  <a:buChar char="ü"/>
                </a:pPr>
                <a:r>
                  <a:rPr lang="en-US" sz="1400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Technology Infrastructure)</a:t>
                </a:r>
              </a:p>
            </p:txBody>
          </p:sp>
          <p:sp>
            <p:nvSpPr>
              <p:cNvPr id="91" name="Rectangle 56">
                <a:extLst>
                  <a:ext uri="{FF2B5EF4-FFF2-40B4-BE49-F238E27FC236}">
                    <a16:creationId xmlns:a16="http://schemas.microsoft.com/office/drawing/2014/main" id="{8F2439AD-AA37-1644-88F8-9D9AAC770093}"/>
                  </a:ext>
                </a:extLst>
              </p:cNvPr>
              <p:cNvSpPr/>
              <p:nvPr/>
            </p:nvSpPr>
            <p:spPr>
              <a:xfrm>
                <a:off x="17319994" y="7845096"/>
                <a:ext cx="6131064" cy="615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r">
                  <a:buFont typeface="Wingdings" panose="05000000000000000000" pitchFamily="2" charset="2"/>
                  <a:buChar char="ü"/>
                </a:pPr>
                <a:r>
                  <a:rPr lang="en-US" sz="1400" dirty="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Resident Engagement (Research)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E0F8CA-EE62-47C0-AB74-0A82190B4138}"/>
              </a:ext>
            </a:extLst>
          </p:cNvPr>
          <p:cNvSpPr txBox="1"/>
          <p:nvPr/>
        </p:nvSpPr>
        <p:spPr>
          <a:xfrm>
            <a:off x="23505" y="1931034"/>
            <a:ext cx="12168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</a:rPr>
              <a:t>FY 22-23</a:t>
            </a:r>
          </a:p>
          <a:p>
            <a:pPr algn="ctr"/>
            <a:r>
              <a:rPr lang="en-US" sz="24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</a:rPr>
              <a:t>$3 M</a:t>
            </a:r>
          </a:p>
          <a:p>
            <a:pPr algn="ctr"/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</a:rPr>
              <a:t>Budget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" name="Picture 39" descr="A picture containing text, sign, ceramic ware, porcelain&#10;&#10;Description automatically generated">
            <a:extLst>
              <a:ext uri="{FF2B5EF4-FFF2-40B4-BE49-F238E27FC236}">
                <a16:creationId xmlns:a16="http://schemas.microsoft.com/office/drawing/2014/main" id="{FC897FD8-2EA6-4913-890C-3F1F70989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860" y="602498"/>
            <a:ext cx="1666471" cy="166647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7203004-8E9B-4D7D-A14C-A7E9C306C531}"/>
              </a:ext>
            </a:extLst>
          </p:cNvPr>
          <p:cNvSpPr txBox="1"/>
          <p:nvPr/>
        </p:nvSpPr>
        <p:spPr>
          <a:xfrm>
            <a:off x="895113" y="2256686"/>
            <a:ext cx="35609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Policy &amp; Practice Changes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27DCC1-4B58-45DC-A047-4960CF4AEFEF}"/>
              </a:ext>
            </a:extLst>
          </p:cNvPr>
          <p:cNvSpPr txBox="1"/>
          <p:nvPr/>
        </p:nvSpPr>
        <p:spPr>
          <a:xfrm>
            <a:off x="8124536" y="2252904"/>
            <a:ext cx="27281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Transformed Service</a:t>
            </a:r>
          </a:p>
        </p:txBody>
      </p:sp>
      <p:sp>
        <p:nvSpPr>
          <p:cNvPr id="43" name="Rectangle 56">
            <a:extLst>
              <a:ext uri="{FF2B5EF4-FFF2-40B4-BE49-F238E27FC236}">
                <a16:creationId xmlns:a16="http://schemas.microsoft.com/office/drawing/2014/main" id="{0C185528-5BAF-4859-B8EC-2775280B1A6D}"/>
              </a:ext>
            </a:extLst>
          </p:cNvPr>
          <p:cNvSpPr/>
          <p:nvPr/>
        </p:nvSpPr>
        <p:spPr>
          <a:xfrm>
            <a:off x="8250213" y="5298426"/>
            <a:ext cx="3065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Customer Partner Support</a:t>
            </a:r>
          </a:p>
        </p:txBody>
      </p:sp>
      <p:pic>
        <p:nvPicPr>
          <p:cNvPr id="7" name="Graphic 6" descr="Influencer with solid fill">
            <a:extLst>
              <a:ext uri="{FF2B5EF4-FFF2-40B4-BE49-F238E27FC236}">
                <a16:creationId xmlns:a16="http://schemas.microsoft.com/office/drawing/2014/main" id="{F8B9BCD3-16B8-4456-8CDE-213A57A15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7652" y="3181526"/>
            <a:ext cx="2941395" cy="29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rma libre 283">
            <a:extLst>
              <a:ext uri="{FF2B5EF4-FFF2-40B4-BE49-F238E27FC236}">
                <a16:creationId xmlns:a16="http://schemas.microsoft.com/office/drawing/2014/main" id="{074C995E-FC32-4E48-8802-09E69F4B6FCE}"/>
              </a:ext>
            </a:extLst>
          </p:cNvPr>
          <p:cNvSpPr/>
          <p:nvPr/>
        </p:nvSpPr>
        <p:spPr>
          <a:xfrm>
            <a:off x="3571753" y="2441503"/>
            <a:ext cx="2144240" cy="714327"/>
          </a:xfrm>
          <a:custGeom>
            <a:avLst/>
            <a:gdLst>
              <a:gd name="connsiteX0" fmla="*/ 249048 w 291633"/>
              <a:gd name="connsiteY0" fmla="*/ 129892 h 129700"/>
              <a:gd name="connsiteX1" fmla="*/ 46 w 291633"/>
              <a:gd name="connsiteY1" fmla="*/ 129892 h 129700"/>
              <a:gd name="connsiteX2" fmla="*/ 43200 w 291633"/>
              <a:gd name="connsiteY2" fmla="*/ 64965 h 129700"/>
              <a:gd name="connsiteX3" fmla="*/ 46 w 291633"/>
              <a:gd name="connsiteY3" fmla="*/ 46 h 129700"/>
              <a:gd name="connsiteX4" fmla="*/ 249048 w 291633"/>
              <a:gd name="connsiteY4" fmla="*/ 46 h 129700"/>
              <a:gd name="connsiteX5" fmla="*/ 292202 w 291633"/>
              <a:gd name="connsiteY5" fmla="*/ 64965 h 129700"/>
              <a:gd name="connsiteX6" fmla="*/ 249048 w 291633"/>
              <a:gd name="connsiteY6" fmla="*/ 129892 h 12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33" h="129700">
                <a:moveTo>
                  <a:pt x="249048" y="129892"/>
                </a:moveTo>
                <a:lnTo>
                  <a:pt x="46" y="129892"/>
                </a:lnTo>
                <a:lnTo>
                  <a:pt x="43200" y="64965"/>
                </a:lnTo>
                <a:lnTo>
                  <a:pt x="46" y="46"/>
                </a:lnTo>
                <a:lnTo>
                  <a:pt x="249048" y="46"/>
                </a:lnTo>
                <a:lnTo>
                  <a:pt x="292202" y="64965"/>
                </a:lnTo>
                <a:lnTo>
                  <a:pt x="249048" y="129892"/>
                </a:lnTo>
                <a:close/>
              </a:path>
            </a:pathLst>
          </a:custGeom>
          <a:solidFill>
            <a:schemeClr val="accent2"/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46" name="Forma libre 284">
            <a:extLst>
              <a:ext uri="{FF2B5EF4-FFF2-40B4-BE49-F238E27FC236}">
                <a16:creationId xmlns:a16="http://schemas.microsoft.com/office/drawing/2014/main" id="{BEC042D6-8064-2349-A161-2A6B9B3BB130}"/>
              </a:ext>
            </a:extLst>
          </p:cNvPr>
          <p:cNvSpPr/>
          <p:nvPr/>
        </p:nvSpPr>
        <p:spPr>
          <a:xfrm>
            <a:off x="5486779" y="2441503"/>
            <a:ext cx="2144240" cy="714327"/>
          </a:xfrm>
          <a:custGeom>
            <a:avLst/>
            <a:gdLst>
              <a:gd name="connsiteX0" fmla="*/ 249048 w 291633"/>
              <a:gd name="connsiteY0" fmla="*/ 129892 h 129700"/>
              <a:gd name="connsiteX1" fmla="*/ 46 w 291633"/>
              <a:gd name="connsiteY1" fmla="*/ 129892 h 129700"/>
              <a:gd name="connsiteX2" fmla="*/ 43201 w 291633"/>
              <a:gd name="connsiteY2" fmla="*/ 64965 h 129700"/>
              <a:gd name="connsiteX3" fmla="*/ 46 w 291633"/>
              <a:gd name="connsiteY3" fmla="*/ 46 h 129700"/>
              <a:gd name="connsiteX4" fmla="*/ 249048 w 291633"/>
              <a:gd name="connsiteY4" fmla="*/ 46 h 129700"/>
              <a:gd name="connsiteX5" fmla="*/ 292202 w 291633"/>
              <a:gd name="connsiteY5" fmla="*/ 64965 h 129700"/>
              <a:gd name="connsiteX6" fmla="*/ 249048 w 291633"/>
              <a:gd name="connsiteY6" fmla="*/ 129892 h 12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33" h="129700">
                <a:moveTo>
                  <a:pt x="249048" y="129892"/>
                </a:moveTo>
                <a:lnTo>
                  <a:pt x="46" y="129892"/>
                </a:lnTo>
                <a:lnTo>
                  <a:pt x="43201" y="64965"/>
                </a:lnTo>
                <a:lnTo>
                  <a:pt x="46" y="46"/>
                </a:lnTo>
                <a:lnTo>
                  <a:pt x="249048" y="46"/>
                </a:lnTo>
                <a:lnTo>
                  <a:pt x="292202" y="64965"/>
                </a:lnTo>
                <a:lnTo>
                  <a:pt x="249048" y="129892"/>
                </a:lnTo>
                <a:close/>
              </a:path>
            </a:pathLst>
          </a:custGeom>
          <a:solidFill>
            <a:schemeClr val="accent3"/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47" name="Forma libre 285">
            <a:extLst>
              <a:ext uri="{FF2B5EF4-FFF2-40B4-BE49-F238E27FC236}">
                <a16:creationId xmlns:a16="http://schemas.microsoft.com/office/drawing/2014/main" id="{E5FF9202-308E-2E46-B8DC-0238AD75F6F0}"/>
              </a:ext>
            </a:extLst>
          </p:cNvPr>
          <p:cNvSpPr/>
          <p:nvPr/>
        </p:nvSpPr>
        <p:spPr>
          <a:xfrm>
            <a:off x="7401812" y="2441503"/>
            <a:ext cx="2144240" cy="714327"/>
          </a:xfrm>
          <a:custGeom>
            <a:avLst/>
            <a:gdLst>
              <a:gd name="connsiteX0" fmla="*/ 249048 w 291633"/>
              <a:gd name="connsiteY0" fmla="*/ 129892 h 129700"/>
              <a:gd name="connsiteX1" fmla="*/ 46 w 291633"/>
              <a:gd name="connsiteY1" fmla="*/ 129892 h 129700"/>
              <a:gd name="connsiteX2" fmla="*/ 43200 w 291633"/>
              <a:gd name="connsiteY2" fmla="*/ 64965 h 129700"/>
              <a:gd name="connsiteX3" fmla="*/ 46 w 291633"/>
              <a:gd name="connsiteY3" fmla="*/ 46 h 129700"/>
              <a:gd name="connsiteX4" fmla="*/ 249048 w 291633"/>
              <a:gd name="connsiteY4" fmla="*/ 46 h 129700"/>
              <a:gd name="connsiteX5" fmla="*/ 292202 w 291633"/>
              <a:gd name="connsiteY5" fmla="*/ 64965 h 129700"/>
              <a:gd name="connsiteX6" fmla="*/ 249048 w 291633"/>
              <a:gd name="connsiteY6" fmla="*/ 129892 h 12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33" h="129700">
                <a:moveTo>
                  <a:pt x="249048" y="129892"/>
                </a:moveTo>
                <a:lnTo>
                  <a:pt x="46" y="129892"/>
                </a:lnTo>
                <a:lnTo>
                  <a:pt x="43200" y="64965"/>
                </a:lnTo>
                <a:lnTo>
                  <a:pt x="46" y="46"/>
                </a:lnTo>
                <a:lnTo>
                  <a:pt x="249048" y="46"/>
                </a:lnTo>
                <a:lnTo>
                  <a:pt x="292202" y="64965"/>
                </a:lnTo>
                <a:lnTo>
                  <a:pt x="249048" y="129892"/>
                </a:lnTo>
                <a:close/>
              </a:path>
            </a:pathLst>
          </a:custGeom>
          <a:solidFill>
            <a:schemeClr val="accent4"/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48" name="Forma libre 286">
            <a:extLst>
              <a:ext uri="{FF2B5EF4-FFF2-40B4-BE49-F238E27FC236}">
                <a16:creationId xmlns:a16="http://schemas.microsoft.com/office/drawing/2014/main" id="{422714B6-5DC2-BD41-9FBA-49F644E6E4FB}"/>
              </a:ext>
            </a:extLst>
          </p:cNvPr>
          <p:cNvSpPr/>
          <p:nvPr/>
        </p:nvSpPr>
        <p:spPr>
          <a:xfrm>
            <a:off x="9316845" y="2441503"/>
            <a:ext cx="2144240" cy="714327"/>
          </a:xfrm>
          <a:custGeom>
            <a:avLst/>
            <a:gdLst>
              <a:gd name="connsiteX0" fmla="*/ 249048 w 291633"/>
              <a:gd name="connsiteY0" fmla="*/ 129892 h 129700"/>
              <a:gd name="connsiteX1" fmla="*/ 46 w 291633"/>
              <a:gd name="connsiteY1" fmla="*/ 129892 h 129700"/>
              <a:gd name="connsiteX2" fmla="*/ 43200 w 291633"/>
              <a:gd name="connsiteY2" fmla="*/ 64965 h 129700"/>
              <a:gd name="connsiteX3" fmla="*/ 46 w 291633"/>
              <a:gd name="connsiteY3" fmla="*/ 46 h 129700"/>
              <a:gd name="connsiteX4" fmla="*/ 249048 w 291633"/>
              <a:gd name="connsiteY4" fmla="*/ 46 h 129700"/>
              <a:gd name="connsiteX5" fmla="*/ 292202 w 291633"/>
              <a:gd name="connsiteY5" fmla="*/ 64965 h 129700"/>
              <a:gd name="connsiteX6" fmla="*/ 249048 w 291633"/>
              <a:gd name="connsiteY6" fmla="*/ 129892 h 12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33" h="129700">
                <a:moveTo>
                  <a:pt x="249048" y="129892"/>
                </a:moveTo>
                <a:lnTo>
                  <a:pt x="46" y="129892"/>
                </a:lnTo>
                <a:lnTo>
                  <a:pt x="43200" y="64965"/>
                </a:lnTo>
                <a:lnTo>
                  <a:pt x="46" y="46"/>
                </a:lnTo>
                <a:lnTo>
                  <a:pt x="249048" y="46"/>
                </a:lnTo>
                <a:lnTo>
                  <a:pt x="292202" y="64965"/>
                </a:lnTo>
                <a:lnTo>
                  <a:pt x="249048" y="129892"/>
                </a:lnTo>
                <a:close/>
              </a:path>
            </a:pathLst>
          </a:custGeom>
          <a:solidFill>
            <a:schemeClr val="accent5"/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49" name="Forma libre 287">
            <a:extLst>
              <a:ext uri="{FF2B5EF4-FFF2-40B4-BE49-F238E27FC236}">
                <a16:creationId xmlns:a16="http://schemas.microsoft.com/office/drawing/2014/main" id="{E985DC8F-9C6D-624D-8C11-AF9E2AC167FE}"/>
              </a:ext>
            </a:extLst>
          </p:cNvPr>
          <p:cNvSpPr/>
          <p:nvPr/>
        </p:nvSpPr>
        <p:spPr>
          <a:xfrm>
            <a:off x="1660897" y="2441503"/>
            <a:ext cx="2144240" cy="714327"/>
          </a:xfrm>
          <a:custGeom>
            <a:avLst/>
            <a:gdLst>
              <a:gd name="connsiteX0" fmla="*/ 249048 w 291633"/>
              <a:gd name="connsiteY0" fmla="*/ 129892 h 129700"/>
              <a:gd name="connsiteX1" fmla="*/ 46 w 291633"/>
              <a:gd name="connsiteY1" fmla="*/ 129892 h 129700"/>
              <a:gd name="connsiteX2" fmla="*/ 46 w 291633"/>
              <a:gd name="connsiteY2" fmla="*/ 46 h 129700"/>
              <a:gd name="connsiteX3" fmla="*/ 249048 w 291633"/>
              <a:gd name="connsiteY3" fmla="*/ 46 h 129700"/>
              <a:gd name="connsiteX4" fmla="*/ 292210 w 291633"/>
              <a:gd name="connsiteY4" fmla="*/ 64965 h 129700"/>
              <a:gd name="connsiteX5" fmla="*/ 249048 w 291633"/>
              <a:gd name="connsiteY5" fmla="*/ 129892 h 12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633" h="129700">
                <a:moveTo>
                  <a:pt x="249048" y="129892"/>
                </a:moveTo>
                <a:lnTo>
                  <a:pt x="46" y="129892"/>
                </a:lnTo>
                <a:lnTo>
                  <a:pt x="46" y="46"/>
                </a:lnTo>
                <a:lnTo>
                  <a:pt x="249048" y="46"/>
                </a:lnTo>
                <a:lnTo>
                  <a:pt x="292210" y="64965"/>
                </a:lnTo>
                <a:lnTo>
                  <a:pt x="249048" y="129892"/>
                </a:lnTo>
                <a:close/>
              </a:path>
            </a:pathLst>
          </a:custGeom>
          <a:solidFill>
            <a:schemeClr val="accent1"/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50" name="Forma libre 288">
            <a:extLst>
              <a:ext uri="{FF2B5EF4-FFF2-40B4-BE49-F238E27FC236}">
                <a16:creationId xmlns:a16="http://schemas.microsoft.com/office/drawing/2014/main" id="{C4355DD4-650A-3041-A17D-303E9A2DFE4C}"/>
              </a:ext>
            </a:extLst>
          </p:cNvPr>
          <p:cNvSpPr/>
          <p:nvPr/>
        </p:nvSpPr>
        <p:spPr>
          <a:xfrm>
            <a:off x="757041" y="3266024"/>
            <a:ext cx="784343" cy="1314532"/>
          </a:xfrm>
          <a:custGeom>
            <a:avLst/>
            <a:gdLst>
              <a:gd name="connsiteX0" fmla="*/ 46 w 106676"/>
              <a:gd name="connsiteY0" fmla="*/ 46 h 238679"/>
              <a:gd name="connsiteX1" fmla="*/ 106669 w 106676"/>
              <a:gd name="connsiteY1" fmla="*/ 46 h 238679"/>
              <a:gd name="connsiteX2" fmla="*/ 106669 w 106676"/>
              <a:gd name="connsiteY2" fmla="*/ 239048 h 238679"/>
              <a:gd name="connsiteX3" fmla="*/ 46 w 106676"/>
              <a:gd name="connsiteY3" fmla="*/ 239048 h 23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76" h="238679">
                <a:moveTo>
                  <a:pt x="46" y="46"/>
                </a:moveTo>
                <a:lnTo>
                  <a:pt x="106669" y="46"/>
                </a:lnTo>
                <a:lnTo>
                  <a:pt x="106669" y="239048"/>
                </a:lnTo>
                <a:lnTo>
                  <a:pt x="46" y="239048"/>
                </a:lnTo>
                <a:close/>
              </a:path>
            </a:pathLst>
          </a:custGeom>
          <a:solidFill>
            <a:schemeClr val="tx2"/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 dirty="0"/>
          </a:p>
        </p:txBody>
      </p:sp>
      <p:sp>
        <p:nvSpPr>
          <p:cNvPr id="51" name="Forma libre 289">
            <a:extLst>
              <a:ext uri="{FF2B5EF4-FFF2-40B4-BE49-F238E27FC236}">
                <a16:creationId xmlns:a16="http://schemas.microsoft.com/office/drawing/2014/main" id="{BA2F8E9D-8D2C-1141-BD36-227119A18128}"/>
              </a:ext>
            </a:extLst>
          </p:cNvPr>
          <p:cNvSpPr/>
          <p:nvPr/>
        </p:nvSpPr>
        <p:spPr>
          <a:xfrm>
            <a:off x="757041" y="4889242"/>
            <a:ext cx="784343" cy="1314532"/>
          </a:xfrm>
          <a:custGeom>
            <a:avLst/>
            <a:gdLst>
              <a:gd name="connsiteX0" fmla="*/ 46 w 106676"/>
              <a:gd name="connsiteY0" fmla="*/ 46 h 238679"/>
              <a:gd name="connsiteX1" fmla="*/ 106669 w 106676"/>
              <a:gd name="connsiteY1" fmla="*/ 46 h 238679"/>
              <a:gd name="connsiteX2" fmla="*/ 106669 w 106676"/>
              <a:gd name="connsiteY2" fmla="*/ 239048 h 238679"/>
              <a:gd name="connsiteX3" fmla="*/ 46 w 106676"/>
              <a:gd name="connsiteY3" fmla="*/ 239048 h 23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76" h="238679">
                <a:moveTo>
                  <a:pt x="46" y="46"/>
                </a:moveTo>
                <a:lnTo>
                  <a:pt x="106669" y="46"/>
                </a:lnTo>
                <a:lnTo>
                  <a:pt x="106669" y="239048"/>
                </a:lnTo>
                <a:lnTo>
                  <a:pt x="46" y="239048"/>
                </a:lnTo>
                <a:close/>
              </a:path>
            </a:pathLst>
          </a:custGeom>
          <a:solidFill>
            <a:schemeClr val="tx2"/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56" name="Forma libre 291">
            <a:extLst>
              <a:ext uri="{FF2B5EF4-FFF2-40B4-BE49-F238E27FC236}">
                <a16:creationId xmlns:a16="http://schemas.microsoft.com/office/drawing/2014/main" id="{7BA77070-3A5F-7D41-B1BD-37A341B652F3}"/>
              </a:ext>
            </a:extLst>
          </p:cNvPr>
          <p:cNvSpPr/>
          <p:nvPr/>
        </p:nvSpPr>
        <p:spPr>
          <a:xfrm>
            <a:off x="730915" y="4740268"/>
            <a:ext cx="10647932" cy="22860"/>
          </a:xfrm>
          <a:custGeom>
            <a:avLst/>
            <a:gdLst>
              <a:gd name="connsiteX0" fmla="*/ 371 w 1336143"/>
              <a:gd name="connsiteY0" fmla="*/ 371 h 0"/>
              <a:gd name="connsiteX1" fmla="*/ 1336077 w 1336143"/>
              <a:gd name="connsiteY1" fmla="*/ 37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6143">
                <a:moveTo>
                  <a:pt x="371" y="371"/>
                </a:moveTo>
                <a:lnTo>
                  <a:pt x="1336077" y="371"/>
                </a:lnTo>
              </a:path>
            </a:pathLst>
          </a:custGeom>
          <a:ln w="38100" cap="flat">
            <a:solidFill>
              <a:schemeClr val="bg1">
                <a:lumMod val="85000"/>
              </a:schemeClr>
            </a:solidFill>
            <a:custDash>
              <a:ds d="375750" sp="375750"/>
            </a:custDash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58" name="CuadroTexto 395">
            <a:extLst>
              <a:ext uri="{FF2B5EF4-FFF2-40B4-BE49-F238E27FC236}">
                <a16:creationId xmlns:a16="http://schemas.microsoft.com/office/drawing/2014/main" id="{2BE75DCE-941B-FB4F-A35A-D1D89AFAAC3D}"/>
              </a:ext>
            </a:extLst>
          </p:cNvPr>
          <p:cNvSpPr txBox="1"/>
          <p:nvPr/>
        </p:nvSpPr>
        <p:spPr>
          <a:xfrm>
            <a:off x="1813642" y="2641212"/>
            <a:ext cx="171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Outreach</a:t>
            </a:r>
          </a:p>
        </p:txBody>
      </p:sp>
      <p:sp>
        <p:nvSpPr>
          <p:cNvPr id="59" name="CuadroTexto 395">
            <a:extLst>
              <a:ext uri="{FF2B5EF4-FFF2-40B4-BE49-F238E27FC236}">
                <a16:creationId xmlns:a16="http://schemas.microsoft.com/office/drawing/2014/main" id="{5E31D5B3-C8D6-6543-A025-DFE7D73A67B5}"/>
              </a:ext>
            </a:extLst>
          </p:cNvPr>
          <p:cNvSpPr txBox="1"/>
          <p:nvPr/>
        </p:nvSpPr>
        <p:spPr>
          <a:xfrm>
            <a:off x="4005178" y="2641212"/>
            <a:ext cx="171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Assessment</a:t>
            </a:r>
          </a:p>
        </p:txBody>
      </p:sp>
      <p:sp>
        <p:nvSpPr>
          <p:cNvPr id="60" name="CuadroTexto 395">
            <a:extLst>
              <a:ext uri="{FF2B5EF4-FFF2-40B4-BE49-F238E27FC236}">
                <a16:creationId xmlns:a16="http://schemas.microsoft.com/office/drawing/2014/main" id="{312C1678-47F9-2443-9E60-982AD9CD8ABE}"/>
              </a:ext>
            </a:extLst>
          </p:cNvPr>
          <p:cNvSpPr txBox="1"/>
          <p:nvPr/>
        </p:nvSpPr>
        <p:spPr>
          <a:xfrm>
            <a:off x="5909242" y="2641212"/>
            <a:ext cx="205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Intake</a:t>
            </a:r>
          </a:p>
        </p:txBody>
      </p:sp>
      <p:sp>
        <p:nvSpPr>
          <p:cNvPr id="61" name="CuadroTexto 395">
            <a:extLst>
              <a:ext uri="{FF2B5EF4-FFF2-40B4-BE49-F238E27FC236}">
                <a16:creationId xmlns:a16="http://schemas.microsoft.com/office/drawing/2014/main" id="{EE4C47A5-03B8-DB49-A523-22CEB12BE180}"/>
              </a:ext>
            </a:extLst>
          </p:cNvPr>
          <p:cNvSpPr txBox="1"/>
          <p:nvPr/>
        </p:nvSpPr>
        <p:spPr>
          <a:xfrm>
            <a:off x="7801729" y="2641212"/>
            <a:ext cx="1600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Access</a:t>
            </a:r>
          </a:p>
        </p:txBody>
      </p:sp>
      <p:sp>
        <p:nvSpPr>
          <p:cNvPr id="62" name="CuadroTexto 395">
            <a:extLst>
              <a:ext uri="{FF2B5EF4-FFF2-40B4-BE49-F238E27FC236}">
                <a16:creationId xmlns:a16="http://schemas.microsoft.com/office/drawing/2014/main" id="{F5CEB3B6-B142-9141-9FDB-7E93BCE222E7}"/>
              </a:ext>
            </a:extLst>
          </p:cNvPr>
          <p:cNvSpPr txBox="1"/>
          <p:nvPr/>
        </p:nvSpPr>
        <p:spPr>
          <a:xfrm>
            <a:off x="9716762" y="2641212"/>
            <a:ext cx="1587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Coordination</a:t>
            </a:r>
          </a:p>
        </p:txBody>
      </p:sp>
      <p:sp>
        <p:nvSpPr>
          <p:cNvPr id="63" name="CuadroTexto 395">
            <a:extLst>
              <a:ext uri="{FF2B5EF4-FFF2-40B4-BE49-F238E27FC236}">
                <a16:creationId xmlns:a16="http://schemas.microsoft.com/office/drawing/2014/main" id="{CA70FF42-38B2-6541-9581-A51F15E4B7E3}"/>
              </a:ext>
            </a:extLst>
          </p:cNvPr>
          <p:cNvSpPr txBox="1"/>
          <p:nvPr/>
        </p:nvSpPr>
        <p:spPr>
          <a:xfrm rot="16200000">
            <a:off x="293806" y="3745704"/>
            <a:ext cx="171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Approach</a:t>
            </a:r>
          </a:p>
        </p:txBody>
      </p:sp>
      <p:sp>
        <p:nvSpPr>
          <p:cNvPr id="85" name="CuadroTexto 395">
            <a:extLst>
              <a:ext uri="{FF2B5EF4-FFF2-40B4-BE49-F238E27FC236}">
                <a16:creationId xmlns:a16="http://schemas.microsoft.com/office/drawing/2014/main" id="{272BBD70-57B5-4C47-9117-1A7F64394C79}"/>
              </a:ext>
            </a:extLst>
          </p:cNvPr>
          <p:cNvSpPr txBox="1"/>
          <p:nvPr/>
        </p:nvSpPr>
        <p:spPr>
          <a:xfrm rot="16200000">
            <a:off x="293806" y="5377231"/>
            <a:ext cx="171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Experience</a:t>
            </a:r>
          </a:p>
        </p:txBody>
      </p:sp>
      <p:sp>
        <p:nvSpPr>
          <p:cNvPr id="57" name="Forma libre 292">
            <a:extLst>
              <a:ext uri="{FF2B5EF4-FFF2-40B4-BE49-F238E27FC236}">
                <a16:creationId xmlns:a16="http://schemas.microsoft.com/office/drawing/2014/main" id="{4C3D769F-B7C4-C84C-988C-BBB3FDC05AC6}"/>
              </a:ext>
            </a:extLst>
          </p:cNvPr>
          <p:cNvSpPr/>
          <p:nvPr/>
        </p:nvSpPr>
        <p:spPr>
          <a:xfrm>
            <a:off x="11389744" y="4740615"/>
            <a:ext cx="16926" cy="4225"/>
          </a:xfrm>
          <a:custGeom>
            <a:avLst/>
            <a:gdLst>
              <a:gd name="connsiteX0" fmla="*/ 371 w 2302"/>
              <a:gd name="connsiteY0" fmla="*/ 371 h 0"/>
              <a:gd name="connsiteX1" fmla="*/ 2290 w 2302"/>
              <a:gd name="connsiteY1" fmla="*/ 37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02">
                <a:moveTo>
                  <a:pt x="371" y="371"/>
                </a:moveTo>
                <a:lnTo>
                  <a:pt x="2290" y="371"/>
                </a:lnTo>
              </a:path>
            </a:pathLst>
          </a:custGeom>
          <a:ln w="6137" cap="flat">
            <a:solidFill>
              <a:srgbClr val="BCBEC0"/>
            </a:solidFill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96" name="Forma libre 283">
            <a:extLst>
              <a:ext uri="{FF2B5EF4-FFF2-40B4-BE49-F238E27FC236}">
                <a16:creationId xmlns:a16="http://schemas.microsoft.com/office/drawing/2014/main" id="{1F188B46-D131-D64E-9A49-ACABD952F664}"/>
              </a:ext>
            </a:extLst>
          </p:cNvPr>
          <p:cNvSpPr/>
          <p:nvPr/>
        </p:nvSpPr>
        <p:spPr>
          <a:xfrm>
            <a:off x="3571753" y="3266024"/>
            <a:ext cx="2144240" cy="1314532"/>
          </a:xfrm>
          <a:custGeom>
            <a:avLst/>
            <a:gdLst>
              <a:gd name="connsiteX0" fmla="*/ 249048 w 291633"/>
              <a:gd name="connsiteY0" fmla="*/ 129892 h 129700"/>
              <a:gd name="connsiteX1" fmla="*/ 46 w 291633"/>
              <a:gd name="connsiteY1" fmla="*/ 129892 h 129700"/>
              <a:gd name="connsiteX2" fmla="*/ 43200 w 291633"/>
              <a:gd name="connsiteY2" fmla="*/ 64965 h 129700"/>
              <a:gd name="connsiteX3" fmla="*/ 46 w 291633"/>
              <a:gd name="connsiteY3" fmla="*/ 46 h 129700"/>
              <a:gd name="connsiteX4" fmla="*/ 249048 w 291633"/>
              <a:gd name="connsiteY4" fmla="*/ 46 h 129700"/>
              <a:gd name="connsiteX5" fmla="*/ 292202 w 291633"/>
              <a:gd name="connsiteY5" fmla="*/ 64965 h 129700"/>
              <a:gd name="connsiteX6" fmla="*/ 249048 w 291633"/>
              <a:gd name="connsiteY6" fmla="*/ 129892 h 12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33" h="129700">
                <a:moveTo>
                  <a:pt x="249048" y="129892"/>
                </a:moveTo>
                <a:lnTo>
                  <a:pt x="46" y="129892"/>
                </a:lnTo>
                <a:lnTo>
                  <a:pt x="43200" y="64965"/>
                </a:lnTo>
                <a:lnTo>
                  <a:pt x="46" y="46"/>
                </a:lnTo>
                <a:lnTo>
                  <a:pt x="249048" y="46"/>
                </a:lnTo>
                <a:lnTo>
                  <a:pt x="292202" y="64965"/>
                </a:lnTo>
                <a:lnTo>
                  <a:pt x="249048" y="1298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97" name="Forma libre 284">
            <a:extLst>
              <a:ext uri="{FF2B5EF4-FFF2-40B4-BE49-F238E27FC236}">
                <a16:creationId xmlns:a16="http://schemas.microsoft.com/office/drawing/2014/main" id="{1A9451C2-B35D-184F-80EE-E8537A3CEC3E}"/>
              </a:ext>
            </a:extLst>
          </p:cNvPr>
          <p:cNvSpPr/>
          <p:nvPr/>
        </p:nvSpPr>
        <p:spPr>
          <a:xfrm>
            <a:off x="5486779" y="3266024"/>
            <a:ext cx="2144240" cy="1314532"/>
          </a:xfrm>
          <a:custGeom>
            <a:avLst/>
            <a:gdLst>
              <a:gd name="connsiteX0" fmla="*/ 249048 w 291633"/>
              <a:gd name="connsiteY0" fmla="*/ 129892 h 129700"/>
              <a:gd name="connsiteX1" fmla="*/ 46 w 291633"/>
              <a:gd name="connsiteY1" fmla="*/ 129892 h 129700"/>
              <a:gd name="connsiteX2" fmla="*/ 43201 w 291633"/>
              <a:gd name="connsiteY2" fmla="*/ 64965 h 129700"/>
              <a:gd name="connsiteX3" fmla="*/ 46 w 291633"/>
              <a:gd name="connsiteY3" fmla="*/ 46 h 129700"/>
              <a:gd name="connsiteX4" fmla="*/ 249048 w 291633"/>
              <a:gd name="connsiteY4" fmla="*/ 46 h 129700"/>
              <a:gd name="connsiteX5" fmla="*/ 292202 w 291633"/>
              <a:gd name="connsiteY5" fmla="*/ 64965 h 129700"/>
              <a:gd name="connsiteX6" fmla="*/ 249048 w 291633"/>
              <a:gd name="connsiteY6" fmla="*/ 129892 h 12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33" h="129700">
                <a:moveTo>
                  <a:pt x="249048" y="129892"/>
                </a:moveTo>
                <a:lnTo>
                  <a:pt x="46" y="129892"/>
                </a:lnTo>
                <a:lnTo>
                  <a:pt x="43201" y="64965"/>
                </a:lnTo>
                <a:lnTo>
                  <a:pt x="46" y="46"/>
                </a:lnTo>
                <a:lnTo>
                  <a:pt x="249048" y="46"/>
                </a:lnTo>
                <a:lnTo>
                  <a:pt x="292202" y="64965"/>
                </a:lnTo>
                <a:lnTo>
                  <a:pt x="249048" y="1298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 dirty="0"/>
          </a:p>
        </p:txBody>
      </p:sp>
      <p:sp>
        <p:nvSpPr>
          <p:cNvPr id="98" name="Forma libre 285">
            <a:extLst>
              <a:ext uri="{FF2B5EF4-FFF2-40B4-BE49-F238E27FC236}">
                <a16:creationId xmlns:a16="http://schemas.microsoft.com/office/drawing/2014/main" id="{9655FAB4-BE10-DF45-801F-B48659FADE05}"/>
              </a:ext>
            </a:extLst>
          </p:cNvPr>
          <p:cNvSpPr/>
          <p:nvPr/>
        </p:nvSpPr>
        <p:spPr>
          <a:xfrm>
            <a:off x="7401812" y="3266024"/>
            <a:ext cx="2144240" cy="1314532"/>
          </a:xfrm>
          <a:custGeom>
            <a:avLst/>
            <a:gdLst>
              <a:gd name="connsiteX0" fmla="*/ 249048 w 291633"/>
              <a:gd name="connsiteY0" fmla="*/ 129892 h 129700"/>
              <a:gd name="connsiteX1" fmla="*/ 46 w 291633"/>
              <a:gd name="connsiteY1" fmla="*/ 129892 h 129700"/>
              <a:gd name="connsiteX2" fmla="*/ 43200 w 291633"/>
              <a:gd name="connsiteY2" fmla="*/ 64965 h 129700"/>
              <a:gd name="connsiteX3" fmla="*/ 46 w 291633"/>
              <a:gd name="connsiteY3" fmla="*/ 46 h 129700"/>
              <a:gd name="connsiteX4" fmla="*/ 249048 w 291633"/>
              <a:gd name="connsiteY4" fmla="*/ 46 h 129700"/>
              <a:gd name="connsiteX5" fmla="*/ 292202 w 291633"/>
              <a:gd name="connsiteY5" fmla="*/ 64965 h 129700"/>
              <a:gd name="connsiteX6" fmla="*/ 249048 w 291633"/>
              <a:gd name="connsiteY6" fmla="*/ 129892 h 12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33" h="129700">
                <a:moveTo>
                  <a:pt x="249048" y="129892"/>
                </a:moveTo>
                <a:lnTo>
                  <a:pt x="46" y="129892"/>
                </a:lnTo>
                <a:lnTo>
                  <a:pt x="43200" y="64965"/>
                </a:lnTo>
                <a:lnTo>
                  <a:pt x="46" y="46"/>
                </a:lnTo>
                <a:lnTo>
                  <a:pt x="249048" y="46"/>
                </a:lnTo>
                <a:lnTo>
                  <a:pt x="292202" y="64965"/>
                </a:lnTo>
                <a:lnTo>
                  <a:pt x="249048" y="1298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99" name="Forma libre 286">
            <a:extLst>
              <a:ext uri="{FF2B5EF4-FFF2-40B4-BE49-F238E27FC236}">
                <a16:creationId xmlns:a16="http://schemas.microsoft.com/office/drawing/2014/main" id="{ADBDEFF8-4F12-4745-99C1-9CF05487AE02}"/>
              </a:ext>
            </a:extLst>
          </p:cNvPr>
          <p:cNvSpPr/>
          <p:nvPr/>
        </p:nvSpPr>
        <p:spPr>
          <a:xfrm>
            <a:off x="9316845" y="3266024"/>
            <a:ext cx="2144240" cy="1314532"/>
          </a:xfrm>
          <a:custGeom>
            <a:avLst/>
            <a:gdLst>
              <a:gd name="connsiteX0" fmla="*/ 249048 w 291633"/>
              <a:gd name="connsiteY0" fmla="*/ 129892 h 129700"/>
              <a:gd name="connsiteX1" fmla="*/ 46 w 291633"/>
              <a:gd name="connsiteY1" fmla="*/ 129892 h 129700"/>
              <a:gd name="connsiteX2" fmla="*/ 43200 w 291633"/>
              <a:gd name="connsiteY2" fmla="*/ 64965 h 129700"/>
              <a:gd name="connsiteX3" fmla="*/ 46 w 291633"/>
              <a:gd name="connsiteY3" fmla="*/ 46 h 129700"/>
              <a:gd name="connsiteX4" fmla="*/ 249048 w 291633"/>
              <a:gd name="connsiteY4" fmla="*/ 46 h 129700"/>
              <a:gd name="connsiteX5" fmla="*/ 292202 w 291633"/>
              <a:gd name="connsiteY5" fmla="*/ 64965 h 129700"/>
              <a:gd name="connsiteX6" fmla="*/ 249048 w 291633"/>
              <a:gd name="connsiteY6" fmla="*/ 129892 h 12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33" h="129700">
                <a:moveTo>
                  <a:pt x="249048" y="129892"/>
                </a:moveTo>
                <a:lnTo>
                  <a:pt x="46" y="129892"/>
                </a:lnTo>
                <a:lnTo>
                  <a:pt x="43200" y="64965"/>
                </a:lnTo>
                <a:lnTo>
                  <a:pt x="46" y="46"/>
                </a:lnTo>
                <a:lnTo>
                  <a:pt x="249048" y="46"/>
                </a:lnTo>
                <a:lnTo>
                  <a:pt x="292202" y="64965"/>
                </a:lnTo>
                <a:lnTo>
                  <a:pt x="249048" y="1298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100" name="Forma libre 287">
            <a:extLst>
              <a:ext uri="{FF2B5EF4-FFF2-40B4-BE49-F238E27FC236}">
                <a16:creationId xmlns:a16="http://schemas.microsoft.com/office/drawing/2014/main" id="{8D5B0BC3-CF50-C14E-B6A3-68F280A86D99}"/>
              </a:ext>
            </a:extLst>
          </p:cNvPr>
          <p:cNvSpPr/>
          <p:nvPr/>
        </p:nvSpPr>
        <p:spPr>
          <a:xfrm>
            <a:off x="1660897" y="3266024"/>
            <a:ext cx="2144240" cy="1314532"/>
          </a:xfrm>
          <a:custGeom>
            <a:avLst/>
            <a:gdLst>
              <a:gd name="connsiteX0" fmla="*/ 249048 w 291633"/>
              <a:gd name="connsiteY0" fmla="*/ 129892 h 129700"/>
              <a:gd name="connsiteX1" fmla="*/ 46 w 291633"/>
              <a:gd name="connsiteY1" fmla="*/ 129892 h 129700"/>
              <a:gd name="connsiteX2" fmla="*/ 46 w 291633"/>
              <a:gd name="connsiteY2" fmla="*/ 46 h 129700"/>
              <a:gd name="connsiteX3" fmla="*/ 249048 w 291633"/>
              <a:gd name="connsiteY3" fmla="*/ 46 h 129700"/>
              <a:gd name="connsiteX4" fmla="*/ 292210 w 291633"/>
              <a:gd name="connsiteY4" fmla="*/ 64965 h 129700"/>
              <a:gd name="connsiteX5" fmla="*/ 249048 w 291633"/>
              <a:gd name="connsiteY5" fmla="*/ 129892 h 12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633" h="129700">
                <a:moveTo>
                  <a:pt x="249048" y="129892"/>
                </a:moveTo>
                <a:lnTo>
                  <a:pt x="46" y="129892"/>
                </a:lnTo>
                <a:lnTo>
                  <a:pt x="46" y="46"/>
                </a:lnTo>
                <a:lnTo>
                  <a:pt x="249048" y="46"/>
                </a:lnTo>
                <a:lnTo>
                  <a:pt x="292210" y="64965"/>
                </a:lnTo>
                <a:lnTo>
                  <a:pt x="249048" y="1298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107" name="Forma libre 292">
            <a:extLst>
              <a:ext uri="{FF2B5EF4-FFF2-40B4-BE49-F238E27FC236}">
                <a16:creationId xmlns:a16="http://schemas.microsoft.com/office/drawing/2014/main" id="{1329180C-A56B-9946-BF66-922FCD010566}"/>
              </a:ext>
            </a:extLst>
          </p:cNvPr>
          <p:cNvSpPr/>
          <p:nvPr/>
        </p:nvSpPr>
        <p:spPr>
          <a:xfrm>
            <a:off x="11389744" y="6363833"/>
            <a:ext cx="16926" cy="4225"/>
          </a:xfrm>
          <a:custGeom>
            <a:avLst/>
            <a:gdLst>
              <a:gd name="connsiteX0" fmla="*/ 371 w 2302"/>
              <a:gd name="connsiteY0" fmla="*/ 371 h 0"/>
              <a:gd name="connsiteX1" fmla="*/ 2290 w 2302"/>
              <a:gd name="connsiteY1" fmla="*/ 37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02">
                <a:moveTo>
                  <a:pt x="371" y="371"/>
                </a:moveTo>
                <a:lnTo>
                  <a:pt x="2290" y="371"/>
                </a:lnTo>
              </a:path>
            </a:pathLst>
          </a:custGeom>
          <a:ln w="6137" cap="flat">
            <a:solidFill>
              <a:srgbClr val="BCBEC0"/>
            </a:solidFill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108" name="Forma libre 283">
            <a:extLst>
              <a:ext uri="{FF2B5EF4-FFF2-40B4-BE49-F238E27FC236}">
                <a16:creationId xmlns:a16="http://schemas.microsoft.com/office/drawing/2014/main" id="{99615B01-993E-3F40-9DEB-2ECE07CBCF9A}"/>
              </a:ext>
            </a:extLst>
          </p:cNvPr>
          <p:cNvSpPr/>
          <p:nvPr/>
        </p:nvSpPr>
        <p:spPr>
          <a:xfrm>
            <a:off x="3571753" y="4889242"/>
            <a:ext cx="2144240" cy="1314532"/>
          </a:xfrm>
          <a:custGeom>
            <a:avLst/>
            <a:gdLst>
              <a:gd name="connsiteX0" fmla="*/ 249048 w 291633"/>
              <a:gd name="connsiteY0" fmla="*/ 129892 h 129700"/>
              <a:gd name="connsiteX1" fmla="*/ 46 w 291633"/>
              <a:gd name="connsiteY1" fmla="*/ 129892 h 129700"/>
              <a:gd name="connsiteX2" fmla="*/ 43200 w 291633"/>
              <a:gd name="connsiteY2" fmla="*/ 64965 h 129700"/>
              <a:gd name="connsiteX3" fmla="*/ 46 w 291633"/>
              <a:gd name="connsiteY3" fmla="*/ 46 h 129700"/>
              <a:gd name="connsiteX4" fmla="*/ 249048 w 291633"/>
              <a:gd name="connsiteY4" fmla="*/ 46 h 129700"/>
              <a:gd name="connsiteX5" fmla="*/ 292202 w 291633"/>
              <a:gd name="connsiteY5" fmla="*/ 64965 h 129700"/>
              <a:gd name="connsiteX6" fmla="*/ 249048 w 291633"/>
              <a:gd name="connsiteY6" fmla="*/ 129892 h 12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33" h="129700">
                <a:moveTo>
                  <a:pt x="249048" y="129892"/>
                </a:moveTo>
                <a:lnTo>
                  <a:pt x="46" y="129892"/>
                </a:lnTo>
                <a:lnTo>
                  <a:pt x="43200" y="64965"/>
                </a:lnTo>
                <a:lnTo>
                  <a:pt x="46" y="46"/>
                </a:lnTo>
                <a:lnTo>
                  <a:pt x="249048" y="46"/>
                </a:lnTo>
                <a:lnTo>
                  <a:pt x="292202" y="64965"/>
                </a:lnTo>
                <a:lnTo>
                  <a:pt x="249048" y="1298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109" name="Forma libre 284">
            <a:extLst>
              <a:ext uri="{FF2B5EF4-FFF2-40B4-BE49-F238E27FC236}">
                <a16:creationId xmlns:a16="http://schemas.microsoft.com/office/drawing/2014/main" id="{4BC72641-9EB6-5547-9856-A881FB528843}"/>
              </a:ext>
            </a:extLst>
          </p:cNvPr>
          <p:cNvSpPr/>
          <p:nvPr/>
        </p:nvSpPr>
        <p:spPr>
          <a:xfrm>
            <a:off x="5486779" y="4889242"/>
            <a:ext cx="2144240" cy="1314532"/>
          </a:xfrm>
          <a:custGeom>
            <a:avLst/>
            <a:gdLst>
              <a:gd name="connsiteX0" fmla="*/ 249048 w 291633"/>
              <a:gd name="connsiteY0" fmla="*/ 129892 h 129700"/>
              <a:gd name="connsiteX1" fmla="*/ 46 w 291633"/>
              <a:gd name="connsiteY1" fmla="*/ 129892 h 129700"/>
              <a:gd name="connsiteX2" fmla="*/ 43201 w 291633"/>
              <a:gd name="connsiteY2" fmla="*/ 64965 h 129700"/>
              <a:gd name="connsiteX3" fmla="*/ 46 w 291633"/>
              <a:gd name="connsiteY3" fmla="*/ 46 h 129700"/>
              <a:gd name="connsiteX4" fmla="*/ 249048 w 291633"/>
              <a:gd name="connsiteY4" fmla="*/ 46 h 129700"/>
              <a:gd name="connsiteX5" fmla="*/ 292202 w 291633"/>
              <a:gd name="connsiteY5" fmla="*/ 64965 h 129700"/>
              <a:gd name="connsiteX6" fmla="*/ 249048 w 291633"/>
              <a:gd name="connsiteY6" fmla="*/ 129892 h 12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33" h="129700">
                <a:moveTo>
                  <a:pt x="249048" y="129892"/>
                </a:moveTo>
                <a:lnTo>
                  <a:pt x="46" y="129892"/>
                </a:lnTo>
                <a:lnTo>
                  <a:pt x="43201" y="64965"/>
                </a:lnTo>
                <a:lnTo>
                  <a:pt x="46" y="46"/>
                </a:lnTo>
                <a:lnTo>
                  <a:pt x="249048" y="46"/>
                </a:lnTo>
                <a:lnTo>
                  <a:pt x="292202" y="64965"/>
                </a:lnTo>
                <a:lnTo>
                  <a:pt x="249048" y="1298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110" name="Forma libre 285">
            <a:extLst>
              <a:ext uri="{FF2B5EF4-FFF2-40B4-BE49-F238E27FC236}">
                <a16:creationId xmlns:a16="http://schemas.microsoft.com/office/drawing/2014/main" id="{A8997D4E-EBF6-184F-BC85-4B054CCB0C48}"/>
              </a:ext>
            </a:extLst>
          </p:cNvPr>
          <p:cNvSpPr/>
          <p:nvPr/>
        </p:nvSpPr>
        <p:spPr>
          <a:xfrm>
            <a:off x="7401812" y="4889242"/>
            <a:ext cx="2144240" cy="1314532"/>
          </a:xfrm>
          <a:custGeom>
            <a:avLst/>
            <a:gdLst>
              <a:gd name="connsiteX0" fmla="*/ 249048 w 291633"/>
              <a:gd name="connsiteY0" fmla="*/ 129892 h 129700"/>
              <a:gd name="connsiteX1" fmla="*/ 46 w 291633"/>
              <a:gd name="connsiteY1" fmla="*/ 129892 h 129700"/>
              <a:gd name="connsiteX2" fmla="*/ 43200 w 291633"/>
              <a:gd name="connsiteY2" fmla="*/ 64965 h 129700"/>
              <a:gd name="connsiteX3" fmla="*/ 46 w 291633"/>
              <a:gd name="connsiteY3" fmla="*/ 46 h 129700"/>
              <a:gd name="connsiteX4" fmla="*/ 249048 w 291633"/>
              <a:gd name="connsiteY4" fmla="*/ 46 h 129700"/>
              <a:gd name="connsiteX5" fmla="*/ 292202 w 291633"/>
              <a:gd name="connsiteY5" fmla="*/ 64965 h 129700"/>
              <a:gd name="connsiteX6" fmla="*/ 249048 w 291633"/>
              <a:gd name="connsiteY6" fmla="*/ 129892 h 12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33" h="129700">
                <a:moveTo>
                  <a:pt x="249048" y="129892"/>
                </a:moveTo>
                <a:lnTo>
                  <a:pt x="46" y="129892"/>
                </a:lnTo>
                <a:lnTo>
                  <a:pt x="43200" y="64965"/>
                </a:lnTo>
                <a:lnTo>
                  <a:pt x="46" y="46"/>
                </a:lnTo>
                <a:lnTo>
                  <a:pt x="249048" y="46"/>
                </a:lnTo>
                <a:lnTo>
                  <a:pt x="292202" y="64965"/>
                </a:lnTo>
                <a:lnTo>
                  <a:pt x="249048" y="1298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111" name="Forma libre 286">
            <a:extLst>
              <a:ext uri="{FF2B5EF4-FFF2-40B4-BE49-F238E27FC236}">
                <a16:creationId xmlns:a16="http://schemas.microsoft.com/office/drawing/2014/main" id="{E1E9121D-0797-9E45-8F30-30622B45115B}"/>
              </a:ext>
            </a:extLst>
          </p:cNvPr>
          <p:cNvSpPr/>
          <p:nvPr/>
        </p:nvSpPr>
        <p:spPr>
          <a:xfrm>
            <a:off x="9316845" y="4889242"/>
            <a:ext cx="2144240" cy="1314532"/>
          </a:xfrm>
          <a:custGeom>
            <a:avLst/>
            <a:gdLst>
              <a:gd name="connsiteX0" fmla="*/ 249048 w 291633"/>
              <a:gd name="connsiteY0" fmla="*/ 129892 h 129700"/>
              <a:gd name="connsiteX1" fmla="*/ 46 w 291633"/>
              <a:gd name="connsiteY1" fmla="*/ 129892 h 129700"/>
              <a:gd name="connsiteX2" fmla="*/ 43200 w 291633"/>
              <a:gd name="connsiteY2" fmla="*/ 64965 h 129700"/>
              <a:gd name="connsiteX3" fmla="*/ 46 w 291633"/>
              <a:gd name="connsiteY3" fmla="*/ 46 h 129700"/>
              <a:gd name="connsiteX4" fmla="*/ 249048 w 291633"/>
              <a:gd name="connsiteY4" fmla="*/ 46 h 129700"/>
              <a:gd name="connsiteX5" fmla="*/ 292202 w 291633"/>
              <a:gd name="connsiteY5" fmla="*/ 64965 h 129700"/>
              <a:gd name="connsiteX6" fmla="*/ 249048 w 291633"/>
              <a:gd name="connsiteY6" fmla="*/ 129892 h 12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33" h="129700">
                <a:moveTo>
                  <a:pt x="249048" y="129892"/>
                </a:moveTo>
                <a:lnTo>
                  <a:pt x="46" y="129892"/>
                </a:lnTo>
                <a:lnTo>
                  <a:pt x="43200" y="64965"/>
                </a:lnTo>
                <a:lnTo>
                  <a:pt x="46" y="46"/>
                </a:lnTo>
                <a:lnTo>
                  <a:pt x="249048" y="46"/>
                </a:lnTo>
                <a:lnTo>
                  <a:pt x="292202" y="64965"/>
                </a:lnTo>
                <a:lnTo>
                  <a:pt x="249048" y="1298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112" name="Forma libre 287">
            <a:extLst>
              <a:ext uri="{FF2B5EF4-FFF2-40B4-BE49-F238E27FC236}">
                <a16:creationId xmlns:a16="http://schemas.microsoft.com/office/drawing/2014/main" id="{8D16C51A-5AE2-D54B-9EFA-B37E761F0CB9}"/>
              </a:ext>
            </a:extLst>
          </p:cNvPr>
          <p:cNvSpPr/>
          <p:nvPr/>
        </p:nvSpPr>
        <p:spPr>
          <a:xfrm>
            <a:off x="1660897" y="4889242"/>
            <a:ext cx="2144240" cy="1314532"/>
          </a:xfrm>
          <a:custGeom>
            <a:avLst/>
            <a:gdLst>
              <a:gd name="connsiteX0" fmla="*/ 249048 w 291633"/>
              <a:gd name="connsiteY0" fmla="*/ 129892 h 129700"/>
              <a:gd name="connsiteX1" fmla="*/ 46 w 291633"/>
              <a:gd name="connsiteY1" fmla="*/ 129892 h 129700"/>
              <a:gd name="connsiteX2" fmla="*/ 46 w 291633"/>
              <a:gd name="connsiteY2" fmla="*/ 46 h 129700"/>
              <a:gd name="connsiteX3" fmla="*/ 249048 w 291633"/>
              <a:gd name="connsiteY3" fmla="*/ 46 h 129700"/>
              <a:gd name="connsiteX4" fmla="*/ 292210 w 291633"/>
              <a:gd name="connsiteY4" fmla="*/ 64965 h 129700"/>
              <a:gd name="connsiteX5" fmla="*/ 249048 w 291633"/>
              <a:gd name="connsiteY5" fmla="*/ 129892 h 12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633" h="129700">
                <a:moveTo>
                  <a:pt x="249048" y="129892"/>
                </a:moveTo>
                <a:lnTo>
                  <a:pt x="46" y="129892"/>
                </a:lnTo>
                <a:lnTo>
                  <a:pt x="46" y="46"/>
                </a:lnTo>
                <a:lnTo>
                  <a:pt x="249048" y="46"/>
                </a:lnTo>
                <a:lnTo>
                  <a:pt x="292210" y="64965"/>
                </a:lnTo>
                <a:lnTo>
                  <a:pt x="249048" y="1298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52" name="CuadroTexto 350">
            <a:extLst>
              <a:ext uri="{FF2B5EF4-FFF2-40B4-BE49-F238E27FC236}">
                <a16:creationId xmlns:a16="http://schemas.microsoft.com/office/drawing/2014/main" id="{AA201FEF-D7A2-D24A-B6E6-4AA498FB0A4E}"/>
              </a:ext>
            </a:extLst>
          </p:cNvPr>
          <p:cNvSpPr txBox="1"/>
          <p:nvPr/>
        </p:nvSpPr>
        <p:spPr>
          <a:xfrm>
            <a:off x="101819" y="14173"/>
            <a:ext cx="71240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Jurupa Valley</a:t>
            </a:r>
          </a:p>
          <a:p>
            <a:r>
              <a:rPr lang="en-US" sz="4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Community Health Center</a:t>
            </a:r>
          </a:p>
          <a:p>
            <a:r>
              <a:rPr lang="en-US" sz="4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Pilot</a:t>
            </a:r>
          </a:p>
        </p:txBody>
      </p:sp>
      <p:sp>
        <p:nvSpPr>
          <p:cNvPr id="53" name="CuadroTexto 351">
            <a:extLst>
              <a:ext uri="{FF2B5EF4-FFF2-40B4-BE49-F238E27FC236}">
                <a16:creationId xmlns:a16="http://schemas.microsoft.com/office/drawing/2014/main" id="{C9808B06-D888-5D4B-B09C-85FFAD197BE0}"/>
              </a:ext>
            </a:extLst>
          </p:cNvPr>
          <p:cNvSpPr txBox="1"/>
          <p:nvPr/>
        </p:nvSpPr>
        <p:spPr>
          <a:xfrm>
            <a:off x="0" y="146290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Place-Based Approach</a:t>
            </a:r>
          </a:p>
          <a:p>
            <a:pPr algn="ctr"/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Location: Comprehensive, High-Volume Clinic in a low HPI Community*</a:t>
            </a:r>
          </a:p>
          <a:p>
            <a:pPr algn="ctr"/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Context: Holistic and Family Well-Being</a:t>
            </a:r>
          </a:p>
        </p:txBody>
      </p:sp>
      <p:sp>
        <p:nvSpPr>
          <p:cNvPr id="54" name="Rectangle 56">
            <a:extLst>
              <a:ext uri="{FF2B5EF4-FFF2-40B4-BE49-F238E27FC236}">
                <a16:creationId xmlns:a16="http://schemas.microsoft.com/office/drawing/2014/main" id="{1D2D3259-F366-244B-AA8A-A532F604A38E}"/>
              </a:ext>
            </a:extLst>
          </p:cNvPr>
          <p:cNvSpPr/>
          <p:nvPr/>
        </p:nvSpPr>
        <p:spPr>
          <a:xfrm>
            <a:off x="1832098" y="3606773"/>
            <a:ext cx="1568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Primary Healthcare</a:t>
            </a:r>
          </a:p>
        </p:txBody>
      </p:sp>
      <p:sp>
        <p:nvSpPr>
          <p:cNvPr id="55" name="Rectangle 56">
            <a:extLst>
              <a:ext uri="{FF2B5EF4-FFF2-40B4-BE49-F238E27FC236}">
                <a16:creationId xmlns:a16="http://schemas.microsoft.com/office/drawing/2014/main" id="{AAD68F07-F262-1E4B-AA5B-14D095FA8148}"/>
              </a:ext>
            </a:extLst>
          </p:cNvPr>
          <p:cNvSpPr/>
          <p:nvPr/>
        </p:nvSpPr>
        <p:spPr>
          <a:xfrm>
            <a:off x="3870713" y="3385531"/>
            <a:ext cx="19013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Step 1: Whole</a:t>
            </a:r>
          </a:p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Person Health Scores</a:t>
            </a:r>
          </a:p>
          <a:p>
            <a:r>
              <a:rPr lang="en-US" sz="14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Practice Change</a:t>
            </a:r>
          </a:p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Step 2: Risk-</a:t>
            </a:r>
          </a:p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Screening</a:t>
            </a:r>
          </a:p>
        </p:txBody>
      </p:sp>
      <p:sp>
        <p:nvSpPr>
          <p:cNvPr id="64" name="Rectangle 56">
            <a:extLst>
              <a:ext uri="{FF2B5EF4-FFF2-40B4-BE49-F238E27FC236}">
                <a16:creationId xmlns:a16="http://schemas.microsoft.com/office/drawing/2014/main" id="{094E0AEC-454C-684B-A4FE-4BF85ED2C285}"/>
              </a:ext>
            </a:extLst>
          </p:cNvPr>
          <p:cNvSpPr/>
          <p:nvPr/>
        </p:nvSpPr>
        <p:spPr>
          <a:xfrm>
            <a:off x="5829277" y="3338514"/>
            <a:ext cx="1721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Presenting Customer</a:t>
            </a:r>
          </a:p>
          <a:p>
            <a:r>
              <a:rPr lang="en-US" sz="14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Practice Change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Relevant Family Members</a:t>
            </a:r>
          </a:p>
        </p:txBody>
      </p:sp>
      <p:sp>
        <p:nvSpPr>
          <p:cNvPr id="65" name="Rectangle 56">
            <a:extLst>
              <a:ext uri="{FF2B5EF4-FFF2-40B4-BE49-F238E27FC236}">
                <a16:creationId xmlns:a16="http://schemas.microsoft.com/office/drawing/2014/main" id="{FB7AA224-9004-1F4C-A4B3-ECE3DC0205FB}"/>
              </a:ext>
            </a:extLst>
          </p:cNvPr>
          <p:cNvSpPr/>
          <p:nvPr/>
        </p:nvSpPr>
        <p:spPr>
          <a:xfrm>
            <a:off x="7766044" y="3411997"/>
            <a:ext cx="1644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Practice Changes: </a:t>
            </a:r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Improving pathways to a suite of services</a:t>
            </a:r>
          </a:p>
        </p:txBody>
      </p:sp>
      <p:sp>
        <p:nvSpPr>
          <p:cNvPr id="66" name="Rectangle 56">
            <a:extLst>
              <a:ext uri="{FF2B5EF4-FFF2-40B4-BE49-F238E27FC236}">
                <a16:creationId xmlns:a16="http://schemas.microsoft.com/office/drawing/2014/main" id="{DD0F5B9E-DFC4-514F-905D-A6A9F737B422}"/>
              </a:ext>
            </a:extLst>
          </p:cNvPr>
          <p:cNvSpPr/>
          <p:nvPr/>
        </p:nvSpPr>
        <p:spPr>
          <a:xfrm>
            <a:off x="9611628" y="3233984"/>
            <a:ext cx="17976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Multi-Disciplinary Team Approach in Alignment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AB 2083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Aging – Master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CalAIM</a:t>
            </a:r>
            <a:endParaRPr lang="en-US" sz="1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Multi-Disc Teams</a:t>
            </a:r>
          </a:p>
        </p:txBody>
      </p:sp>
      <p:sp>
        <p:nvSpPr>
          <p:cNvPr id="67" name="Rectangle 56">
            <a:extLst>
              <a:ext uri="{FF2B5EF4-FFF2-40B4-BE49-F238E27FC236}">
                <a16:creationId xmlns:a16="http://schemas.microsoft.com/office/drawing/2014/main" id="{EC9F6CE0-35A1-2346-AE1F-6CF77F0E1CFC}"/>
              </a:ext>
            </a:extLst>
          </p:cNvPr>
          <p:cNvSpPr/>
          <p:nvPr/>
        </p:nvSpPr>
        <p:spPr>
          <a:xfrm>
            <a:off x="1764279" y="5099198"/>
            <a:ext cx="1568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Clients will be identified in a less stigmatized setting</a:t>
            </a:r>
          </a:p>
        </p:txBody>
      </p:sp>
      <p:sp>
        <p:nvSpPr>
          <p:cNvPr id="68" name="Rectangle 56">
            <a:extLst>
              <a:ext uri="{FF2B5EF4-FFF2-40B4-BE49-F238E27FC236}">
                <a16:creationId xmlns:a16="http://schemas.microsoft.com/office/drawing/2014/main" id="{836C40F3-E99C-BC4F-9542-63ECC0FF7BDF}"/>
              </a:ext>
            </a:extLst>
          </p:cNvPr>
          <p:cNvSpPr/>
          <p:nvPr/>
        </p:nvSpPr>
        <p:spPr>
          <a:xfrm>
            <a:off x="3894176" y="4991475"/>
            <a:ext cx="16793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Clients’ social &amp; economic needs contextualized as social determinants of health</a:t>
            </a:r>
          </a:p>
        </p:txBody>
      </p:sp>
      <p:sp>
        <p:nvSpPr>
          <p:cNvPr id="69" name="Rectangle 56">
            <a:extLst>
              <a:ext uri="{FF2B5EF4-FFF2-40B4-BE49-F238E27FC236}">
                <a16:creationId xmlns:a16="http://schemas.microsoft.com/office/drawing/2014/main" id="{D32CA9CC-575B-294C-A9B5-CC712C4A92D3}"/>
              </a:ext>
            </a:extLst>
          </p:cNvPr>
          <p:cNvSpPr/>
          <p:nvPr/>
        </p:nvSpPr>
        <p:spPr>
          <a:xfrm>
            <a:off x="5829277" y="4991475"/>
            <a:ext cx="1721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Intake recognizes the resources &amp; stressors inherent in clients’ personal relationships</a:t>
            </a:r>
          </a:p>
        </p:txBody>
      </p:sp>
      <p:sp>
        <p:nvSpPr>
          <p:cNvPr id="70" name="Rectangle 56">
            <a:extLst>
              <a:ext uri="{FF2B5EF4-FFF2-40B4-BE49-F238E27FC236}">
                <a16:creationId xmlns:a16="http://schemas.microsoft.com/office/drawing/2014/main" id="{31F30243-62FF-3B4B-A63B-3694AB96A997}"/>
              </a:ext>
            </a:extLst>
          </p:cNvPr>
          <p:cNvSpPr/>
          <p:nvPr/>
        </p:nvSpPr>
        <p:spPr>
          <a:xfrm>
            <a:off x="7766044" y="4991474"/>
            <a:ext cx="15684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Reduction in paperwork, travel and need to repeat personal information</a:t>
            </a:r>
          </a:p>
        </p:txBody>
      </p:sp>
      <p:sp>
        <p:nvSpPr>
          <p:cNvPr id="71" name="Rectangle 56">
            <a:extLst>
              <a:ext uri="{FF2B5EF4-FFF2-40B4-BE49-F238E27FC236}">
                <a16:creationId xmlns:a16="http://schemas.microsoft.com/office/drawing/2014/main" id="{0C9F42C7-38F7-F54E-98AE-D9FC20FBC3E7}"/>
              </a:ext>
            </a:extLst>
          </p:cNvPr>
          <p:cNvSpPr/>
          <p:nvPr/>
        </p:nvSpPr>
        <p:spPr>
          <a:xfrm>
            <a:off x="9639722" y="4961732"/>
            <a:ext cx="16644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Reduction in conflicting or redundant service provision, guidance &amp; support</a:t>
            </a:r>
          </a:p>
        </p:txBody>
      </p:sp>
      <p:sp>
        <p:nvSpPr>
          <p:cNvPr id="41" name="CuadroTexto 351">
            <a:extLst>
              <a:ext uri="{FF2B5EF4-FFF2-40B4-BE49-F238E27FC236}">
                <a16:creationId xmlns:a16="http://schemas.microsoft.com/office/drawing/2014/main" id="{FF717F1D-E0C8-4B20-A348-17E3CF7F4754}"/>
              </a:ext>
            </a:extLst>
          </p:cNvPr>
          <p:cNvSpPr txBox="1"/>
          <p:nvPr/>
        </p:nvSpPr>
        <p:spPr>
          <a:xfrm>
            <a:off x="1698298" y="6261380"/>
            <a:ext cx="952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* HPI: Serving as analytic predictor of poor health and well-being outcomes</a:t>
            </a:r>
          </a:p>
        </p:txBody>
      </p:sp>
      <p:pic>
        <p:nvPicPr>
          <p:cNvPr id="42" name="Picture 41" descr="A picture containing text, sign, ceramic ware, porcelain&#10;&#10;Description automatically generated">
            <a:extLst>
              <a:ext uri="{FF2B5EF4-FFF2-40B4-BE49-F238E27FC236}">
                <a16:creationId xmlns:a16="http://schemas.microsoft.com/office/drawing/2014/main" id="{28F31407-8562-4FC4-B34E-E9F8C3F25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3" y="614564"/>
            <a:ext cx="1666471" cy="166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3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Up Arrow 2">
            <a:extLst>
              <a:ext uri="{FF2B5EF4-FFF2-40B4-BE49-F238E27FC236}">
                <a16:creationId xmlns:a16="http://schemas.microsoft.com/office/drawing/2014/main" id="{2C89C7D4-FCCF-41A3-877A-D56938FBBC6F}"/>
              </a:ext>
            </a:extLst>
          </p:cNvPr>
          <p:cNvSpPr/>
          <p:nvPr/>
        </p:nvSpPr>
        <p:spPr>
          <a:xfrm>
            <a:off x="632447" y="5149554"/>
            <a:ext cx="10945626" cy="1568457"/>
          </a:xfrm>
          <a:prstGeom prst="upArrowCallout">
            <a:avLst/>
          </a:prstGeom>
          <a:noFill/>
          <a:ln w="381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128944" y="46299"/>
            <a:ext cx="5976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How will we get there?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2E41BD-847D-CF48-9237-E6EBB8E1D816}"/>
              </a:ext>
            </a:extLst>
          </p:cNvPr>
          <p:cNvGrpSpPr/>
          <p:nvPr/>
        </p:nvGrpSpPr>
        <p:grpSpPr>
          <a:xfrm>
            <a:off x="855309" y="2376737"/>
            <a:ext cx="10481381" cy="2784692"/>
            <a:chOff x="2350810" y="5506960"/>
            <a:chExt cx="20962762" cy="5569384"/>
          </a:xfrm>
        </p:grpSpPr>
        <p:sp>
          <p:nvSpPr>
            <p:cNvPr id="47" name="Forma libre 27">
              <a:extLst>
                <a:ext uri="{FF2B5EF4-FFF2-40B4-BE49-F238E27FC236}">
                  <a16:creationId xmlns:a16="http://schemas.microsoft.com/office/drawing/2014/main" id="{41592C4A-2392-094E-9A00-FEEB0DE82617}"/>
                </a:ext>
              </a:extLst>
            </p:cNvPr>
            <p:cNvSpPr/>
            <p:nvPr/>
          </p:nvSpPr>
          <p:spPr>
            <a:xfrm>
              <a:off x="2350810" y="7485442"/>
              <a:ext cx="4235046" cy="1774466"/>
            </a:xfrm>
            <a:custGeom>
              <a:avLst/>
              <a:gdLst>
                <a:gd name="connsiteX0" fmla="*/ 242325 w 274749"/>
                <a:gd name="connsiteY0" fmla="*/ 115326 h 115118"/>
                <a:gd name="connsiteX1" fmla="*/ 46 w 274749"/>
                <a:gd name="connsiteY1" fmla="*/ 115326 h 115118"/>
                <a:gd name="connsiteX2" fmla="*/ 32448 w 274749"/>
                <a:gd name="connsiteY2" fmla="*/ 57690 h 115118"/>
                <a:gd name="connsiteX3" fmla="*/ 46 w 274749"/>
                <a:gd name="connsiteY3" fmla="*/ 46 h 115118"/>
                <a:gd name="connsiteX4" fmla="*/ 242325 w 274749"/>
                <a:gd name="connsiteY4" fmla="*/ 46 h 115118"/>
                <a:gd name="connsiteX5" fmla="*/ 274727 w 274749"/>
                <a:gd name="connsiteY5" fmla="*/ 57690 h 115118"/>
                <a:gd name="connsiteX6" fmla="*/ 242325 w 274749"/>
                <a:gd name="connsiteY6" fmla="*/ 115326 h 11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9" h="115118">
                  <a:moveTo>
                    <a:pt x="242325" y="115326"/>
                  </a:moveTo>
                  <a:lnTo>
                    <a:pt x="46" y="115326"/>
                  </a:lnTo>
                  <a:lnTo>
                    <a:pt x="32448" y="57690"/>
                  </a:lnTo>
                  <a:lnTo>
                    <a:pt x="46" y="46"/>
                  </a:lnTo>
                  <a:lnTo>
                    <a:pt x="242325" y="46"/>
                  </a:lnTo>
                  <a:lnTo>
                    <a:pt x="274727" y="57690"/>
                  </a:lnTo>
                  <a:lnTo>
                    <a:pt x="242325" y="115326"/>
                  </a:lnTo>
                  <a:close/>
                </a:path>
              </a:pathLst>
            </a:custGeom>
            <a:solidFill>
              <a:schemeClr val="accent1"/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50" name="Forma libre 33">
              <a:extLst>
                <a:ext uri="{FF2B5EF4-FFF2-40B4-BE49-F238E27FC236}">
                  <a16:creationId xmlns:a16="http://schemas.microsoft.com/office/drawing/2014/main" id="{7A0C050B-FD7E-9F42-8C27-1D08EB2F7B86}"/>
                </a:ext>
              </a:extLst>
            </p:cNvPr>
            <p:cNvSpPr/>
            <p:nvPr/>
          </p:nvSpPr>
          <p:spPr>
            <a:xfrm>
              <a:off x="6532739" y="7485441"/>
              <a:ext cx="4235046" cy="1774466"/>
            </a:xfrm>
            <a:custGeom>
              <a:avLst/>
              <a:gdLst>
                <a:gd name="connsiteX0" fmla="*/ 242325 w 274749"/>
                <a:gd name="connsiteY0" fmla="*/ 115326 h 115118"/>
                <a:gd name="connsiteX1" fmla="*/ 46 w 274749"/>
                <a:gd name="connsiteY1" fmla="*/ 115326 h 115118"/>
                <a:gd name="connsiteX2" fmla="*/ 32448 w 274749"/>
                <a:gd name="connsiteY2" fmla="*/ 57690 h 115118"/>
                <a:gd name="connsiteX3" fmla="*/ 46 w 274749"/>
                <a:gd name="connsiteY3" fmla="*/ 46 h 115118"/>
                <a:gd name="connsiteX4" fmla="*/ 242325 w 274749"/>
                <a:gd name="connsiteY4" fmla="*/ 46 h 115118"/>
                <a:gd name="connsiteX5" fmla="*/ 274719 w 274749"/>
                <a:gd name="connsiteY5" fmla="*/ 57690 h 115118"/>
                <a:gd name="connsiteX6" fmla="*/ 242325 w 274749"/>
                <a:gd name="connsiteY6" fmla="*/ 115326 h 11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9" h="115118">
                  <a:moveTo>
                    <a:pt x="242325" y="115326"/>
                  </a:moveTo>
                  <a:lnTo>
                    <a:pt x="46" y="115326"/>
                  </a:lnTo>
                  <a:lnTo>
                    <a:pt x="32448" y="57690"/>
                  </a:lnTo>
                  <a:lnTo>
                    <a:pt x="46" y="46"/>
                  </a:lnTo>
                  <a:lnTo>
                    <a:pt x="242325" y="46"/>
                  </a:lnTo>
                  <a:lnTo>
                    <a:pt x="274719" y="57690"/>
                  </a:lnTo>
                  <a:lnTo>
                    <a:pt x="242325" y="115326"/>
                  </a:lnTo>
                  <a:close/>
                </a:path>
              </a:pathLst>
            </a:custGeom>
            <a:solidFill>
              <a:schemeClr val="accent2"/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53" name="Forma libre 34">
              <a:extLst>
                <a:ext uri="{FF2B5EF4-FFF2-40B4-BE49-F238E27FC236}">
                  <a16:creationId xmlns:a16="http://schemas.microsoft.com/office/drawing/2014/main" id="{C79F5106-647A-D24E-A6C2-2077D5B83499}"/>
                </a:ext>
              </a:extLst>
            </p:cNvPr>
            <p:cNvSpPr/>
            <p:nvPr/>
          </p:nvSpPr>
          <p:spPr>
            <a:xfrm>
              <a:off x="10714667" y="7485441"/>
              <a:ext cx="4235046" cy="1774466"/>
            </a:xfrm>
            <a:custGeom>
              <a:avLst/>
              <a:gdLst>
                <a:gd name="connsiteX0" fmla="*/ 242317 w 274749"/>
                <a:gd name="connsiteY0" fmla="*/ 115326 h 115118"/>
                <a:gd name="connsiteX1" fmla="*/ 46 w 274749"/>
                <a:gd name="connsiteY1" fmla="*/ 115326 h 115118"/>
                <a:gd name="connsiteX2" fmla="*/ 32448 w 274749"/>
                <a:gd name="connsiteY2" fmla="*/ 57690 h 115118"/>
                <a:gd name="connsiteX3" fmla="*/ 46 w 274749"/>
                <a:gd name="connsiteY3" fmla="*/ 46 h 115118"/>
                <a:gd name="connsiteX4" fmla="*/ 242317 w 274749"/>
                <a:gd name="connsiteY4" fmla="*/ 46 h 115118"/>
                <a:gd name="connsiteX5" fmla="*/ 274719 w 274749"/>
                <a:gd name="connsiteY5" fmla="*/ 57690 h 115118"/>
                <a:gd name="connsiteX6" fmla="*/ 242317 w 274749"/>
                <a:gd name="connsiteY6" fmla="*/ 115326 h 11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9" h="115118">
                  <a:moveTo>
                    <a:pt x="242317" y="115326"/>
                  </a:moveTo>
                  <a:lnTo>
                    <a:pt x="46" y="115326"/>
                  </a:lnTo>
                  <a:lnTo>
                    <a:pt x="32448" y="57690"/>
                  </a:lnTo>
                  <a:lnTo>
                    <a:pt x="46" y="46"/>
                  </a:lnTo>
                  <a:lnTo>
                    <a:pt x="242317" y="46"/>
                  </a:lnTo>
                  <a:lnTo>
                    <a:pt x="274719" y="57690"/>
                  </a:lnTo>
                  <a:lnTo>
                    <a:pt x="242317" y="115326"/>
                  </a:lnTo>
                  <a:close/>
                </a:path>
              </a:pathLst>
            </a:custGeom>
            <a:solidFill>
              <a:schemeClr val="accent3"/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54" name="Forma libre 35">
              <a:extLst>
                <a:ext uri="{FF2B5EF4-FFF2-40B4-BE49-F238E27FC236}">
                  <a16:creationId xmlns:a16="http://schemas.microsoft.com/office/drawing/2014/main" id="{365BCA8A-45E9-EA4E-87F0-A60A5741EE57}"/>
                </a:ext>
              </a:extLst>
            </p:cNvPr>
            <p:cNvSpPr/>
            <p:nvPr/>
          </p:nvSpPr>
          <p:spPr>
            <a:xfrm>
              <a:off x="14896596" y="7485441"/>
              <a:ext cx="4235046" cy="1774466"/>
            </a:xfrm>
            <a:custGeom>
              <a:avLst/>
              <a:gdLst>
                <a:gd name="connsiteX0" fmla="*/ 242317 w 274749"/>
                <a:gd name="connsiteY0" fmla="*/ 115326 h 115118"/>
                <a:gd name="connsiteX1" fmla="*/ 46 w 274749"/>
                <a:gd name="connsiteY1" fmla="*/ 115326 h 115118"/>
                <a:gd name="connsiteX2" fmla="*/ 32448 w 274749"/>
                <a:gd name="connsiteY2" fmla="*/ 57690 h 115118"/>
                <a:gd name="connsiteX3" fmla="*/ 46 w 274749"/>
                <a:gd name="connsiteY3" fmla="*/ 46 h 115118"/>
                <a:gd name="connsiteX4" fmla="*/ 242317 w 274749"/>
                <a:gd name="connsiteY4" fmla="*/ 46 h 115118"/>
                <a:gd name="connsiteX5" fmla="*/ 274719 w 274749"/>
                <a:gd name="connsiteY5" fmla="*/ 57690 h 115118"/>
                <a:gd name="connsiteX6" fmla="*/ 242317 w 274749"/>
                <a:gd name="connsiteY6" fmla="*/ 115326 h 11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9" h="115118">
                  <a:moveTo>
                    <a:pt x="242317" y="115326"/>
                  </a:moveTo>
                  <a:lnTo>
                    <a:pt x="46" y="115326"/>
                  </a:lnTo>
                  <a:lnTo>
                    <a:pt x="32448" y="57690"/>
                  </a:lnTo>
                  <a:lnTo>
                    <a:pt x="46" y="46"/>
                  </a:lnTo>
                  <a:lnTo>
                    <a:pt x="242317" y="46"/>
                  </a:lnTo>
                  <a:lnTo>
                    <a:pt x="274719" y="57690"/>
                  </a:lnTo>
                  <a:lnTo>
                    <a:pt x="242317" y="115326"/>
                  </a:lnTo>
                  <a:close/>
                </a:path>
              </a:pathLst>
            </a:custGeom>
            <a:solidFill>
              <a:schemeClr val="accent4"/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55" name="Forma libre 39">
              <a:extLst>
                <a:ext uri="{FF2B5EF4-FFF2-40B4-BE49-F238E27FC236}">
                  <a16:creationId xmlns:a16="http://schemas.microsoft.com/office/drawing/2014/main" id="{7E81BFAE-EEE9-644E-8D61-A740B78536E3}"/>
                </a:ext>
              </a:extLst>
            </p:cNvPr>
            <p:cNvSpPr/>
            <p:nvPr/>
          </p:nvSpPr>
          <p:spPr>
            <a:xfrm>
              <a:off x="19078526" y="7485442"/>
              <a:ext cx="4235046" cy="1774466"/>
            </a:xfrm>
            <a:custGeom>
              <a:avLst/>
              <a:gdLst>
                <a:gd name="connsiteX0" fmla="*/ 242317 w 274749"/>
                <a:gd name="connsiteY0" fmla="*/ 115326 h 115118"/>
                <a:gd name="connsiteX1" fmla="*/ 46 w 274749"/>
                <a:gd name="connsiteY1" fmla="*/ 115326 h 115118"/>
                <a:gd name="connsiteX2" fmla="*/ 32448 w 274749"/>
                <a:gd name="connsiteY2" fmla="*/ 57690 h 115118"/>
                <a:gd name="connsiteX3" fmla="*/ 46 w 274749"/>
                <a:gd name="connsiteY3" fmla="*/ 46 h 115118"/>
                <a:gd name="connsiteX4" fmla="*/ 242317 w 274749"/>
                <a:gd name="connsiteY4" fmla="*/ 46 h 115118"/>
                <a:gd name="connsiteX5" fmla="*/ 274719 w 274749"/>
                <a:gd name="connsiteY5" fmla="*/ 57690 h 115118"/>
                <a:gd name="connsiteX6" fmla="*/ 242317 w 274749"/>
                <a:gd name="connsiteY6" fmla="*/ 115326 h 11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9" h="115118">
                  <a:moveTo>
                    <a:pt x="242317" y="115326"/>
                  </a:moveTo>
                  <a:lnTo>
                    <a:pt x="46" y="115326"/>
                  </a:lnTo>
                  <a:lnTo>
                    <a:pt x="32448" y="57690"/>
                  </a:lnTo>
                  <a:lnTo>
                    <a:pt x="46" y="46"/>
                  </a:lnTo>
                  <a:lnTo>
                    <a:pt x="242317" y="46"/>
                  </a:lnTo>
                  <a:lnTo>
                    <a:pt x="274719" y="57690"/>
                  </a:lnTo>
                  <a:lnTo>
                    <a:pt x="242317" y="115326"/>
                  </a:lnTo>
                  <a:close/>
                </a:path>
              </a:pathLst>
            </a:custGeom>
            <a:solidFill>
              <a:schemeClr val="accent5"/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57" name="Forma libre 40">
              <a:extLst>
                <a:ext uri="{FF2B5EF4-FFF2-40B4-BE49-F238E27FC236}">
                  <a16:creationId xmlns:a16="http://schemas.microsoft.com/office/drawing/2014/main" id="{C45DCB65-3EDE-4C40-8762-A6B77422B98C}"/>
                </a:ext>
              </a:extLst>
            </p:cNvPr>
            <p:cNvSpPr/>
            <p:nvPr/>
          </p:nvSpPr>
          <p:spPr>
            <a:xfrm>
              <a:off x="2480748" y="5506960"/>
              <a:ext cx="3513431" cy="1349773"/>
            </a:xfrm>
            <a:custGeom>
              <a:avLst/>
              <a:gdLst>
                <a:gd name="connsiteX0" fmla="*/ 227912 w 227934"/>
                <a:gd name="connsiteY0" fmla="*/ 66900 h 66768"/>
                <a:gd name="connsiteX1" fmla="*/ 227912 w 227934"/>
                <a:gd name="connsiteY1" fmla="*/ 10561 h 66768"/>
                <a:gd name="connsiteX2" fmla="*/ 217398 w 227934"/>
                <a:gd name="connsiteY2" fmla="*/ 46 h 66768"/>
                <a:gd name="connsiteX3" fmla="*/ 10561 w 227934"/>
                <a:gd name="connsiteY3" fmla="*/ 46 h 66768"/>
                <a:gd name="connsiteX4" fmla="*/ 46 w 227934"/>
                <a:gd name="connsiteY4" fmla="*/ 10561 h 66768"/>
                <a:gd name="connsiteX5" fmla="*/ 46 w 227934"/>
                <a:gd name="connsiteY5" fmla="*/ 66915 h 6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934" h="66768">
                  <a:moveTo>
                    <a:pt x="227912" y="66900"/>
                  </a:moveTo>
                  <a:lnTo>
                    <a:pt x="227912" y="10561"/>
                  </a:lnTo>
                  <a:cubicBezTo>
                    <a:pt x="227912" y="4754"/>
                    <a:pt x="223205" y="46"/>
                    <a:pt x="217398" y="46"/>
                  </a:cubicBezTo>
                  <a:lnTo>
                    <a:pt x="10561" y="46"/>
                  </a:lnTo>
                  <a:cubicBezTo>
                    <a:pt x="4754" y="46"/>
                    <a:pt x="46" y="4754"/>
                    <a:pt x="46" y="10561"/>
                  </a:cubicBezTo>
                  <a:lnTo>
                    <a:pt x="46" y="66915"/>
                  </a:lnTo>
                </a:path>
              </a:pathLst>
            </a:custGeom>
            <a:noFill/>
            <a:ln w="76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60" name="Forma libre 56">
              <a:extLst>
                <a:ext uri="{FF2B5EF4-FFF2-40B4-BE49-F238E27FC236}">
                  <a16:creationId xmlns:a16="http://schemas.microsoft.com/office/drawing/2014/main" id="{B7F07301-6B07-AE44-BC23-537EFF62E78C}"/>
                </a:ext>
              </a:extLst>
            </p:cNvPr>
            <p:cNvSpPr/>
            <p:nvPr/>
          </p:nvSpPr>
          <p:spPr>
            <a:xfrm>
              <a:off x="6658885" y="5506960"/>
              <a:ext cx="3513431" cy="1349773"/>
            </a:xfrm>
            <a:custGeom>
              <a:avLst/>
              <a:gdLst>
                <a:gd name="connsiteX0" fmla="*/ 227912 w 227934"/>
                <a:gd name="connsiteY0" fmla="*/ 66900 h 66768"/>
                <a:gd name="connsiteX1" fmla="*/ 227912 w 227934"/>
                <a:gd name="connsiteY1" fmla="*/ 10561 h 66768"/>
                <a:gd name="connsiteX2" fmla="*/ 217398 w 227934"/>
                <a:gd name="connsiteY2" fmla="*/ 46 h 66768"/>
                <a:gd name="connsiteX3" fmla="*/ 10553 w 227934"/>
                <a:gd name="connsiteY3" fmla="*/ 46 h 66768"/>
                <a:gd name="connsiteX4" fmla="*/ 46 w 227934"/>
                <a:gd name="connsiteY4" fmla="*/ 10553 h 66768"/>
                <a:gd name="connsiteX5" fmla="*/ 46 w 227934"/>
                <a:gd name="connsiteY5" fmla="*/ 10561 h 66768"/>
                <a:gd name="connsiteX6" fmla="*/ 46 w 227934"/>
                <a:gd name="connsiteY6" fmla="*/ 66915 h 6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34" h="66768">
                  <a:moveTo>
                    <a:pt x="227912" y="66900"/>
                  </a:moveTo>
                  <a:lnTo>
                    <a:pt x="227912" y="10561"/>
                  </a:lnTo>
                  <a:cubicBezTo>
                    <a:pt x="227912" y="4754"/>
                    <a:pt x="223205" y="46"/>
                    <a:pt x="217398" y="46"/>
                  </a:cubicBezTo>
                  <a:lnTo>
                    <a:pt x="10553" y="46"/>
                  </a:lnTo>
                  <a:cubicBezTo>
                    <a:pt x="4750" y="46"/>
                    <a:pt x="46" y="4750"/>
                    <a:pt x="46" y="10553"/>
                  </a:cubicBezTo>
                  <a:cubicBezTo>
                    <a:pt x="46" y="10555"/>
                    <a:pt x="46" y="10558"/>
                    <a:pt x="46" y="10561"/>
                  </a:cubicBezTo>
                  <a:lnTo>
                    <a:pt x="46" y="66915"/>
                  </a:lnTo>
                </a:path>
              </a:pathLst>
            </a:custGeom>
            <a:noFill/>
            <a:ln w="76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63" name="Forma libre 61">
              <a:extLst>
                <a:ext uri="{FF2B5EF4-FFF2-40B4-BE49-F238E27FC236}">
                  <a16:creationId xmlns:a16="http://schemas.microsoft.com/office/drawing/2014/main" id="{C5F36BDB-AC15-084F-90BA-EDC7E3943BF0}"/>
                </a:ext>
              </a:extLst>
            </p:cNvPr>
            <p:cNvSpPr/>
            <p:nvPr/>
          </p:nvSpPr>
          <p:spPr>
            <a:xfrm>
              <a:off x="10836915" y="5506960"/>
              <a:ext cx="3513431" cy="1349773"/>
            </a:xfrm>
            <a:custGeom>
              <a:avLst/>
              <a:gdLst>
                <a:gd name="connsiteX0" fmla="*/ 227912 w 227934"/>
                <a:gd name="connsiteY0" fmla="*/ 66900 h 66768"/>
                <a:gd name="connsiteX1" fmla="*/ 227912 w 227934"/>
                <a:gd name="connsiteY1" fmla="*/ 10561 h 66768"/>
                <a:gd name="connsiteX2" fmla="*/ 217413 w 227934"/>
                <a:gd name="connsiteY2" fmla="*/ 46 h 66768"/>
                <a:gd name="connsiteX3" fmla="*/ 217406 w 227934"/>
                <a:gd name="connsiteY3" fmla="*/ 46 h 66768"/>
                <a:gd name="connsiteX4" fmla="*/ 10560 w 227934"/>
                <a:gd name="connsiteY4" fmla="*/ 46 h 66768"/>
                <a:gd name="connsiteX5" fmla="*/ 46 w 227934"/>
                <a:gd name="connsiteY5" fmla="*/ 10561 h 66768"/>
                <a:gd name="connsiteX6" fmla="*/ 46 w 227934"/>
                <a:gd name="connsiteY6" fmla="*/ 66915 h 6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34" h="66768">
                  <a:moveTo>
                    <a:pt x="227912" y="66900"/>
                  </a:moveTo>
                  <a:lnTo>
                    <a:pt x="227912" y="10561"/>
                  </a:lnTo>
                  <a:cubicBezTo>
                    <a:pt x="227916" y="4758"/>
                    <a:pt x="223216" y="51"/>
                    <a:pt x="217413" y="46"/>
                  </a:cubicBezTo>
                  <a:cubicBezTo>
                    <a:pt x="217411" y="46"/>
                    <a:pt x="217408" y="46"/>
                    <a:pt x="217406" y="46"/>
                  </a:cubicBezTo>
                  <a:lnTo>
                    <a:pt x="10560" y="46"/>
                  </a:lnTo>
                  <a:cubicBezTo>
                    <a:pt x="4754" y="46"/>
                    <a:pt x="46" y="4754"/>
                    <a:pt x="46" y="10561"/>
                  </a:cubicBezTo>
                  <a:lnTo>
                    <a:pt x="46" y="66915"/>
                  </a:lnTo>
                </a:path>
              </a:pathLst>
            </a:custGeom>
            <a:noFill/>
            <a:ln w="76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65" name="Forma libre 66">
              <a:extLst>
                <a:ext uri="{FF2B5EF4-FFF2-40B4-BE49-F238E27FC236}">
                  <a16:creationId xmlns:a16="http://schemas.microsoft.com/office/drawing/2014/main" id="{DD969373-F2FD-E743-B36B-C91D752B8BD0}"/>
                </a:ext>
              </a:extLst>
            </p:cNvPr>
            <p:cNvSpPr/>
            <p:nvPr/>
          </p:nvSpPr>
          <p:spPr>
            <a:xfrm>
              <a:off x="15015051" y="5506960"/>
              <a:ext cx="3513431" cy="1349773"/>
            </a:xfrm>
            <a:custGeom>
              <a:avLst/>
              <a:gdLst>
                <a:gd name="connsiteX0" fmla="*/ 227912 w 227934"/>
                <a:gd name="connsiteY0" fmla="*/ 66900 h 66768"/>
                <a:gd name="connsiteX1" fmla="*/ 227912 w 227934"/>
                <a:gd name="connsiteY1" fmla="*/ 10561 h 66768"/>
                <a:gd name="connsiteX2" fmla="*/ 217398 w 227934"/>
                <a:gd name="connsiteY2" fmla="*/ 46 h 66768"/>
                <a:gd name="connsiteX3" fmla="*/ 10553 w 227934"/>
                <a:gd name="connsiteY3" fmla="*/ 46 h 66768"/>
                <a:gd name="connsiteX4" fmla="*/ 46 w 227934"/>
                <a:gd name="connsiteY4" fmla="*/ 10553 h 66768"/>
                <a:gd name="connsiteX5" fmla="*/ 46 w 227934"/>
                <a:gd name="connsiteY5" fmla="*/ 10561 h 66768"/>
                <a:gd name="connsiteX6" fmla="*/ 46 w 227934"/>
                <a:gd name="connsiteY6" fmla="*/ 66915 h 6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34" h="66768">
                  <a:moveTo>
                    <a:pt x="227912" y="66900"/>
                  </a:moveTo>
                  <a:lnTo>
                    <a:pt x="227912" y="10561"/>
                  </a:lnTo>
                  <a:cubicBezTo>
                    <a:pt x="227912" y="4754"/>
                    <a:pt x="223205" y="46"/>
                    <a:pt x="217398" y="46"/>
                  </a:cubicBezTo>
                  <a:lnTo>
                    <a:pt x="10553" y="46"/>
                  </a:lnTo>
                  <a:cubicBezTo>
                    <a:pt x="4750" y="46"/>
                    <a:pt x="46" y="4750"/>
                    <a:pt x="46" y="10553"/>
                  </a:cubicBezTo>
                  <a:cubicBezTo>
                    <a:pt x="46" y="10555"/>
                    <a:pt x="46" y="10558"/>
                    <a:pt x="46" y="10561"/>
                  </a:cubicBezTo>
                  <a:lnTo>
                    <a:pt x="46" y="66915"/>
                  </a:lnTo>
                </a:path>
              </a:pathLst>
            </a:custGeom>
            <a:noFill/>
            <a:ln w="76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67" name="Forma libre 73">
              <a:extLst>
                <a:ext uri="{FF2B5EF4-FFF2-40B4-BE49-F238E27FC236}">
                  <a16:creationId xmlns:a16="http://schemas.microsoft.com/office/drawing/2014/main" id="{B97A28DB-542C-2A42-9511-647DD88386BB}"/>
                </a:ext>
              </a:extLst>
            </p:cNvPr>
            <p:cNvSpPr/>
            <p:nvPr/>
          </p:nvSpPr>
          <p:spPr>
            <a:xfrm>
              <a:off x="19192602" y="5506960"/>
              <a:ext cx="3513432" cy="1349774"/>
            </a:xfrm>
            <a:custGeom>
              <a:avLst/>
              <a:gdLst>
                <a:gd name="connsiteX0" fmla="*/ 227981 w 227934"/>
                <a:gd name="connsiteY0" fmla="*/ 66900 h 66768"/>
                <a:gd name="connsiteX1" fmla="*/ 227981 w 227934"/>
                <a:gd name="connsiteY1" fmla="*/ 10561 h 66768"/>
                <a:gd name="connsiteX2" fmla="*/ 217482 w 227934"/>
                <a:gd name="connsiteY2" fmla="*/ 46 h 66768"/>
                <a:gd name="connsiteX3" fmla="*/ 217475 w 227934"/>
                <a:gd name="connsiteY3" fmla="*/ 46 h 66768"/>
                <a:gd name="connsiteX4" fmla="*/ 10591 w 227934"/>
                <a:gd name="connsiteY4" fmla="*/ 46 h 66768"/>
                <a:gd name="connsiteX5" fmla="*/ 46 w 227934"/>
                <a:gd name="connsiteY5" fmla="*/ 10530 h 66768"/>
                <a:gd name="connsiteX6" fmla="*/ 46 w 227934"/>
                <a:gd name="connsiteY6" fmla="*/ 10561 h 66768"/>
                <a:gd name="connsiteX7" fmla="*/ 46 w 227934"/>
                <a:gd name="connsiteY7" fmla="*/ 66915 h 6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34" h="66768">
                  <a:moveTo>
                    <a:pt x="227981" y="66900"/>
                  </a:moveTo>
                  <a:lnTo>
                    <a:pt x="227981" y="10561"/>
                  </a:lnTo>
                  <a:cubicBezTo>
                    <a:pt x="227986" y="4758"/>
                    <a:pt x="223285" y="51"/>
                    <a:pt x="217482" y="46"/>
                  </a:cubicBezTo>
                  <a:cubicBezTo>
                    <a:pt x="217480" y="46"/>
                    <a:pt x="217477" y="46"/>
                    <a:pt x="217475" y="46"/>
                  </a:cubicBezTo>
                  <a:lnTo>
                    <a:pt x="10591" y="46"/>
                  </a:lnTo>
                  <a:cubicBezTo>
                    <a:pt x="4784" y="29"/>
                    <a:pt x="63" y="4723"/>
                    <a:pt x="46" y="10530"/>
                  </a:cubicBezTo>
                  <a:cubicBezTo>
                    <a:pt x="46" y="10540"/>
                    <a:pt x="46" y="10550"/>
                    <a:pt x="46" y="10561"/>
                  </a:cubicBezTo>
                  <a:lnTo>
                    <a:pt x="46" y="66915"/>
                  </a:lnTo>
                </a:path>
              </a:pathLst>
            </a:custGeom>
            <a:noFill/>
            <a:ln w="76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MX" sz="900"/>
            </a:p>
          </p:txBody>
        </p:sp>
        <p:sp>
          <p:nvSpPr>
            <p:cNvPr id="75" name="TextBox 75">
              <a:extLst>
                <a:ext uri="{FF2B5EF4-FFF2-40B4-BE49-F238E27FC236}">
                  <a16:creationId xmlns:a16="http://schemas.microsoft.com/office/drawing/2014/main" id="{C5AED258-1985-B549-BB58-7478E601547A}"/>
                </a:ext>
              </a:extLst>
            </p:cNvPr>
            <p:cNvSpPr txBox="1"/>
            <p:nvPr/>
          </p:nvSpPr>
          <p:spPr>
            <a:xfrm>
              <a:off x="6797022" y="7897128"/>
              <a:ext cx="39176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Poppins Medium" pitchFamily="2" charset="77"/>
                  <a:ea typeface="Lato" panose="020F0502020204030203" pitchFamily="34" charset="0"/>
                  <a:cs typeface="Poppins Medium" pitchFamily="2" charset="77"/>
                </a:rPr>
                <a:t>July 2022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B212084-19F9-DD4D-8F65-286E28591B6B}"/>
                </a:ext>
              </a:extLst>
            </p:cNvPr>
            <p:cNvSpPr txBox="1"/>
            <p:nvPr/>
          </p:nvSpPr>
          <p:spPr>
            <a:xfrm>
              <a:off x="10899928" y="7941654"/>
              <a:ext cx="39176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Poppins Medium" pitchFamily="2" charset="77"/>
                  <a:ea typeface="Lato" panose="020F0502020204030203" pitchFamily="34" charset="0"/>
                  <a:cs typeface="Poppins Medium" pitchFamily="2" charset="77"/>
                </a:rPr>
                <a:t>Sep 2022</a:t>
              </a:r>
            </a:p>
          </p:txBody>
        </p:sp>
        <p:sp>
          <p:nvSpPr>
            <p:cNvPr id="77" name="TextBox 75">
              <a:extLst>
                <a:ext uri="{FF2B5EF4-FFF2-40B4-BE49-F238E27FC236}">
                  <a16:creationId xmlns:a16="http://schemas.microsoft.com/office/drawing/2014/main" id="{4877F16D-7CF8-5A48-A14F-1B68B29337FA}"/>
                </a:ext>
              </a:extLst>
            </p:cNvPr>
            <p:cNvSpPr txBox="1"/>
            <p:nvPr/>
          </p:nvSpPr>
          <p:spPr>
            <a:xfrm>
              <a:off x="15032128" y="7897126"/>
              <a:ext cx="39176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Poppins Medium" pitchFamily="2" charset="77"/>
                  <a:ea typeface="Lato" panose="020F0502020204030203" pitchFamily="34" charset="0"/>
                  <a:cs typeface="Poppins Medium" pitchFamily="2" charset="77"/>
                </a:rPr>
                <a:t>Dec 2022</a:t>
              </a:r>
            </a:p>
          </p:txBody>
        </p:sp>
        <p:sp>
          <p:nvSpPr>
            <p:cNvPr id="80" name="Rectangle 56">
              <a:extLst>
                <a:ext uri="{FF2B5EF4-FFF2-40B4-BE49-F238E27FC236}">
                  <a16:creationId xmlns:a16="http://schemas.microsoft.com/office/drawing/2014/main" id="{E9DFCE91-40E4-9D44-94AB-F88C30B86514}"/>
                </a:ext>
              </a:extLst>
            </p:cNvPr>
            <p:cNvSpPr/>
            <p:nvPr/>
          </p:nvSpPr>
          <p:spPr>
            <a:xfrm>
              <a:off x="6797022" y="9701568"/>
              <a:ext cx="3355488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Identify Pilot Strategies</a:t>
              </a:r>
            </a:p>
          </p:txBody>
        </p:sp>
        <p:sp>
          <p:nvSpPr>
            <p:cNvPr id="81" name="Rectangle 56">
              <a:extLst>
                <a:ext uri="{FF2B5EF4-FFF2-40B4-BE49-F238E27FC236}">
                  <a16:creationId xmlns:a16="http://schemas.microsoft.com/office/drawing/2014/main" id="{B7186EA5-DA18-E94E-BC2A-DCE312D2AF4D}"/>
                </a:ext>
              </a:extLst>
            </p:cNvPr>
            <p:cNvSpPr/>
            <p:nvPr/>
          </p:nvSpPr>
          <p:spPr>
            <a:xfrm>
              <a:off x="10869446" y="9599016"/>
              <a:ext cx="366312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Prepare Multi-Departmental Team to execute Pilot </a:t>
              </a:r>
            </a:p>
          </p:txBody>
        </p:sp>
        <p:sp>
          <p:nvSpPr>
            <p:cNvPr id="82" name="Rectangle 56">
              <a:extLst>
                <a:ext uri="{FF2B5EF4-FFF2-40B4-BE49-F238E27FC236}">
                  <a16:creationId xmlns:a16="http://schemas.microsoft.com/office/drawing/2014/main" id="{E379DCCD-250E-2040-B656-50E09070D4CE}"/>
                </a:ext>
              </a:extLst>
            </p:cNvPr>
            <p:cNvSpPr/>
            <p:nvPr/>
          </p:nvSpPr>
          <p:spPr>
            <a:xfrm>
              <a:off x="15208914" y="9648584"/>
              <a:ext cx="3355488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Test Pilot Strategies</a:t>
              </a:r>
            </a:p>
          </p:txBody>
        </p:sp>
        <p:sp>
          <p:nvSpPr>
            <p:cNvPr id="117" name="TextBox 75">
              <a:extLst>
                <a:ext uri="{FF2B5EF4-FFF2-40B4-BE49-F238E27FC236}">
                  <a16:creationId xmlns:a16="http://schemas.microsoft.com/office/drawing/2014/main" id="{0B1194A4-6078-EB4B-B774-980B56B94506}"/>
                </a:ext>
              </a:extLst>
            </p:cNvPr>
            <p:cNvSpPr txBox="1"/>
            <p:nvPr/>
          </p:nvSpPr>
          <p:spPr>
            <a:xfrm>
              <a:off x="2708022" y="5693402"/>
              <a:ext cx="3058884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Poppins Medium" pitchFamily="2" charset="77"/>
                  <a:ea typeface="Lato" panose="020F0502020204030203" pitchFamily="34" charset="0"/>
                  <a:cs typeface="Poppins Medium" pitchFamily="2" charset="77"/>
                </a:rPr>
                <a:t>Collective Impact</a:t>
              </a:r>
            </a:p>
          </p:txBody>
        </p:sp>
        <p:sp>
          <p:nvSpPr>
            <p:cNvPr id="118" name="TextBox 75">
              <a:extLst>
                <a:ext uri="{FF2B5EF4-FFF2-40B4-BE49-F238E27FC236}">
                  <a16:creationId xmlns:a16="http://schemas.microsoft.com/office/drawing/2014/main" id="{CD01610B-ECCA-BE4E-A258-085A9BD66DDF}"/>
                </a:ext>
              </a:extLst>
            </p:cNvPr>
            <p:cNvSpPr txBox="1"/>
            <p:nvPr/>
          </p:nvSpPr>
          <p:spPr>
            <a:xfrm>
              <a:off x="10924454" y="5597070"/>
              <a:ext cx="3513912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Poppins Medium" pitchFamily="2" charset="77"/>
                  <a:ea typeface="Lato" panose="020F0502020204030203" pitchFamily="34" charset="0"/>
                  <a:cs typeface="Poppins Medium" pitchFamily="2" charset="77"/>
                </a:rPr>
                <a:t>Staff Engagement</a:t>
              </a:r>
            </a:p>
          </p:txBody>
        </p:sp>
        <p:sp>
          <p:nvSpPr>
            <p:cNvPr id="119" name="TextBox 75">
              <a:extLst>
                <a:ext uri="{FF2B5EF4-FFF2-40B4-BE49-F238E27FC236}">
                  <a16:creationId xmlns:a16="http://schemas.microsoft.com/office/drawing/2014/main" id="{D99DE846-37E6-7B45-B04E-CEEA132A3205}"/>
                </a:ext>
              </a:extLst>
            </p:cNvPr>
            <p:cNvSpPr txBox="1"/>
            <p:nvPr/>
          </p:nvSpPr>
          <p:spPr>
            <a:xfrm>
              <a:off x="15152302" y="5843292"/>
              <a:ext cx="337618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Poppins Medium" pitchFamily="2" charset="77"/>
                  <a:ea typeface="Lato" panose="020F0502020204030203" pitchFamily="34" charset="0"/>
                  <a:cs typeface="Poppins Medium" pitchFamily="2" charset="77"/>
                </a:rPr>
                <a:t>Testing</a:t>
              </a:r>
            </a:p>
          </p:txBody>
        </p:sp>
      </p:grpSp>
      <p:pic>
        <p:nvPicPr>
          <p:cNvPr id="30" name="Picture 29" descr="A picture containing text, sign, ceramic ware, porcelain&#10;&#10;Description automatically generated">
            <a:extLst>
              <a:ext uri="{FF2B5EF4-FFF2-40B4-BE49-F238E27FC236}">
                <a16:creationId xmlns:a16="http://schemas.microsoft.com/office/drawing/2014/main" id="{5AFF4E8C-7A09-43AC-90D4-A5D3C5BEF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3" y="614564"/>
            <a:ext cx="1666471" cy="1666471"/>
          </a:xfrm>
          <a:prstGeom prst="rect">
            <a:avLst/>
          </a:prstGeom>
        </p:spPr>
      </p:pic>
      <p:sp>
        <p:nvSpPr>
          <p:cNvPr id="36" name="TextBox 75">
            <a:extLst>
              <a:ext uri="{FF2B5EF4-FFF2-40B4-BE49-F238E27FC236}">
                <a16:creationId xmlns:a16="http://schemas.microsoft.com/office/drawing/2014/main" id="{486BD307-87A8-4266-8700-F710445F9D81}"/>
              </a:ext>
            </a:extLst>
          </p:cNvPr>
          <p:cNvSpPr txBox="1"/>
          <p:nvPr/>
        </p:nvSpPr>
        <p:spPr>
          <a:xfrm>
            <a:off x="9351307" y="3617833"/>
            <a:ext cx="1958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Poppins Medium" pitchFamily="2" charset="77"/>
                <a:ea typeface="Lato" panose="020F0502020204030203" pitchFamily="34" charset="0"/>
                <a:cs typeface="Poppins Medium" pitchFamily="2" charset="77"/>
              </a:rPr>
              <a:t>2023-2024</a:t>
            </a:r>
          </a:p>
        </p:txBody>
      </p:sp>
      <p:sp>
        <p:nvSpPr>
          <p:cNvPr id="38" name="Rectangle 56">
            <a:extLst>
              <a:ext uri="{FF2B5EF4-FFF2-40B4-BE49-F238E27FC236}">
                <a16:creationId xmlns:a16="http://schemas.microsoft.com/office/drawing/2014/main" id="{D19DF721-B37E-4A03-9D22-E21F94021107}"/>
              </a:ext>
            </a:extLst>
          </p:cNvPr>
          <p:cNvSpPr/>
          <p:nvPr/>
        </p:nvSpPr>
        <p:spPr>
          <a:xfrm>
            <a:off x="9351307" y="4410890"/>
            <a:ext cx="1677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Planning and Implementation at 4 New Sites </a:t>
            </a:r>
          </a:p>
        </p:txBody>
      </p:sp>
      <p:sp>
        <p:nvSpPr>
          <p:cNvPr id="31" name="TextBox 75">
            <a:extLst>
              <a:ext uri="{FF2B5EF4-FFF2-40B4-BE49-F238E27FC236}">
                <a16:creationId xmlns:a16="http://schemas.microsoft.com/office/drawing/2014/main" id="{E9A2497F-6E77-492E-886A-B15438F989D0}"/>
              </a:ext>
            </a:extLst>
          </p:cNvPr>
          <p:cNvSpPr txBox="1"/>
          <p:nvPr/>
        </p:nvSpPr>
        <p:spPr>
          <a:xfrm>
            <a:off x="960893" y="3595572"/>
            <a:ext cx="1958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Poppins Medium" pitchFamily="2" charset="77"/>
                <a:ea typeface="Lato" panose="020F0502020204030203" pitchFamily="34" charset="0"/>
                <a:cs typeface="Poppins Medium" pitchFamily="2" charset="77"/>
              </a:rPr>
              <a:t>June 2022</a:t>
            </a:r>
          </a:p>
        </p:txBody>
      </p:sp>
      <p:sp>
        <p:nvSpPr>
          <p:cNvPr id="32" name="TextBox 75">
            <a:extLst>
              <a:ext uri="{FF2B5EF4-FFF2-40B4-BE49-F238E27FC236}">
                <a16:creationId xmlns:a16="http://schemas.microsoft.com/office/drawing/2014/main" id="{9C8AABA1-36E6-4F0D-93D4-2D79D1D51C7F}"/>
              </a:ext>
            </a:extLst>
          </p:cNvPr>
          <p:cNvSpPr txBox="1"/>
          <p:nvPr/>
        </p:nvSpPr>
        <p:spPr>
          <a:xfrm>
            <a:off x="9152916" y="2596124"/>
            <a:ext cx="2003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Poppins Medium" pitchFamily="2" charset="77"/>
                <a:ea typeface="Lato" panose="020F0502020204030203" pitchFamily="34" charset="0"/>
                <a:cs typeface="Poppins Medium" pitchFamily="2" charset="77"/>
              </a:rPr>
              <a:t>Scaling Up</a:t>
            </a:r>
          </a:p>
        </p:txBody>
      </p:sp>
      <p:sp>
        <p:nvSpPr>
          <p:cNvPr id="40" name="Rectangle 56">
            <a:extLst>
              <a:ext uri="{FF2B5EF4-FFF2-40B4-BE49-F238E27FC236}">
                <a16:creationId xmlns:a16="http://schemas.microsoft.com/office/drawing/2014/main" id="{D44A5CBA-D2AB-4BFD-86E8-CF150C1E1546}"/>
              </a:ext>
            </a:extLst>
          </p:cNvPr>
          <p:cNvSpPr/>
          <p:nvPr/>
        </p:nvSpPr>
        <p:spPr>
          <a:xfrm>
            <a:off x="960893" y="4410890"/>
            <a:ext cx="1677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Disseminate Design Thinking Findings</a:t>
            </a:r>
          </a:p>
        </p:txBody>
      </p:sp>
      <p:sp>
        <p:nvSpPr>
          <p:cNvPr id="41" name="TextBox 75">
            <a:extLst>
              <a:ext uri="{FF2B5EF4-FFF2-40B4-BE49-F238E27FC236}">
                <a16:creationId xmlns:a16="http://schemas.microsoft.com/office/drawing/2014/main" id="{6D0081E9-0BB0-4E89-8B13-F3D1B08D516A}"/>
              </a:ext>
            </a:extLst>
          </p:cNvPr>
          <p:cNvSpPr txBox="1"/>
          <p:nvPr/>
        </p:nvSpPr>
        <p:spPr>
          <a:xfrm>
            <a:off x="3178559" y="2591346"/>
            <a:ext cx="1529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Poppins Medium" pitchFamily="2" charset="77"/>
                <a:ea typeface="Lato" panose="020F0502020204030203" pitchFamily="34" charset="0"/>
                <a:cs typeface="Poppins Medium" pitchFamily="2" charset="77"/>
              </a:rPr>
              <a:t>Early Wins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C043C0-F63A-4E46-AB4F-37D23BC5E0B8}"/>
              </a:ext>
            </a:extLst>
          </p:cNvPr>
          <p:cNvSpPr/>
          <p:nvPr/>
        </p:nvSpPr>
        <p:spPr>
          <a:xfrm>
            <a:off x="5890934" y="6027051"/>
            <a:ext cx="2395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Policy Setting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E7CD3-C608-430C-9D6A-ABA93D57CF9C}"/>
              </a:ext>
            </a:extLst>
          </p:cNvPr>
          <p:cNvSpPr/>
          <p:nvPr/>
        </p:nvSpPr>
        <p:spPr>
          <a:xfrm>
            <a:off x="8725545" y="5791480"/>
            <a:ext cx="2510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Evaluation &amp; Practice Dissemination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BDF358-6F9C-4478-88C9-B5F38D177245}"/>
              </a:ext>
            </a:extLst>
          </p:cNvPr>
          <p:cNvSpPr/>
          <p:nvPr/>
        </p:nvSpPr>
        <p:spPr>
          <a:xfrm>
            <a:off x="3178559" y="5724050"/>
            <a:ext cx="2865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Resource Development &amp; Deployment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D6A3E1-2CD9-4524-841F-2B71200ECA73}"/>
              </a:ext>
            </a:extLst>
          </p:cNvPr>
          <p:cNvSpPr/>
          <p:nvPr/>
        </p:nvSpPr>
        <p:spPr>
          <a:xfrm>
            <a:off x="536762" y="5888552"/>
            <a:ext cx="2807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Poppins SemiBold" pitchFamily="2" charset="77"/>
                <a:ea typeface="Roboto Medium" panose="02000000000000000000" pitchFamily="2" charset="0"/>
                <a:cs typeface="Poppins SemiBold" pitchFamily="2" charset="77"/>
              </a:rPr>
              <a:t>Workforce Development</a:t>
            </a:r>
          </a:p>
        </p:txBody>
      </p:sp>
    </p:spTree>
    <p:extLst>
      <p:ext uri="{BB962C8B-B14F-4D97-AF65-F5344CB8AC3E}">
        <p14:creationId xmlns:p14="http://schemas.microsoft.com/office/powerpoint/2010/main" val="4070587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8090</TotalTime>
  <Words>561</Words>
  <Application>Microsoft Office PowerPoint</Application>
  <PresentationFormat>Widescreen</PresentationFormat>
  <Paragraphs>142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Century Gothic</vt:lpstr>
      <vt:lpstr>Lato Light</vt:lpstr>
      <vt:lpstr>Poppins</vt:lpstr>
      <vt:lpstr>Poppins (Medium)</vt:lpstr>
      <vt:lpstr>Poppins Medium</vt:lpstr>
      <vt:lpstr>Poppins SemiBold</vt:lpstr>
      <vt:lpstr>Wingdings</vt:lpstr>
      <vt:lpstr>Wingdings 3</vt:lpstr>
      <vt:lpstr>Ion</vt:lpstr>
      <vt:lpstr>Riverside County Integrated Service Delivery Transformation Initiative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Service Delivery –  Transformation Planning</dc:title>
  <dc:creator>DuBransky, Barbara</dc:creator>
  <cp:lastModifiedBy>DuBransky, Barbara</cp:lastModifiedBy>
  <cp:revision>117</cp:revision>
  <dcterms:created xsi:type="dcterms:W3CDTF">2022-05-02T23:41:07Z</dcterms:created>
  <dcterms:modified xsi:type="dcterms:W3CDTF">2022-06-10T21:58:02Z</dcterms:modified>
</cp:coreProperties>
</file>