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5865" r:id="rId2"/>
    <p:sldMasterId id="2147485920" r:id="rId3"/>
    <p:sldMasterId id="2147485938" r:id="rId4"/>
    <p:sldMasterId id="2147485950" r:id="rId5"/>
  </p:sldMasterIdLst>
  <p:notesMasterIdLst>
    <p:notesMasterId r:id="rId31"/>
  </p:notesMasterIdLst>
  <p:handoutMasterIdLst>
    <p:handoutMasterId r:id="rId32"/>
  </p:handoutMasterIdLst>
  <p:sldIdLst>
    <p:sldId id="257" r:id="rId6"/>
    <p:sldId id="601" r:id="rId7"/>
    <p:sldId id="701" r:id="rId8"/>
    <p:sldId id="688" r:id="rId9"/>
    <p:sldId id="689" r:id="rId10"/>
    <p:sldId id="646" r:id="rId11"/>
    <p:sldId id="347" r:id="rId12"/>
    <p:sldId id="704" r:id="rId13"/>
    <p:sldId id="712" r:id="rId14"/>
    <p:sldId id="722" r:id="rId15"/>
    <p:sldId id="706" r:id="rId16"/>
    <p:sldId id="705" r:id="rId17"/>
    <p:sldId id="709" r:id="rId18"/>
    <p:sldId id="696" r:id="rId19"/>
    <p:sldId id="720" r:id="rId20"/>
    <p:sldId id="703" r:id="rId21"/>
    <p:sldId id="724" r:id="rId22"/>
    <p:sldId id="721" r:id="rId23"/>
    <p:sldId id="711" r:id="rId24"/>
    <p:sldId id="708" r:id="rId25"/>
    <p:sldId id="723" r:id="rId26"/>
    <p:sldId id="607" r:id="rId27"/>
    <p:sldId id="707" r:id="rId28"/>
    <p:sldId id="592" r:id="rId29"/>
    <p:sldId id="476" r:id="rId3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99FF"/>
    <a:srgbClr val="FF00FF"/>
    <a:srgbClr val="5D6A4E"/>
    <a:srgbClr val="6D8838"/>
    <a:srgbClr val="3278CC"/>
    <a:srgbClr val="7A7146"/>
    <a:srgbClr val="AA7138"/>
    <a:srgbClr val="C18243"/>
    <a:srgbClr val="624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9" autoAdjust="0"/>
    <p:restoredTop sz="84088" autoAdjust="0"/>
  </p:normalViewPr>
  <p:slideViewPr>
    <p:cSldViewPr>
      <p:cViewPr varScale="1">
        <p:scale>
          <a:sx n="105" d="100"/>
          <a:sy n="105" d="100"/>
        </p:scale>
        <p:origin x="162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6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3642" y="66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4232259779616"/>
          <c:y val="2.0345144356955381E-2"/>
          <c:w val="0.86729879593469339"/>
          <c:h val="0.89042482189726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647052683906598E-2"/>
                  <c:y val="2.77977127859015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BB0D-4E23-B235-2A369F94488A}"/>
                </c:ext>
              </c:extLst>
            </c:dLbl>
            <c:dLbl>
              <c:idx val="1"/>
              <c:layout>
                <c:manualLayout>
                  <c:x val="-5.5560313325942433E-2"/>
                  <c:y val="-6.02975253093363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B0D-4E23-B235-2A369F94488A}"/>
                </c:ext>
              </c:extLst>
            </c:dLbl>
            <c:dLbl>
              <c:idx val="2"/>
              <c:layout>
                <c:manualLayout>
                  <c:x val="-3.4317611950151351E-2"/>
                  <c:y val="4.44643794525684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B0D-4E23-B235-2A369F94488A}"/>
                </c:ext>
              </c:extLst>
            </c:dLbl>
            <c:dLbl>
              <c:idx val="3"/>
              <c:layout>
                <c:manualLayout>
                  <c:x val="-6.9722114243136485E-2"/>
                  <c:y val="-6.50594300712411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B0D-4E23-B235-2A369F94488A}"/>
                </c:ext>
              </c:extLst>
            </c:dLbl>
            <c:dLbl>
              <c:idx val="4"/>
              <c:layout>
                <c:manualLayout>
                  <c:x val="-2.1571991124676757E-2"/>
                  <c:y val="3.97024746906635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B0D-4E23-B235-2A369F94488A}"/>
                </c:ext>
              </c:extLst>
            </c:dLbl>
            <c:dLbl>
              <c:idx val="5"/>
              <c:layout>
                <c:manualLayout>
                  <c:x val="-5.6976493417661839E-2"/>
                  <c:y val="-5.07737157855268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B0D-4E23-B235-2A369F94488A}"/>
                </c:ext>
              </c:extLst>
            </c:dLbl>
            <c:dLbl>
              <c:idx val="6"/>
              <c:layout>
                <c:manualLayout>
                  <c:x val="-1.024255039092146E-2"/>
                  <c:y val="3.2559617547806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BB0D-4E23-B235-2A369F94488A}"/>
                </c:ext>
              </c:extLst>
            </c:dLbl>
            <c:dLbl>
              <c:idx val="7"/>
              <c:layout>
                <c:manualLayout>
                  <c:x val="-6.4057393876258972E-2"/>
                  <c:y val="-4.12499062617173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BB0D-4E23-B235-2A369F94488A}"/>
                </c:ext>
              </c:extLst>
            </c:dLbl>
            <c:dLbl>
              <c:idx val="8"/>
              <c:layout>
                <c:manualLayout>
                  <c:x val="-1.5907270757799082E-2"/>
                  <c:y val="3.7321522309711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BB0D-4E23-B235-2A369F94488A}"/>
                </c:ext>
              </c:extLst>
            </c:dLbl>
            <c:dLbl>
              <c:idx val="9"/>
              <c:layout>
                <c:manualLayout>
                  <c:x val="-6.8305934151417086E-2"/>
                  <c:y val="-4.83927634045744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BB0D-4E23-B235-2A369F94488A}"/>
                </c:ext>
              </c:extLst>
            </c:dLbl>
            <c:dLbl>
              <c:idx val="10"/>
              <c:layout>
                <c:manualLayout>
                  <c:x val="-3.0069071674993241E-2"/>
                  <c:y val="3.73215223097112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BB0D-4E23-B235-2A369F94488A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BB0D-4E23-B235-2A369F94488A}"/>
                </c:ext>
              </c:extLst>
            </c:dLbl>
            <c:dLbl>
              <c:idx val="12"/>
              <c:layout>
                <c:manualLayout>
                  <c:x val="-2.5820531399834815E-2"/>
                  <c:y val="6.11310461192350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BB0D-4E23-B235-2A369F94488A}"/>
                </c:ext>
              </c:extLst>
            </c:dLbl>
            <c:dLbl>
              <c:idx val="13"/>
              <c:layout>
                <c:manualLayout>
                  <c:x val="1.4162358468410227E-3"/>
                  <c:y val="3.76469611750891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8.1380844725777335E-2"/>
                      <c:h val="7.21174600010301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B0D-4E23-B235-2A369F94488A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E05-404F-9FFA-9B0146F6D3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9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Sheet1!$B$2:$B$16</c:f>
              <c:numCache>
                <c:formatCode>_(* #,##0_);_(* \(#,##0\);_(* "-"??_);_(@_)</c:formatCode>
                <c:ptCount val="15"/>
                <c:pt idx="0">
                  <c:v>2049902</c:v>
                </c:pt>
                <c:pt idx="1">
                  <c:v>2102741</c:v>
                </c:pt>
                <c:pt idx="2">
                  <c:v>2140626</c:v>
                </c:pt>
                <c:pt idx="3">
                  <c:v>2179692</c:v>
                </c:pt>
                <c:pt idx="4">
                  <c:v>2216250</c:v>
                </c:pt>
                <c:pt idx="5">
                  <c:v>2244472</c:v>
                </c:pt>
                <c:pt idx="6">
                  <c:v>2268660</c:v>
                </c:pt>
                <c:pt idx="7">
                  <c:v>2290907</c:v>
                </c:pt>
                <c:pt idx="8">
                  <c:v>2315706</c:v>
                </c:pt>
                <c:pt idx="9">
                  <c:v>2343785</c:v>
                </c:pt>
                <c:pt idx="10">
                  <c:v>2376580</c:v>
                </c:pt>
                <c:pt idx="11">
                  <c:v>2400762</c:v>
                </c:pt>
                <c:pt idx="12">
                  <c:v>2422146</c:v>
                </c:pt>
                <c:pt idx="13">
                  <c:v>2442304</c:v>
                </c:pt>
                <c:pt idx="14">
                  <c:v>2454453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0D-4E23-B235-2A369F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6931087"/>
        <c:axId val="1391599167"/>
      </c:lineChart>
      <c:catAx>
        <c:axId val="1406931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599167"/>
        <c:crosses val="autoZero"/>
        <c:auto val="1"/>
        <c:lblAlgn val="ctr"/>
        <c:lblOffset val="100"/>
        <c:noMultiLvlLbl val="0"/>
      </c:catAx>
      <c:valAx>
        <c:axId val="1391599167"/>
        <c:scaling>
          <c:orientation val="minMax"/>
          <c:min val="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931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25253908478825E-2"/>
          <c:y val="3.8054225180615311E-2"/>
          <c:w val="0.90737909391760807"/>
          <c:h val="0.868680899423654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miter lim="800000"/>
            </a:ln>
            <a:effectLst/>
          </c:spPr>
          <c:marker>
            <c:symbol val="none"/>
          </c:marker>
          <c:dPt>
            <c:idx val="11"/>
            <c:bubble3D val="0"/>
            <c:spPr>
              <a:ln w="28575" cap="rnd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4F-419C-8F24-BD05C4FE414C}"/>
              </c:ext>
            </c:extLst>
          </c:dPt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3D-49FC-B6F8-E5E15D6399B8}"/>
                </c:ext>
              </c:extLst>
            </c:dLbl>
            <c:dLbl>
              <c:idx val="2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3D-49FC-B6F8-E5E15D6399B8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64F-419C-8F24-BD05C4FE414C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3D-49FC-B6F8-E5E15D6399B8}"/>
                </c:ext>
              </c:extLst>
            </c:dLbl>
            <c:dLbl>
              <c:idx val="5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3D-49FC-B6F8-E5E15D6399B8}"/>
                </c:ext>
              </c:extLst>
            </c:dLbl>
            <c:dLbl>
              <c:idx val="6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3D-49FC-B6F8-E5E15D6399B8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64F-419C-8F24-BD05C4FE414C}"/>
                </c:ext>
              </c:extLst>
            </c:dLbl>
            <c:dLbl>
              <c:idx val="8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3D-49FC-B6F8-E5E15D6399B8}"/>
                </c:ext>
              </c:extLst>
            </c:dLbl>
            <c:dLbl>
              <c:idx val="9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3D-49FC-B6F8-E5E15D6399B8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264F-419C-8F24-BD05C4FE414C}"/>
                </c:ext>
              </c:extLst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4F-419C-8F24-BD05C4FE414C}"/>
                </c:ext>
              </c:extLst>
            </c:dLbl>
            <c:dLbl>
              <c:idx val="13"/>
              <c:layout>
                <c:manualLayout>
                  <c:x val="-9.2252653200959635E-3"/>
                  <c:y val="3.54290180639183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3,759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CB-4EF5-9C86-0E83F09094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07/08</c:v>
                </c:pt>
                <c:pt idx="1">
                  <c:v>08/09</c:v>
                </c:pt>
                <c:pt idx="2">
                  <c:v>09/10</c:v>
                </c:pt>
                <c:pt idx="3">
                  <c:v>10/11</c:v>
                </c:pt>
                <c:pt idx="4">
                  <c:v>11/12</c:v>
                </c:pt>
                <c:pt idx="5">
                  <c:v>12/13</c:v>
                </c:pt>
                <c:pt idx="6">
                  <c:v>13/14</c:v>
                </c:pt>
                <c:pt idx="7">
                  <c:v>14/15</c:v>
                </c:pt>
                <c:pt idx="8">
                  <c:v>15/16</c:v>
                </c:pt>
                <c:pt idx="9">
                  <c:v>16/17</c:v>
                </c:pt>
                <c:pt idx="10">
                  <c:v>17/18</c:v>
                </c:pt>
                <c:pt idx="11">
                  <c:v>18/19</c:v>
                </c:pt>
                <c:pt idx="12">
                  <c:v>19/20</c:v>
                </c:pt>
                <c:pt idx="13">
                  <c:v>20/21</c:v>
                </c:pt>
                <c:pt idx="14">
                  <c:v>21/22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3856</c:v>
                </c:pt>
                <c:pt idx="1">
                  <c:v>3991</c:v>
                </c:pt>
                <c:pt idx="2">
                  <c:v>3808</c:v>
                </c:pt>
                <c:pt idx="3">
                  <c:v>3773</c:v>
                </c:pt>
                <c:pt idx="4">
                  <c:v>3638</c:v>
                </c:pt>
                <c:pt idx="5">
                  <c:v>3829</c:v>
                </c:pt>
                <c:pt idx="6">
                  <c:v>3929</c:v>
                </c:pt>
                <c:pt idx="7">
                  <c:v>4135</c:v>
                </c:pt>
                <c:pt idx="8">
                  <c:v>4009</c:v>
                </c:pt>
                <c:pt idx="9">
                  <c:v>3748</c:v>
                </c:pt>
                <c:pt idx="10">
                  <c:v>3541</c:v>
                </c:pt>
                <c:pt idx="11">
                  <c:v>3516</c:v>
                </c:pt>
                <c:pt idx="12">
                  <c:v>3755</c:v>
                </c:pt>
                <c:pt idx="13">
                  <c:v>3745</c:v>
                </c:pt>
                <c:pt idx="14">
                  <c:v>3918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64F-419C-8F24-BD05C4FE4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447024"/>
        <c:axId val="278556368"/>
      </c:lineChart>
      <c:catAx>
        <c:axId val="28944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78556368"/>
        <c:crosses val="autoZero"/>
        <c:auto val="1"/>
        <c:lblAlgn val="ctr"/>
        <c:lblOffset val="100"/>
        <c:noMultiLvlLbl val="0"/>
      </c:catAx>
      <c:valAx>
        <c:axId val="278556368"/>
        <c:scaling>
          <c:orientation val="minMax"/>
          <c:max val="4200"/>
          <c:min val="3400"/>
        </c:scaling>
        <c:delete val="0"/>
        <c:axPos val="l"/>
        <c:majorGridlines>
          <c:spPr>
            <a:ln w="9525" cap="flat" cmpd="dbl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8944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12012012012012E-2"/>
          <c:y val="1.3513518306561079E-2"/>
          <c:w val="0.96696696696696693"/>
          <c:h val="0.95045043287594266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Column1 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54E-4A28-A55F-CDB9BB0D683A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854E-4A28-A55F-CDB9BB0D683A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854E-4A28-A55F-CDB9BB0D683A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54E-4A28-A55F-CDB9BB0D683A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854E-4A28-A55F-CDB9BB0D683A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854E-4A28-A55F-CDB9BB0D683A}"/>
              </c:ext>
            </c:extLst>
          </c:dPt>
          <c:dPt>
            <c:idx val="6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854E-4A28-A55F-CDB9BB0D683A}"/>
              </c:ext>
            </c:extLst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854E-4A28-A55F-CDB9BB0D683A}"/>
              </c:ext>
            </c:extLst>
          </c:dPt>
          <c:dPt>
            <c:idx val="8"/>
            <c:bubble3D val="0"/>
            <c:spPr>
              <a:solidFill>
                <a:srgbClr val="C1824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54E-4A28-A55F-CDB9BB0D683A}"/>
              </c:ext>
            </c:extLst>
          </c:dPt>
          <c:dPt>
            <c:idx val="9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854E-4A28-A55F-CDB9BB0D683A}"/>
              </c:ext>
            </c:extLst>
          </c:dPt>
          <c:dLbls>
            <c:dLbl>
              <c:idx val="2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4E-4A28-A55F-CDB9BB0D683A}"/>
                </c:ext>
              </c:extLst>
            </c:dLbl>
            <c:dLbl>
              <c:idx val="3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4E-4A28-A55F-CDB9BB0D683A}"/>
                </c:ext>
              </c:extLst>
            </c:dLbl>
            <c:dLbl>
              <c:idx val="4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4E-4A28-A55F-CDB9BB0D683A}"/>
                </c:ext>
              </c:extLst>
            </c:dLbl>
            <c:dLbl>
              <c:idx val="8"/>
              <c:layout>
                <c:manualLayout>
                  <c:x val="-5.6411884325270265E-2"/>
                  <c:y val="2.02702774598416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50" b="1" i="0" u="none" strike="noStrike" kern="1200" baseline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DA16EA-2B3C-4E82-978B-64E5ECC4F9CE}" type="CATEGORYNAME">
                      <a:rPr lang="en-US" sz="1550" baseline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rPr>
                      <a:pPr>
                        <a:defRPr sz="1550" b="1" i="0" u="none" strike="noStrike" kern="1200" baseline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550" baseline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rPr>
                      <a:t>
0.5%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4E-4A28-A55F-CDB9BB0D683A}"/>
                </c:ext>
              </c:extLst>
            </c:dLbl>
            <c:dLbl>
              <c:idx val="9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4E-4A28-A55F-CDB9BB0D683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50" b="1" i="0" u="none" strike="noStrike" kern="1200" baseline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Corrections</c:v>
                </c:pt>
                <c:pt idx="1">
                  <c:v>Patrol</c:v>
                </c:pt>
                <c:pt idx="2">
                  <c:v>BCTC</c:v>
                </c:pt>
                <c:pt idx="3">
                  <c:v>Admin</c:v>
                </c:pt>
                <c:pt idx="4">
                  <c:v>Support</c:v>
                </c:pt>
                <c:pt idx="5">
                  <c:v>Court Services</c:v>
                </c:pt>
                <c:pt idx="6">
                  <c:v>Coroner</c:v>
                </c:pt>
                <c:pt idx="7">
                  <c:v>Public Admin</c:v>
                </c:pt>
                <c:pt idx="8">
                  <c:v>CAC Security</c:v>
                </c:pt>
              </c:strCache>
            </c:strRef>
          </c:cat>
          <c:val>
            <c:numRef>
              <c:f>Sheet1!$B$2:$B$10</c:f>
              <c:numCache>
                <c:formatCode>_(* #,##0.0_);_(* \(#,##0.0\);_(* "-"??_);_(@_)</c:formatCode>
                <c:ptCount val="9"/>
                <c:pt idx="0">
                  <c:v>171.4</c:v>
                </c:pt>
                <c:pt idx="1">
                  <c:v>126.5</c:v>
                </c:pt>
                <c:pt idx="2">
                  <c:v>23.2</c:v>
                </c:pt>
                <c:pt idx="3">
                  <c:v>18.899999999999999</c:v>
                </c:pt>
                <c:pt idx="4">
                  <c:v>15.4</c:v>
                </c:pt>
                <c:pt idx="5">
                  <c:v>10.3</c:v>
                </c:pt>
                <c:pt idx="6">
                  <c:v>9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E-4A28-A55F-CDB9BB0D68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00"/>
        <c:splitType val="pos"/>
        <c:splitPos val="4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71391765336068E-4"/>
          <c:y val="2.1040458980216999E-2"/>
          <c:w val="0.88794032174030213"/>
          <c:h val="0.882240619277956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Corrections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$378M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E2-4A00-A138-40CF99299B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E2-4A00-A138-40CF99299B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Patrol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E2-4A00-A138-40CF99299B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Other Orgs.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0482113193607292E-3"/>
                  <c:y val="-1.63648014290576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$427M</a:t>
                    </a:r>
                  </a:p>
                  <a:p>
                    <a:pPr>
                      <a:defRPr sz="2400" b="1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sz="24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25691718118609"/>
                      <c:h val="0.111257271429836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CE2-4A00-A138-40CF99299B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E2-4A00-A138-40CF99299B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01674800"/>
        <c:axId val="1351167072"/>
      </c:barChart>
      <c:catAx>
        <c:axId val="1201674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1167072"/>
        <c:crosses val="autoZero"/>
        <c:auto val="1"/>
        <c:lblAlgn val="ctr"/>
        <c:lblOffset val="100"/>
        <c:noMultiLvlLbl val="0"/>
      </c:catAx>
      <c:valAx>
        <c:axId val="13511670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016748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1</cdr:y>
    </cdr:from>
    <cdr:to>
      <cdr:x>1</cdr:x>
      <cdr:y>1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40FB65CA-C6D7-4308-85C1-75E13CEFA374}"/>
            </a:ext>
          </a:extLst>
        </cdr:cNvPr>
        <cdr:cNvCxnSpPr/>
      </cdr:nvCxnSpPr>
      <cdr:spPr>
        <a:xfrm xmlns:a="http://schemas.openxmlformats.org/drawingml/2006/main">
          <a:off x="-1828800" y="4648200"/>
          <a:ext cx="5486400" cy="0"/>
        </a:xfrm>
        <a:prstGeom xmlns:a="http://schemas.openxmlformats.org/drawingml/2006/main" prst="line">
          <a:avLst/>
        </a:prstGeom>
        <a:ln xmlns:a="http://schemas.openxmlformats.org/drawingml/2006/main" w="28575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0.41934</cdr:x>
      <cdr:y>0.47101</cdr:y>
    </cdr:from>
    <cdr:to>
      <cdr:x>0.586</cdr:x>
      <cdr:y>0.52898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5F8CFD0-900E-47B8-8395-A7053B94AE97}"/>
            </a:ext>
          </a:extLst>
        </cdr:cNvPr>
        <cdr:cNvSpPr txBox="1"/>
      </cdr:nvSpPr>
      <cdr:spPr>
        <a:xfrm xmlns:a="http://schemas.openxmlformats.org/drawingml/2006/main">
          <a:off x="2492375" y="2476494"/>
          <a:ext cx="990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0.28757</cdr:x>
      <cdr:y>0.43201</cdr:y>
    </cdr:from>
    <cdr:to>
      <cdr:x>0.59312</cdr:x>
      <cdr:y>0.55665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B3AD05F3-DC88-4BF3-8EB5-C64741B2337E}"/>
            </a:ext>
          </a:extLst>
        </cdr:cNvPr>
        <cdr:cNvSpPr txBox="1"/>
      </cdr:nvSpPr>
      <cdr:spPr>
        <a:xfrm xmlns:a="http://schemas.openxmlformats.org/drawingml/2006/main">
          <a:off x="2590800" y="2346847"/>
          <a:ext cx="2752816" cy="6771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solidFill>
                <a:prstClr val="white"/>
              </a:solidFill>
            </a:rPr>
            <a:t>$49M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</a:endParaRPr>
        </a:p>
        <a:p xmlns:a="http://schemas.openxmlformats.org/drawingml/2006/main"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400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 pitchFamily="34" charset="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0.23747</cdr:x>
      <cdr:y>0.63467</cdr:y>
    </cdr:from>
    <cdr:to>
      <cdr:x>0.26062</cdr:x>
      <cdr:y>0.88715</cdr:y>
    </cdr:to>
    <cdr:sp macro="" textlink="">
      <cdr:nvSpPr>
        <cdr:cNvPr id="5" name="Right Brace 4">
          <a:extLst xmlns:a="http://schemas.openxmlformats.org/drawingml/2006/main">
            <a:ext uri="{FF2B5EF4-FFF2-40B4-BE49-F238E27FC236}">
              <a16:creationId xmlns:a16="http://schemas.microsoft.com/office/drawing/2014/main" id="{DFD15CF7-EDDE-455C-988B-D14A2294BAFA}"/>
            </a:ext>
          </a:extLst>
        </cdr:cNvPr>
        <cdr:cNvSpPr/>
      </cdr:nvSpPr>
      <cdr:spPr>
        <a:xfrm xmlns:a="http://schemas.openxmlformats.org/drawingml/2006/main" rot="10800000">
          <a:off x="2030880" y="3447797"/>
          <a:ext cx="197983" cy="1371570"/>
        </a:xfrm>
        <a:prstGeom xmlns:a="http://schemas.openxmlformats.org/drawingml/2006/main" prst="rightBrac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Century Gothic" panose="020B0502020202020204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0.62588</cdr:x>
      <cdr:y>0.34443</cdr:y>
    </cdr:from>
    <cdr:to>
      <cdr:x>0.65365</cdr:x>
      <cdr:y>0.62127</cdr:y>
    </cdr:to>
    <cdr:sp macro="" textlink="">
      <cdr:nvSpPr>
        <cdr:cNvPr id="6" name="Right Brace 5">
          <a:extLst xmlns:a="http://schemas.openxmlformats.org/drawingml/2006/main">
            <a:ext uri="{FF2B5EF4-FFF2-40B4-BE49-F238E27FC236}">
              <a16:creationId xmlns:a16="http://schemas.microsoft.com/office/drawing/2014/main" id="{DFD15CF7-EDDE-455C-988B-D14A2294BAFA}"/>
            </a:ext>
          </a:extLst>
        </cdr:cNvPr>
        <cdr:cNvSpPr/>
      </cdr:nvSpPr>
      <cdr:spPr>
        <a:xfrm xmlns:a="http://schemas.openxmlformats.org/drawingml/2006/main">
          <a:off x="5638800" y="1871052"/>
          <a:ext cx="250190" cy="1503930"/>
        </a:xfrm>
        <a:prstGeom xmlns:a="http://schemas.openxmlformats.org/drawingml/2006/main" prst="rightBrac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Century Gothic" panose="020B0502020202020204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0.63434</cdr:x>
      <cdr:y>0.36199</cdr:y>
    </cdr:from>
    <cdr:to>
      <cdr:x>1</cdr:x>
      <cdr:y>0.56961</cdr:y>
    </cdr:to>
    <cdr:sp macro="" textlink="">
      <cdr:nvSpPr>
        <cdr:cNvPr id="7" name="TextBox 4">
          <a:extLst xmlns:a="http://schemas.openxmlformats.org/drawingml/2006/main">
            <a:ext uri="{FF2B5EF4-FFF2-40B4-BE49-F238E27FC236}">
              <a16:creationId xmlns:a16="http://schemas.microsoft.com/office/drawing/2014/main" id="{7E6AD8D9-7658-4744-B8EB-B2648145570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2068" y="1904985"/>
          <a:ext cx="3315732" cy="10926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altLang="en-US" sz="1300" dirty="0">
              <a:solidFill>
                <a:srgbClr val="FFFF00"/>
              </a:solidFill>
              <a:ea typeface="ＭＳ Ｐゴシック" panose="020B0600070205080204" pitchFamily="34" charset="-128"/>
            </a:rPr>
            <a:t>JBDC/Critical Staffing Plan-$14M</a:t>
          </a:r>
        </a:p>
        <a:p xmlns:a="http://schemas.openxmlformats.org/drawingml/2006/main">
          <a:pPr marL="0" marR="0" lvl="0" indent="0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altLang="en-US" sz="1300" dirty="0">
              <a:solidFill>
                <a:srgbClr val="FFFF00"/>
              </a:solidFill>
              <a:ea typeface="ＭＳ Ｐゴシック" panose="020B0600070205080204" pitchFamily="34" charset="-128"/>
            </a:rPr>
            <a:t>Lake Mathews remaining request - $4.6M </a:t>
          </a:r>
        </a:p>
        <a:p xmlns:a="http://schemas.openxmlformats.org/drawingml/2006/main">
          <a:pPr marL="0" marR="0" lvl="0" indent="0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altLang="en-US" sz="1300" dirty="0">
              <a:solidFill>
                <a:srgbClr val="FFFF00"/>
              </a:solidFill>
              <a:ea typeface="ＭＳ Ｐゴシック" panose="020B0600070205080204" pitchFamily="34" charset="-128"/>
            </a:rPr>
            <a:t>East End Aviation - $8M</a:t>
          </a:r>
        </a:p>
        <a:p xmlns:a="http://schemas.openxmlformats.org/drawingml/2006/main">
          <a:pPr marL="0" marR="0" lvl="0" indent="0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ＭＳ Ｐゴシック" panose="020B0600070205080204" pitchFamily="34" charset="-128"/>
            </a:rPr>
            <a:t>Replacement Helicopter - </a:t>
          </a:r>
          <a:r>
            <a:rPr kumimoji="0" lang="en-US" altLang="en-US" sz="1300" b="0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ＭＳ Ｐゴシック" panose="020B0600070205080204" pitchFamily="34" charset="-128"/>
            </a:rPr>
            <a:t>$6.4M</a:t>
          </a:r>
        </a:p>
        <a:p xmlns:a="http://schemas.openxmlformats.org/drawingml/2006/main">
          <a:pPr marL="0" marR="0" lvl="0" indent="0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altLang="en-US" sz="1300" noProof="0" dirty="0">
              <a:solidFill>
                <a:srgbClr val="FFFF00"/>
              </a:solidFill>
              <a:ea typeface="ＭＳ Ｐゴシック" panose="020B0600070205080204" pitchFamily="34" charset="-128"/>
            </a:rPr>
            <a:t>Staff, services &amp; supplies, and Equip - $16M</a:t>
          </a:r>
          <a:endParaRPr kumimoji="0" lang="en-US" altLang="en-US" sz="1300" b="0" i="0" u="none" strike="noStrike" kern="1200" cap="none" spc="0" normalizeH="0" baseline="0" noProof="0" dirty="0">
            <a:ln>
              <a:noFill/>
            </a:ln>
            <a:solidFill>
              <a:srgbClr val="FFFF00"/>
            </a:solidFill>
            <a:effectLst/>
            <a:uLnTx/>
            <a:uFillTx/>
            <a:ea typeface="ＭＳ Ｐゴシック" panose="020B0600070205080204" pitchFamily="34" charset="-12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45" tIns="46573" rIns="93145" bIns="4657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45" tIns="46573" rIns="93145" bIns="4657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DCD33E-3294-4573-9D06-8E23F4533939}" type="datetimeFigureOut">
              <a:rPr lang="en-US"/>
              <a:pPr>
                <a:defRPr/>
              </a:pPr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45" tIns="46573" rIns="93145" bIns="4657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31F5CD-1DBE-4DEF-B908-3F75534296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45" tIns="46573" rIns="93145" bIns="4657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45" tIns="46573" rIns="93145" bIns="4657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A22721-B386-44E8-94D4-0A0A96484AC3}" type="datetimeFigureOut">
              <a:rPr lang="en-US"/>
              <a:pPr>
                <a:defRPr/>
              </a:pPr>
              <a:t>6/13/2022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5" tIns="46573" rIns="93145" bIns="4657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3145" tIns="46573" rIns="93145" bIns="4657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45" tIns="46573" rIns="93145" bIns="4657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22C4F4-BDC0-42F6-AF26-B75BE1C2AA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736" indent="-2825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765" indent="-2254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941" indent="-2254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116" indent="-2254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292" indent="-225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469" indent="-225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44" indent="-225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2820" indent="-225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E4FFA9F-0B74-4D81-892A-286BC72CB617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2C4F4-BDC0-42F6-AF26-B75BE1C2AADE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52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IC – Updated with most recent summary’s information</a:t>
            </a:r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55102-AC0F-4652-BA73-7743490979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716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IC – Updated with most recent summary’s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11AAA-C078-4E70-817E-370E8DDCD3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105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2C4F4-BDC0-42F6-AF26-B75BE1C2AADE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439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2C4F4-BDC0-42F6-AF26-B75BE1C2AADE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082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2C4F4-BDC0-42F6-AF26-B75BE1C2AADE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059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2C4F4-BDC0-42F6-AF26-B75BE1C2AADE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407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2C4F4-BDC0-42F6-AF26-B75BE1C2AADE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871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2C4F4-BDC0-42F6-AF26-B75BE1C2AADE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764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11AAA-C078-4E70-817E-370E8DDCD3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87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736" indent="-2825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765" indent="-2254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941" indent="-2254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116" indent="-2254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292" indent="-225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469" indent="-225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44" indent="-225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2820" indent="-225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FB9385-B3AD-4A75-A535-20AD61699EEE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5803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3D709C-FD35-4FCF-8ACB-05890D58EB0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52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IC – Updated with most recent summary’s information</a:t>
            </a:r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255102-AC0F-4652-BA73-7743490979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03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2C4F4-BDC0-42F6-AF26-B75BE1C2AADE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3952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736" indent="-2825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765" indent="-2254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941" indent="-2254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116" indent="-2254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292" indent="-225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469" indent="-225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44" indent="-225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2820" indent="-225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78E2E3-4511-4305-8FD8-A28DE651B8E3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2C4F4-BDC0-42F6-AF26-B75BE1C2AADE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12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2C4F4-BDC0-42F6-AF26-B75BE1C2AADE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76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2C4F4-BDC0-42F6-AF26-B75BE1C2AADE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574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Data Prepared by:</a:t>
            </a:r>
          </a:p>
          <a:p>
            <a:r>
              <a:rPr lang="en-US" altLang="en-US" dirty="0"/>
              <a:t>  Demographic Research Unit</a:t>
            </a:r>
          </a:p>
          <a:p>
            <a:r>
              <a:rPr lang="en-US" altLang="en-US" dirty="0"/>
              <a:t>  California Department of Finance</a:t>
            </a:r>
          </a:p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736" indent="-28256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765" indent="-2254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941" indent="-2254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116" indent="-2254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292" indent="-225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469" indent="-225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44" indent="-225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2820" indent="-225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FB9385-B3AD-4A75-A535-20AD61699E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64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Based on FY 21/22 PP12-22, Jill’s reports IC</a:t>
            </a:r>
          </a:p>
          <a:p>
            <a:endParaRPr lang="en-US" altLang="en-US" dirty="0"/>
          </a:p>
          <a:p>
            <a:r>
              <a:rPr lang="en-US" altLang="en-US" dirty="0"/>
              <a:t>Jill’s report</a:t>
            </a:r>
          </a:p>
          <a:p>
            <a:r>
              <a:rPr lang="en-US" altLang="en-US" dirty="0"/>
              <a:t>FY 18/19 Based on PPD 6- 3,528 Filled.  Reduced by 12 to match Net Gain of 239 positions since Sheriff took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55102-AC0F-4652-BA73-7743490979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8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from Jill’s PP12 report 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2C4F4-BDC0-42F6-AF26-B75BE1C2AA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153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2C4F4-BDC0-42F6-AF26-B75BE1C2AADE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25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4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10DD599-AC9A-47CA-B1F2-42C4828D99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41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5E1DAE2-8928-4E4E-BC01-240FB929F7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021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01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04800" y="9906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1076"/>
            <a:ext cx="8686800" cy="973253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1440"/>
            <a:ext cx="8229600" cy="5105400"/>
          </a:xfrm>
          <a:noFill/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514350" indent="-171450">
              <a:buSzPct val="60000"/>
              <a:buFont typeface="Courier New" pitchFamily="49" charset="0"/>
              <a:buChar char="o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Font typeface="Wingdings" pitchFamily="2" charset="2"/>
              <a:buChar char="Ø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buFont typeface="Wingdings" pitchFamily="2" charset="2"/>
              <a:buChar char="v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C9C55B-5518-4901-A688-416A5EAA25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76200" y="6548438"/>
            <a:ext cx="2133600" cy="266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06/20/16</a:t>
            </a:r>
          </a:p>
        </p:txBody>
      </p:sp>
    </p:spTree>
    <p:extLst>
      <p:ext uri="{BB962C8B-B14F-4D97-AF65-F5344CB8AC3E}">
        <p14:creationId xmlns:p14="http://schemas.microsoft.com/office/powerpoint/2010/main" val="309844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06/20/16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21F681-372C-49F8-8506-AB3A936AD725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72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1129748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1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06/20/16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69F9D8-3680-402C-9BBC-AAA0064FF655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2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1129748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1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06/20/16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DAB372-85FB-44F8-9CD6-3DD2928CF787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91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1129748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1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06/20/16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76EAE2-E93C-4B9B-8D76-2C85697B95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77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orest-photo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01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06/20/16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FA6121-1348-4061-9FB5-E457CA13FC0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1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04800" y="9906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1074"/>
            <a:ext cx="8686800" cy="973253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1440"/>
            <a:ext cx="8229600" cy="5105400"/>
          </a:xfrm>
          <a:noFill/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685800" indent="-228600">
              <a:buSzPct val="60000"/>
              <a:buFont typeface="Courier New" pitchFamily="49" charset="0"/>
              <a:buChar char="o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Font typeface="Wingdings" pitchFamily="2" charset="2"/>
              <a:buChar char="Ø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buFont typeface="Wingdings" pitchFamily="2" charset="2"/>
              <a:buChar char="v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C55B-5518-4901-A688-416A5EAA25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76200" y="6548438"/>
            <a:ext cx="2133600" cy="266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</p:spTree>
    <p:extLst>
      <p:ext uri="{BB962C8B-B14F-4D97-AF65-F5344CB8AC3E}">
        <p14:creationId xmlns:p14="http://schemas.microsoft.com/office/powerpoint/2010/main" val="799330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06/20/16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48D08-9CE6-4B67-AC62-52A5F1F0842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85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06/20/16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0DD599-AC9A-47CA-B1F2-42C4828D991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19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06/20/16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E1DAE2-8928-4E4E-BC01-240FB929F7B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15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3A237-D9CB-4951-9C17-9E69AB1737B9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8BB28-32F0-4E24-BE2B-136439F92C8B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501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AA042-389F-4D3B-8041-8AAAA2A8118F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2EE9FE-8178-4CCC-A604-C7AD80D2B5D3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624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0245B-45AE-480A-9420-009392C36788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7B395-8D76-47B5-85F0-30A8670DBAEA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957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5D771-7BB2-4AD1-9812-40836EA1B119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5A905C-6550-4AB2-8A9D-31F9F3F64A1F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398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F2685-796F-453D-9598-224A8CBB5E21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8E3FD-5006-420D-AD76-38F8ABC0EF71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725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69D9F-DFBA-4772-A352-EC62C469D718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EEA10-3DCA-4DE3-AF6D-4DCF737537CB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396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27527-0EBF-4293-8868-DB852460391D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1FB9A-5ECC-4E26-A76B-47868983537C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24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421F681-372C-49F8-8506-AB3A936AD7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099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70283-A419-46AF-AEC7-351B53077AC1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E7964-6015-433B-A4FE-8B928F85F252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341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0CD0B-301E-4A6F-B3EB-92BB0AD5EF86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4729D-A379-4D37-8989-8316DFD667CA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625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C3E0F2-68D3-4752-89B0-ABAC4786BA58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600A54-6481-4573-A7C9-D7430BDA7F58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143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1BA482-6DA7-46F1-8842-971A3931C512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600A54-6481-4573-A7C9-D7430BDA7F58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452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65F07C-0C90-4EB8-9293-E136A0C7077B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600A54-6481-4573-A7C9-D7430BDA7F58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50" b="0" i="0" u="none" strike="noStrike" kern="1200" cap="none" spc="0" normalizeH="0" baseline="0" noProof="0" dirty="0">
                <a:ln>
                  <a:noFill/>
                </a:ln>
                <a:solidFill>
                  <a:srgbClr val="63705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50" b="0" i="0" u="none" strike="noStrike" kern="1200" cap="none" spc="0" normalizeH="0" baseline="0" noProof="0" dirty="0">
                <a:ln>
                  <a:noFill/>
                </a:ln>
                <a:solidFill>
                  <a:srgbClr val="63705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7448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E8743F-D07E-44C8-8267-0D4D808EC9B6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600A54-6481-4573-A7C9-D7430BDA7F58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119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D64B9-A6FA-49EB-BBBC-F076BE29AFAB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600A54-6481-4573-A7C9-D7430BDA7F58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84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CC23D-EE79-498F-9AB6-200AADE7FB01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600A54-6481-4573-A7C9-D7430BDA7F58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511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37266-7FE3-474B-8219-3C84E7BD444E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FDCD5-8626-48A9-AB8E-19F921537BBA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534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D552-A592-4DA2-9ADB-75BD75A5D4A1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26248-0C47-41A1-BD66-72CF521D5F09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10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1129748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E69F9D8-3680-402C-9BBC-AAA0064FF6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0220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16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04800" y="9906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1076"/>
            <a:ext cx="8686800" cy="973253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1440"/>
            <a:ext cx="8229600" cy="5105400"/>
          </a:xfrm>
          <a:noFill/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514350" indent="-171450">
              <a:buSzPct val="60000"/>
              <a:buFont typeface="Courier New" pitchFamily="49" charset="0"/>
              <a:buChar char="o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Font typeface="Wingdings" pitchFamily="2" charset="2"/>
              <a:buChar char="Ø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buFont typeface="Wingdings" pitchFamily="2" charset="2"/>
              <a:buChar char="v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C55B-5518-4901-A688-416A5EAA25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76200" y="6548438"/>
            <a:ext cx="2133600" cy="266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</p:spTree>
    <p:extLst>
      <p:ext uri="{BB962C8B-B14F-4D97-AF65-F5344CB8AC3E}">
        <p14:creationId xmlns:p14="http://schemas.microsoft.com/office/powerpoint/2010/main" val="4041765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421F681-372C-49F8-8506-AB3A936AD7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3692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1129748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defRPr/>
            </a:pPr>
            <a:endParaRPr lang="en-US" sz="1350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E69F9D8-3680-402C-9BBC-AAA0064FF6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5757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1129748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defRPr/>
            </a:pPr>
            <a:endParaRPr lang="en-US" sz="1350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DDAB372-85FB-44F8-9CD6-3DD2928CF7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9165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1129748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defRPr/>
            </a:pPr>
            <a:endParaRPr lang="en-US" sz="1350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176EAE2-E93C-4B9B-8D76-2C85697B95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5701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orest-photo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766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DFA6121-1348-4061-9FB5-E457CA13FC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58781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F648D08-9CE6-4B67-AC62-52A5F1F084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22988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10DD599-AC9A-47CA-B1F2-42C4828D99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985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1129748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DDAB372-85FB-44F8-9CD6-3DD2928CF7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50998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5E1DAE2-8928-4E4E-BC01-240FB929F7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67600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07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04800" y="9906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1078"/>
            <a:ext cx="8686800" cy="973253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1440"/>
            <a:ext cx="8229600" cy="5105400"/>
          </a:xfrm>
          <a:noFill/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385763" indent="-128588">
              <a:buSzPct val="60000"/>
              <a:buFont typeface="Courier New" pitchFamily="49" charset="0"/>
              <a:buChar char="o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Font typeface="Wingdings" pitchFamily="2" charset="2"/>
              <a:buChar char="Ø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buFont typeface="Wingdings" pitchFamily="2" charset="2"/>
              <a:buChar char="v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C55B-5518-4901-A688-416A5EAA25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76200" y="6548438"/>
            <a:ext cx="2133600" cy="266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619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</p:spTree>
    <p:extLst>
      <p:ext uri="{BB962C8B-B14F-4D97-AF65-F5344CB8AC3E}">
        <p14:creationId xmlns:p14="http://schemas.microsoft.com/office/powerpoint/2010/main" val="2899130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421F681-372C-49F8-8506-AB3A936AD7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44060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1129748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defRPr/>
            </a:pPr>
            <a:endParaRPr lang="en-US" sz="1013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E69F9D8-3680-402C-9BBC-AAA0064FF6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07262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1129748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defRPr/>
            </a:pPr>
            <a:endParaRPr lang="en-US" sz="1013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DDAB372-85FB-44F8-9CD6-3DD2928CF7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5032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1129748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defRPr/>
            </a:pPr>
            <a:endParaRPr lang="en-US" sz="1013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176EAE2-E93C-4B9B-8D76-2C85697B95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9350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orest-photo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1156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DFA6121-1348-4061-9FB5-E457CA13FC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33119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F648D08-9CE6-4B67-AC62-52A5F1F084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449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1129748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176EAE2-E93C-4B9B-8D76-2C85697B95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62393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10DD599-AC9A-47CA-B1F2-42C4828D99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165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5E1DAE2-8928-4E4E-BC01-240FB929F7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337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orest-photo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51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DFA6121-1348-4061-9FB5-E457CA13FC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816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06/20/16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F648D08-9CE6-4B67-AC62-52A5F1F084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572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0253F"/>
            </a:gs>
            <a:gs pos="3000">
              <a:srgbClr val="10253F"/>
            </a:gs>
            <a:gs pos="56000">
              <a:srgbClr val="000000"/>
            </a:gs>
            <a:gs pos="100000">
              <a:srgbClr val="10253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371600"/>
            <a:ext cx="792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34200" y="63706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F3A7E0-36D0-472B-9C92-FE56C3ECF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8" r:id="rId1"/>
    <p:sldLayoutId id="2147485739" r:id="rId2"/>
    <p:sldLayoutId id="2147485740" r:id="rId3"/>
    <p:sldLayoutId id="2147485741" r:id="rId4"/>
    <p:sldLayoutId id="2147485742" r:id="rId5"/>
    <p:sldLayoutId id="2147485743" r:id="rId6"/>
    <p:sldLayoutId id="2147485744" r:id="rId7"/>
    <p:sldLayoutId id="2147485745" r:id="rId8"/>
    <p:sldLayoutId id="2147485746" r:id="rId9"/>
    <p:sldLayoutId id="2147485747" r:id="rId10"/>
    <p:sldLayoutId id="214748574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F2F2F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F2F2F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2F2F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F2F2F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F2F2F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0253F"/>
            </a:gs>
            <a:gs pos="3000">
              <a:srgbClr val="10253F"/>
            </a:gs>
            <a:gs pos="56000">
              <a:srgbClr val="000000"/>
            </a:gs>
            <a:gs pos="100000">
              <a:srgbClr val="10253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371600"/>
            <a:ext cx="792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34200" y="637064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F3A7E0-36D0-472B-9C92-FE56C3ECF1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2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6" r:id="rId1"/>
    <p:sldLayoutId id="2147485867" r:id="rId2"/>
    <p:sldLayoutId id="2147485868" r:id="rId3"/>
    <p:sldLayoutId id="2147485869" r:id="rId4"/>
    <p:sldLayoutId id="2147485870" r:id="rId5"/>
    <p:sldLayoutId id="2147485871" r:id="rId6"/>
    <p:sldLayoutId id="2147485872" r:id="rId7"/>
    <p:sldLayoutId id="2147485873" r:id="rId8"/>
    <p:sldLayoutId id="2147485874" r:id="rId9"/>
    <p:sldLayoutId id="2147485875" r:id="rId10"/>
    <p:sldLayoutId id="21474858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2F2F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2F2F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2F2F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2F2F2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F2F2F2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F2F2F2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F2F2F2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F2F2F2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2F2F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F2F2F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F2F2F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F2F2F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F2F2F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17FBB4-64F7-49DF-B401-D83B30908BBC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6/13/2022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600A54-6481-4573-A7C9-D7430BDA7F58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271588"/>
            <a:ext cx="82296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801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21" r:id="rId1"/>
    <p:sldLayoutId id="2147485922" r:id="rId2"/>
    <p:sldLayoutId id="2147485923" r:id="rId3"/>
    <p:sldLayoutId id="2147485924" r:id="rId4"/>
    <p:sldLayoutId id="2147485925" r:id="rId5"/>
    <p:sldLayoutId id="2147485926" r:id="rId6"/>
    <p:sldLayoutId id="2147485927" r:id="rId7"/>
    <p:sldLayoutId id="2147485928" r:id="rId8"/>
    <p:sldLayoutId id="2147485929" r:id="rId9"/>
    <p:sldLayoutId id="2147485930" r:id="rId10"/>
    <p:sldLayoutId id="2147485931" r:id="rId11"/>
    <p:sldLayoutId id="2147485932" r:id="rId12"/>
    <p:sldLayoutId id="2147485933" r:id="rId13"/>
    <p:sldLayoutId id="2147485934" r:id="rId14"/>
    <p:sldLayoutId id="2147485935" r:id="rId15"/>
    <p:sldLayoutId id="2147485936" r:id="rId16"/>
    <p:sldLayoutId id="2147485937" r:id="rId1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0253F"/>
            </a:gs>
            <a:gs pos="3000">
              <a:srgbClr val="10253F"/>
            </a:gs>
            <a:gs pos="56000">
              <a:srgbClr val="000000"/>
            </a:gs>
            <a:gs pos="100000">
              <a:srgbClr val="10253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371600"/>
            <a:ext cx="792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34200" y="637064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F3A7E0-36D0-472B-9C92-FE56C3ECF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3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9" r:id="rId1"/>
    <p:sldLayoutId id="2147485940" r:id="rId2"/>
    <p:sldLayoutId id="2147485941" r:id="rId3"/>
    <p:sldLayoutId id="2147485942" r:id="rId4"/>
    <p:sldLayoutId id="2147485943" r:id="rId5"/>
    <p:sldLayoutId id="2147485944" r:id="rId6"/>
    <p:sldLayoutId id="2147485945" r:id="rId7"/>
    <p:sldLayoutId id="2147485946" r:id="rId8"/>
    <p:sldLayoutId id="2147485947" r:id="rId9"/>
    <p:sldLayoutId id="2147485948" r:id="rId10"/>
    <p:sldLayoutId id="21474859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2F2F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2F2F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2F2F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2F2F2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F2F2F2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F2F2F2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F2F2F2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F2F2F2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2F2F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F2F2F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F2F2F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F2F2F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F2F2F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0253F"/>
            </a:gs>
            <a:gs pos="3000">
              <a:srgbClr val="10253F"/>
            </a:gs>
            <a:gs pos="56000">
              <a:srgbClr val="000000"/>
            </a:gs>
            <a:gs pos="100000">
              <a:srgbClr val="10253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371600"/>
            <a:ext cx="792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34200" y="63706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F3A7E0-36D0-472B-9C92-FE56C3ECF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1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51" r:id="rId1"/>
    <p:sldLayoutId id="2147485952" r:id="rId2"/>
    <p:sldLayoutId id="2147485953" r:id="rId3"/>
    <p:sldLayoutId id="2147485954" r:id="rId4"/>
    <p:sldLayoutId id="2147485955" r:id="rId5"/>
    <p:sldLayoutId id="2147485956" r:id="rId6"/>
    <p:sldLayoutId id="2147485957" r:id="rId7"/>
    <p:sldLayoutId id="2147485958" r:id="rId8"/>
    <p:sldLayoutId id="2147485959" r:id="rId9"/>
    <p:sldLayoutId id="2147485960" r:id="rId10"/>
    <p:sldLayoutId id="214748596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F2F2F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F2F2F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F2F2F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F2F2F2"/>
          </a:solidFill>
          <a:latin typeface="Calibri" panose="020F0502020204030204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rgbClr val="F2F2F2"/>
          </a:solidFill>
          <a:latin typeface="Calibri" panose="020F0502020204030204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rgbClr val="F2F2F2"/>
          </a:solidFill>
          <a:latin typeface="Calibri" panose="020F0502020204030204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rgbClr val="F2F2F2"/>
          </a:solidFill>
          <a:latin typeface="Calibri" panose="020F0502020204030204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rgbClr val="F2F2F2"/>
          </a:solidFill>
          <a:latin typeface="Calibri" panose="020F0502020204030204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F2F2F2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rgbClr val="F2F2F2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rgbClr val="F2F2F2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rgbClr val="F2F2F2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rgbClr val="F2F2F2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242" y="1752601"/>
            <a:ext cx="5406358" cy="1752599"/>
          </a:xfrm>
          <a:noFill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tlCol="0" anchorCtr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bertus" pitchFamily="34" charset="0"/>
              </a:rPr>
              <a:t>Fiscal Year 22/23 Budget Brief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3607203"/>
            <a:ext cx="28194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June 13,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4206605" cy="48833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286"/>
            <a:ext cx="8610600" cy="578644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sz="3600" dirty="0">
                <a:solidFill>
                  <a:srgbClr val="FFFF00"/>
                </a:solidFill>
              </a:rPr>
            </a:br>
            <a:br>
              <a:rPr lang="en-US" sz="3600" dirty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D213ED-E0FC-400B-A89D-7D14701092A0}"/>
              </a:ext>
            </a:extLst>
          </p:cNvPr>
          <p:cNvSpPr/>
          <p:nvPr/>
        </p:nvSpPr>
        <p:spPr>
          <a:xfrm>
            <a:off x="304800" y="42999"/>
            <a:ext cx="8420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FY 22/23  Prop 172 Funding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B3F95E4-18F8-4F22-9D0A-92C95E6C3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702577"/>
              </p:ext>
            </p:extLst>
          </p:nvPr>
        </p:nvGraphicFramePr>
        <p:xfrm>
          <a:off x="304800" y="1111072"/>
          <a:ext cx="8610600" cy="5061128"/>
        </p:xfrm>
        <a:graphic>
          <a:graphicData uri="http://schemas.openxmlformats.org/drawingml/2006/table">
            <a:tbl>
              <a:tblPr firstRow="1" bandRow="1"/>
              <a:tblGrid>
                <a:gridCol w="5603786">
                  <a:extLst>
                    <a:ext uri="{9D8B030D-6E8A-4147-A177-3AD203B41FA5}">
                      <a16:colId xmlns:a16="http://schemas.microsoft.com/office/drawing/2014/main" val="2451060442"/>
                    </a:ext>
                  </a:extLst>
                </a:gridCol>
                <a:gridCol w="3006814">
                  <a:extLst>
                    <a:ext uri="{9D8B030D-6E8A-4147-A177-3AD203B41FA5}">
                      <a16:colId xmlns:a16="http://schemas.microsoft.com/office/drawing/2014/main" val="1925127600"/>
                    </a:ext>
                  </a:extLst>
                </a:gridCol>
              </a:tblGrid>
              <a:tr h="921074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 172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54B"/>
                    </a:solidFill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Amount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5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57130"/>
                  </a:ext>
                </a:extLst>
              </a:tr>
              <a:tr h="50925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22/23 CEO Prop 172 allocation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54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algn="ctr" defTabSz="3429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$145.4M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54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434561"/>
                  </a:ext>
                </a:extLst>
              </a:tr>
              <a:tr h="2016987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22/23 Additional Prop 172 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(permanent)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Mou, Pension and ISF-$10.9M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Unincorporated Staffing Initiative-$7.3M (60 Sworn)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Lake Mathews stn (Partial Funding) $10.1M (70 psns)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Coroner’s Bureau (staffing and equipment) $740k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54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algn="ctr" defTabSz="3429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$29M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54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93540"/>
                  </a:ext>
                </a:extLst>
              </a:tr>
              <a:tr h="692741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22/23 Prop 172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Partially fund projects and purchases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54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algn="ctr" defTabSz="3429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$5M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54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303449"/>
                  </a:ext>
                </a:extLst>
              </a:tr>
              <a:tr h="921074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Prop 172 CEO allocation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54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algn="ctr" defTabSz="3429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$179.4M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54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25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53625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35162891"/>
              </p:ext>
            </p:extLst>
          </p:nvPr>
        </p:nvGraphicFramePr>
        <p:xfrm>
          <a:off x="381000" y="1219200"/>
          <a:ext cx="8458200" cy="563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02EF9E1-E63E-4C24-AAAF-E92207E2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76200"/>
            <a:ext cx="7053542" cy="1400530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rgbClr val="FFFF00"/>
                </a:solidFill>
              </a:rPr>
              <a:t>FY 22/23 CEO NCC Target</a:t>
            </a:r>
            <a:br>
              <a:rPr lang="en-US" altLang="en-US" sz="4000" b="1" dirty="0">
                <a:solidFill>
                  <a:srgbClr val="FFFF00"/>
                </a:solidFill>
              </a:rPr>
            </a:br>
            <a:r>
              <a:rPr lang="en-US" altLang="en-US" sz="4000" b="1" dirty="0">
                <a:solidFill>
                  <a:srgbClr val="FFFF00"/>
                </a:solidFill>
              </a:rPr>
              <a:t>     </a:t>
            </a:r>
            <a:r>
              <a:rPr lang="en-US" altLang="en-US" sz="3200" b="1" dirty="0">
                <a:solidFill>
                  <a:srgbClr val="FFFF00"/>
                </a:solidFill>
              </a:rPr>
              <a:t>$378M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1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848600" cy="1066800"/>
          </a:xfrm>
        </p:spPr>
        <p:txBody>
          <a:bodyPr/>
          <a:lstStyle/>
          <a:p>
            <a:pPr algn="ctr" eaLnBrk="1" hangingPunct="1"/>
            <a:r>
              <a:rPr lang="en-US" altLang="en-US" sz="4400" b="1" dirty="0">
                <a:solidFill>
                  <a:srgbClr val="FFFF00"/>
                </a:solidFill>
                <a:latin typeface="Calibri" panose="020F0502020204030204" pitchFamily="34" charset="0"/>
              </a:rPr>
              <a:t>FY 22/23 Requested Budget</a:t>
            </a:r>
            <a:endParaRPr lang="en-US" altLang="en-US" sz="4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 are submitting a budget that is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$49M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over CEO target: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CEO NCC Target - $378M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RSO Requested NCC - $427M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 are requesting the following for FY 22/23</a:t>
            </a:r>
            <a:r>
              <a:rPr lang="en-US" sz="2600" dirty="0">
                <a:solidFill>
                  <a:prstClr val="white"/>
                </a:solidFill>
              </a:rPr>
              <a:t>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white"/>
                </a:solidFill>
              </a:rPr>
              <a:t>Field Operations (Patrol) - </a:t>
            </a:r>
            <a:r>
              <a:rPr lang="en-US" sz="2600" dirty="0">
                <a:solidFill>
                  <a:srgbClr val="FFFF00"/>
                </a:solidFill>
              </a:rPr>
              <a:t>$19M </a:t>
            </a:r>
            <a:endParaRPr lang="en-US" sz="2600" dirty="0">
              <a:solidFill>
                <a:srgbClr val="FFFFFF"/>
              </a:solidFill>
            </a:endParaRPr>
          </a:p>
          <a:p>
            <a:pPr marL="914400" lvl="1" indent="-45720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Lake Mathews remaining funding request - </a:t>
            </a:r>
            <a:r>
              <a:rPr lang="en-US" sz="2400" dirty="0"/>
              <a:t>$4.6M</a:t>
            </a:r>
          </a:p>
          <a:p>
            <a:pPr marL="914400" lvl="1" indent="-45720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East End Aviation - </a:t>
            </a:r>
            <a:r>
              <a:rPr lang="en-US" sz="2400" dirty="0"/>
              <a:t>$8M</a:t>
            </a:r>
          </a:p>
          <a:p>
            <a:pPr marL="914400" lvl="1" indent="-45720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</a:rPr>
              <a:t>Replacement Helicopter </a:t>
            </a:r>
            <a:r>
              <a:rPr lang="en-US" sz="2400" dirty="0"/>
              <a:t>$6.4M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Corrections Critical Staffing Plan -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$14M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RSO operations- staff, services &amp; supplies, and equipment-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$16M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6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423F0C-6003-4E96-BE3D-CAEB7D182CB3}"/>
              </a:ext>
            </a:extLst>
          </p:cNvPr>
          <p:cNvSpPr/>
          <p:nvPr/>
        </p:nvSpPr>
        <p:spPr>
          <a:xfrm>
            <a:off x="1752600" y="195281"/>
            <a:ext cx="578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Lake Mathews Station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3ABB87BA-CEFA-4577-95C3-5E32C0BA54BD" descr="Lake Mathews Sub 2.jpg">
            <a:extLst>
              <a:ext uri="{FF2B5EF4-FFF2-40B4-BE49-F238E27FC236}">
                <a16:creationId xmlns:a16="http://schemas.microsoft.com/office/drawing/2014/main" id="{F280BD8E-D66E-416F-B9D2-876B03D93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" y="1360448"/>
            <a:ext cx="8196263" cy="529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38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BF5D63-69AC-4A6E-8046-8D70D3552453}"/>
              </a:ext>
            </a:extLst>
          </p:cNvPr>
          <p:cNvSpPr txBox="1">
            <a:spLocks/>
          </p:cNvSpPr>
          <p:nvPr/>
        </p:nvSpPr>
        <p:spPr>
          <a:xfrm>
            <a:off x="328613" y="152400"/>
            <a:ext cx="8815387" cy="10287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Lake Mathews Station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AC4629-5D4E-4625-BDF8-2C1BE79C307D}"/>
              </a:ext>
            </a:extLst>
          </p:cNvPr>
          <p:cNvSpPr txBox="1">
            <a:spLocks/>
          </p:cNvSpPr>
          <p:nvPr/>
        </p:nvSpPr>
        <p:spPr bwMode="auto">
          <a:xfrm>
            <a:off x="404813" y="1324431"/>
            <a:ext cx="8662986" cy="545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Courier New" pitchFamily="49" charset="0"/>
              <a:buChar char="o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RSO serves the unincorporated communities of Home Gardens, Coronita, Lake Hills, Woodcrest, El Cerrito, Temescal Valley, Lake Mathews and Gavilan Hills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b="1" dirty="0">
                <a:solidFill>
                  <a:sysClr val="window" lastClr="FFFFFF"/>
                </a:solidFill>
                <a:latin typeface="Calibri"/>
                <a:ea typeface="ＭＳ Ｐゴシック" panose="020B0600070205080204" pitchFamily="34" charset="-128"/>
              </a:rPr>
              <a:t>Population in that region is rapidly increasing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Currently three </a:t>
            </a:r>
            <a:r>
              <a:rPr lang="en-US" altLang="en-US" sz="2800" b="1" dirty="0">
                <a:solidFill>
                  <a:sysClr val="window" lastClr="FFFFFF"/>
                </a:solidFill>
                <a:latin typeface="Calibri"/>
                <a:ea typeface="ＭＳ Ｐゴシック" panose="020B0600070205080204" pitchFamily="34" charset="-128"/>
              </a:rPr>
              <a:t>patrol stations cover this area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Response times can be </a:t>
            </a:r>
            <a:r>
              <a:rPr lang="en-US" altLang="en-US" sz="2800" b="1" dirty="0">
                <a:solidFill>
                  <a:sysClr val="window" lastClr="FFFFFF"/>
                </a:solidFill>
                <a:latin typeface="Calibri"/>
                <a:ea typeface="ＭＳ Ｐゴシック" panose="020B0600070205080204" pitchFamily="34" charset="-128"/>
              </a:rPr>
              <a:t>impacted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during highly congested commuter times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b="1" dirty="0">
                <a:solidFill>
                  <a:sysClr val="window" lastClr="FFFFFF"/>
                </a:solidFill>
                <a:latin typeface="Calibri"/>
                <a:ea typeface="ＭＳ Ｐゴシック" panose="020B0600070205080204" pitchFamily="34" charset="-128"/>
              </a:rPr>
              <a:t>Lake Mathews station will eliminate the need for deputies to travel long distances and reduce response times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62BC8D-5B0D-4545-9A16-A21CEDF257C3}"/>
              </a:ext>
            </a:extLst>
          </p:cNvPr>
          <p:cNvSpPr txBox="1"/>
          <p:nvPr/>
        </p:nvSpPr>
        <p:spPr>
          <a:xfrm>
            <a:off x="6096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Requested Funding $4.6M </a:t>
            </a:r>
          </a:p>
        </p:txBody>
      </p:sp>
    </p:spTree>
    <p:extLst>
      <p:ext uri="{BB962C8B-B14F-4D97-AF65-F5344CB8AC3E}">
        <p14:creationId xmlns:p14="http://schemas.microsoft.com/office/powerpoint/2010/main" val="1536368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br>
              <a:rPr lang="en-US" dirty="0"/>
            </a:br>
            <a:endParaRPr lang="en-US" sz="1575" dirty="0"/>
          </a:p>
        </p:txBody>
      </p:sp>
      <p:sp>
        <p:nvSpPr>
          <p:cNvPr id="8192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350"/>
              </a:spcBef>
              <a:spcAft>
                <a:spcPts val="600"/>
              </a:spcAft>
            </a:pPr>
            <a:endParaRPr lang="en-US" alt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ts val="1350"/>
              </a:spcBef>
              <a:spcAft>
                <a:spcPts val="600"/>
              </a:spcAft>
            </a:pPr>
            <a:endParaRPr lang="en-US" alt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ts val="1350"/>
              </a:spcBef>
              <a:spcAft>
                <a:spcPts val="600"/>
              </a:spcAft>
            </a:pPr>
            <a:endParaRPr lang="en-US" altLang="en-US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0747BD-3C1D-435C-99BE-D0C09874A6ED}"/>
              </a:ext>
            </a:extLst>
          </p:cNvPr>
          <p:cNvSpPr/>
          <p:nvPr/>
        </p:nvSpPr>
        <p:spPr>
          <a:xfrm>
            <a:off x="457201" y="15240"/>
            <a:ext cx="8037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FF00"/>
                </a:solidFill>
              </a:rPr>
              <a:t>Star 9 East County Aviation</a:t>
            </a:r>
            <a:endParaRPr lang="en-US" kern="0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6281D-0C16-4963-94C6-7C61C36272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02" y="1865512"/>
            <a:ext cx="7526411" cy="35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793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44CF36-F508-4BB6-B8E7-72322F978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004389"/>
            <a:ext cx="8650224" cy="612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8"/>
              </a:spcBef>
              <a:spcAft>
                <a:spcPts val="450"/>
              </a:spcAft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FFFF"/>
                </a:solidFill>
                <a:latin typeface="Calibri" charset="0"/>
              </a:rPr>
              <a:t>Dedicated deployment in the East county region </a:t>
            </a:r>
          </a:p>
          <a:p>
            <a:pPr lvl="1">
              <a:spcBef>
                <a:spcPts val="338"/>
              </a:spcBef>
              <a:spcAft>
                <a:spcPts val="450"/>
              </a:spcAft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FFFF"/>
                </a:solidFill>
                <a:latin typeface="Calibri" charset="0"/>
              </a:rPr>
              <a:t>Provide better air resource to deputies during calls for service</a:t>
            </a:r>
          </a:p>
          <a:p>
            <a:pPr lvl="1">
              <a:spcBef>
                <a:spcPts val="338"/>
              </a:spcBef>
              <a:spcAft>
                <a:spcPts val="450"/>
              </a:spcAft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FFFF"/>
                </a:solidFill>
                <a:latin typeface="Calibri" charset="0"/>
              </a:rPr>
              <a:t>In remote areas our aviation crews can respond quicker </a:t>
            </a:r>
          </a:p>
          <a:p>
            <a:pPr lvl="2">
              <a:spcBef>
                <a:spcPts val="338"/>
              </a:spcBef>
              <a:spcAft>
                <a:spcPts val="450"/>
              </a:spcAft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FFFF"/>
                </a:solidFill>
                <a:latin typeface="Calibri" charset="0"/>
              </a:rPr>
              <a:t>Provide better coordination with ground units to the location</a:t>
            </a:r>
          </a:p>
          <a:p>
            <a:pPr lvl="2">
              <a:spcBef>
                <a:spcPts val="338"/>
              </a:spcBef>
              <a:spcAft>
                <a:spcPts val="450"/>
              </a:spcAft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FFFF"/>
                </a:solidFill>
                <a:latin typeface="Calibri" charset="0"/>
              </a:rPr>
              <a:t>Can land during emergency assistance situations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FFFFFF"/>
              </a:solidFill>
              <a:latin typeface="Calibri" charset="0"/>
            </a:endParaRPr>
          </a:p>
          <a:p>
            <a:pPr marL="0" indent="0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</a:rPr>
              <a:t>Request funding for: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Helicopter: $6.3M (Financing is an option)   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1 Sergeant and 6 Flight Crew: $1.4M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Additional fuel: $300,000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prstClr val="white"/>
              </a:solidFill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Total Requested Funding: </a:t>
            </a:r>
            <a:r>
              <a:rPr lang="en-US" sz="2400" b="1" dirty="0">
                <a:solidFill>
                  <a:srgbClr val="FFFF00"/>
                </a:solidFill>
              </a:rPr>
              <a:t>$8M</a:t>
            </a:r>
          </a:p>
          <a:p>
            <a:pPr lvl="2">
              <a:spcBef>
                <a:spcPts val="338"/>
              </a:spcBef>
              <a:spcAft>
                <a:spcPts val="450"/>
              </a:spcAft>
              <a:buFont typeface="Arial" charset="0"/>
              <a:buChar char="•"/>
              <a:defRPr/>
            </a:pPr>
            <a:endParaRPr lang="en-US" sz="2400" b="1" dirty="0">
              <a:solidFill>
                <a:srgbClr val="FFFFFF"/>
              </a:solidFill>
              <a:latin typeface="Calibri" charset="0"/>
            </a:endParaRPr>
          </a:p>
          <a:p>
            <a:pPr marL="514350" lvl="2" indent="0">
              <a:spcBef>
                <a:spcPts val="338"/>
              </a:spcBef>
              <a:spcAft>
                <a:spcPts val="450"/>
              </a:spcAft>
              <a:buNone/>
              <a:defRPr/>
            </a:pPr>
            <a:endParaRPr lang="en-US" sz="2400" b="1" dirty="0">
              <a:solidFill>
                <a:srgbClr val="FFFFFF"/>
              </a:solidFill>
              <a:latin typeface="Calibri" charset="0"/>
            </a:endParaRPr>
          </a:p>
          <a:p>
            <a:pPr marL="514350" lvl="2" indent="0">
              <a:spcBef>
                <a:spcPts val="338"/>
              </a:spcBef>
              <a:spcAft>
                <a:spcPts val="450"/>
              </a:spcAft>
              <a:buNone/>
              <a:defRPr/>
            </a:pPr>
            <a:endParaRPr lang="en-US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CDFDB4-A6D4-4499-952E-AFEFFCA6F26F}"/>
              </a:ext>
            </a:extLst>
          </p:cNvPr>
          <p:cNvSpPr/>
          <p:nvPr/>
        </p:nvSpPr>
        <p:spPr>
          <a:xfrm>
            <a:off x="762000" y="1524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FF00"/>
                </a:solidFill>
              </a:rPr>
              <a:t>Star 9 East County Aviation </a:t>
            </a:r>
            <a:endParaRPr lang="en-US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6627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br>
              <a:rPr lang="en-US" dirty="0"/>
            </a:br>
            <a:endParaRPr lang="en-US" sz="1575" dirty="0"/>
          </a:p>
        </p:txBody>
      </p:sp>
      <p:sp>
        <p:nvSpPr>
          <p:cNvPr id="8192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350"/>
              </a:spcBef>
              <a:spcAft>
                <a:spcPts val="600"/>
              </a:spcAft>
            </a:pPr>
            <a:endParaRPr lang="en-US" alt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ts val="1350"/>
              </a:spcBef>
              <a:spcAft>
                <a:spcPts val="600"/>
              </a:spcAft>
            </a:pPr>
            <a:endParaRPr lang="en-US" alt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ts val="1350"/>
              </a:spcBef>
              <a:spcAft>
                <a:spcPts val="600"/>
              </a:spcAft>
            </a:pPr>
            <a:endParaRPr lang="en-US" altLang="en-US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0747BD-3C1D-435C-99BE-D0C09874A6ED}"/>
              </a:ext>
            </a:extLst>
          </p:cNvPr>
          <p:cNvSpPr/>
          <p:nvPr/>
        </p:nvSpPr>
        <p:spPr>
          <a:xfrm>
            <a:off x="457201" y="15240"/>
            <a:ext cx="8037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Star 9 Replacement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19592-8A5B-4FEE-82DA-860D63A36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7" y="1190923"/>
            <a:ext cx="8037512" cy="447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7976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44CF36-F508-4BB6-B8E7-72322F978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38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8"/>
              </a:spcBef>
              <a:spcAft>
                <a:spcPts val="450"/>
              </a:spcAft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latin typeface="Calibri" charset="0"/>
              </a:rPr>
              <a:t>Every 12 years the H125 helicopters must undergo a full overhaul</a:t>
            </a:r>
          </a:p>
          <a:p>
            <a:pPr>
              <a:spcBef>
                <a:spcPts val="338"/>
              </a:spcBef>
              <a:spcAft>
                <a:spcPts val="450"/>
              </a:spcAft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latin typeface="Calibri" charset="0"/>
              </a:rPr>
              <a:t>An aging aircraft would be considered for replacement</a:t>
            </a:r>
          </a:p>
          <a:p>
            <a:pPr>
              <a:spcBef>
                <a:spcPts val="338"/>
              </a:spcBef>
              <a:spcAft>
                <a:spcPts val="450"/>
              </a:spcAft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latin typeface="Calibri" charset="0"/>
              </a:rPr>
              <a:t>Star 92 is approaching 22 years old and will be due in 2-years</a:t>
            </a:r>
          </a:p>
          <a:p>
            <a:pPr>
              <a:spcBef>
                <a:spcPts val="338"/>
              </a:spcBef>
              <a:spcAft>
                <a:spcPts val="450"/>
              </a:spcAft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latin typeface="Calibri" charset="0"/>
              </a:rPr>
              <a:t>Delivery of a replacement H125 is estimated at one year</a:t>
            </a:r>
          </a:p>
          <a:p>
            <a:pPr marL="0" indent="0">
              <a:spcBef>
                <a:spcPts val="338"/>
              </a:spcBef>
              <a:spcAft>
                <a:spcPts val="450"/>
              </a:spcAft>
              <a:buNone/>
              <a:defRPr/>
            </a:pPr>
            <a:r>
              <a:rPr lang="en-US" sz="2800" b="1" dirty="0">
                <a:solidFill>
                  <a:srgbClr val="FFFFFF"/>
                </a:solidFill>
                <a:latin typeface="Calibri" charset="0"/>
              </a:rPr>
              <a:t>Requested funding for a replacement helicopter is </a:t>
            </a:r>
            <a:r>
              <a:rPr lang="en-US" sz="2800" b="1" dirty="0">
                <a:solidFill>
                  <a:srgbClr val="FFFF00"/>
                </a:solidFill>
                <a:latin typeface="Calibri" charset="0"/>
              </a:rPr>
              <a:t>$6.4M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CDFDB4-A6D4-4499-952E-AFEFFCA6F26F}"/>
              </a:ext>
            </a:extLst>
          </p:cNvPr>
          <p:cNvSpPr/>
          <p:nvPr/>
        </p:nvSpPr>
        <p:spPr>
          <a:xfrm>
            <a:off x="1219200" y="152400"/>
            <a:ext cx="6343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FF00"/>
                </a:solidFill>
              </a:rPr>
              <a:t>Star 9 Replacement </a:t>
            </a:r>
            <a:endParaRPr lang="en-US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8374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286"/>
            <a:ext cx="8305800" cy="578644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Corrections Staffing Needs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E265B8C-5219-4BF2-B0A0-CCA4BDB7F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686798" cy="7222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Calibri" charset="0"/>
              </a:rPr>
              <a:t>Governed by the Board of State Community Corrections (BSCC)</a:t>
            </a:r>
          </a:p>
          <a:p>
            <a:pPr>
              <a:spcBef>
                <a:spcPts val="45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Calibri" charset="0"/>
              </a:rPr>
              <a:t>BSCC requires our jails to have adequate full time equivalent staffing levels to maintain the safety of the inmates and staff</a:t>
            </a:r>
          </a:p>
          <a:p>
            <a:pPr>
              <a:spcBef>
                <a:spcPts val="45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Calibri" charset="0"/>
              </a:rPr>
              <a:t>We operate five jail facilities</a:t>
            </a:r>
          </a:p>
          <a:p>
            <a:pPr>
              <a:spcBef>
                <a:spcPts val="45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Calibri" charset="0"/>
              </a:rPr>
              <a:t>Currently running on excessive overtime and have implemented mandatory overtime to comply with safe staffing levels </a:t>
            </a:r>
          </a:p>
          <a:p>
            <a:pPr>
              <a:spcBef>
                <a:spcPts val="45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Calibri" charset="0"/>
              </a:rPr>
              <a:t>Current Overtime trend equates to 105 Correctional Deputy FTE’s </a:t>
            </a:r>
          </a:p>
          <a:p>
            <a:pPr>
              <a:spcBef>
                <a:spcPts val="450"/>
              </a:spcBef>
              <a:spcAft>
                <a:spcPts val="600"/>
              </a:spcAft>
              <a:defRPr/>
            </a:pPr>
            <a:endParaRPr lang="en-US" sz="2800" b="1" dirty="0">
              <a:solidFill>
                <a:srgbClr val="FFFFFF"/>
              </a:solidFill>
              <a:latin typeface="Calibri" charset="0"/>
            </a:endParaRPr>
          </a:p>
          <a:p>
            <a:pPr>
              <a:spcBef>
                <a:spcPts val="450"/>
              </a:spcBef>
              <a:spcAft>
                <a:spcPts val="600"/>
              </a:spcAft>
              <a:defRPr/>
            </a:pPr>
            <a:endParaRPr lang="en-US" b="1" dirty="0">
              <a:solidFill>
                <a:srgbClr val="FFFFFF"/>
              </a:solidFill>
              <a:latin typeface="Calibri" charset="0"/>
            </a:endParaRPr>
          </a:p>
          <a:p>
            <a:pPr marL="0" indent="0">
              <a:spcBef>
                <a:spcPts val="450"/>
              </a:spcBef>
              <a:spcAft>
                <a:spcPts val="600"/>
              </a:spcAft>
              <a:buNone/>
              <a:defRPr/>
            </a:pPr>
            <a:endParaRPr lang="en-US" b="1" dirty="0">
              <a:solidFill>
                <a:srgbClr val="FFFFFF"/>
              </a:solidFill>
              <a:latin typeface="Calibri" charset="0"/>
            </a:endParaRPr>
          </a:p>
          <a:p>
            <a:pPr marL="0" indent="0">
              <a:spcBef>
                <a:spcPts val="450"/>
              </a:spcBef>
              <a:spcAft>
                <a:spcPts val="600"/>
              </a:spcAft>
              <a:buNone/>
              <a:defRPr/>
            </a:pPr>
            <a:endParaRPr lang="en-US" b="1" dirty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3283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4589" y="0"/>
            <a:ext cx="8739187" cy="1003286"/>
          </a:xfrm>
        </p:spPr>
        <p:txBody>
          <a:bodyPr/>
          <a:lstStyle/>
          <a:p>
            <a:r>
              <a:rPr lang="en-US" altLang="en-US" sz="4800" dirty="0">
                <a:solidFill>
                  <a:srgbClr val="FFFF00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3286"/>
            <a:ext cx="8674610" cy="5668962"/>
          </a:xfrm>
          <a:ln>
            <a:miter lim="800000"/>
            <a:headEnd/>
            <a:tailEnd/>
          </a:ln>
        </p:spPr>
        <p:txBody>
          <a:bodyPr>
            <a:no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spcAft>
                <a:spcPts val="800"/>
              </a:spcAft>
              <a:buFont typeface="Arial" charset="0"/>
              <a:buChar char="•"/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alibri" charset="0"/>
              </a:rPr>
              <a:t>Year Three</a:t>
            </a:r>
          </a:p>
          <a:p>
            <a:pPr>
              <a:spcBef>
                <a:spcPts val="600"/>
              </a:spcBef>
              <a:spcAft>
                <a:spcPts val="800"/>
              </a:spcAft>
              <a:buFont typeface="Arial" charset="0"/>
              <a:buChar char="•"/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alibri" charset="0"/>
              </a:rPr>
              <a:t>Current Fiscal Year 21/22 budget status</a:t>
            </a:r>
          </a:p>
          <a:p>
            <a:pPr>
              <a:spcBef>
                <a:spcPts val="600"/>
              </a:spcBef>
              <a:spcAft>
                <a:spcPts val="800"/>
              </a:spcAft>
              <a:buFont typeface="Arial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Calibri" charset="0"/>
              </a:rPr>
              <a:t>Ongoing Efficiencies</a:t>
            </a:r>
          </a:p>
          <a:p>
            <a:pPr>
              <a:spcBef>
                <a:spcPts val="600"/>
              </a:spcBef>
              <a:spcAft>
                <a:spcPts val="800"/>
              </a:spcAft>
              <a:buFont typeface="Arial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Calibri" charset="0"/>
              </a:rPr>
              <a:t>Hiring Trends (Laterals)</a:t>
            </a:r>
          </a:p>
          <a:p>
            <a:pPr>
              <a:spcBef>
                <a:spcPts val="600"/>
              </a:spcBef>
              <a:spcAft>
                <a:spcPts val="800"/>
              </a:spcAft>
              <a:buFont typeface="Arial" charset="0"/>
              <a:buChar char="•"/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alibri" charset="0"/>
              </a:rPr>
              <a:t>Fiscal Year 22/23 Budget Request</a:t>
            </a:r>
          </a:p>
          <a:p>
            <a:pPr>
              <a:spcBef>
                <a:spcPts val="600"/>
              </a:spcBef>
              <a:spcAft>
                <a:spcPts val="800"/>
              </a:spcAft>
              <a:buFont typeface="Arial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Calibri" charset="0"/>
              </a:rPr>
              <a:t>BCTC Master Plan</a:t>
            </a:r>
          </a:p>
          <a:p>
            <a:pPr>
              <a:spcBef>
                <a:spcPts val="600"/>
              </a:spcBef>
              <a:spcAft>
                <a:spcPts val="800"/>
              </a:spcAft>
              <a:buFont typeface="Arial" charset="0"/>
              <a:buChar char="•"/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alibri" charset="0"/>
              </a:rPr>
              <a:t>Future RSO Concerns</a:t>
            </a:r>
          </a:p>
          <a:p>
            <a:pPr>
              <a:spcBef>
                <a:spcPts val="600"/>
              </a:spcBef>
              <a:spcAft>
                <a:spcPts val="800"/>
              </a:spcAft>
              <a:buFont typeface="Arial" charset="0"/>
              <a:buChar char="•"/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alibri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20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286"/>
            <a:ext cx="8305800" cy="578644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Corrections Staffing Needs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1AF422-ABA1-4E00-8A7B-E7764BA28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640021"/>
              </p:ext>
            </p:extLst>
          </p:nvPr>
        </p:nvGraphicFramePr>
        <p:xfrm>
          <a:off x="381000" y="1094232"/>
          <a:ext cx="8382000" cy="533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81728391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667205276"/>
                    </a:ext>
                  </a:extLst>
                </a:gridCol>
                <a:gridCol w="211094">
                  <a:extLst>
                    <a:ext uri="{9D8B030D-6E8A-4147-A177-3AD203B41FA5}">
                      <a16:colId xmlns:a16="http://schemas.microsoft.com/office/drawing/2014/main" val="585321120"/>
                    </a:ext>
                  </a:extLst>
                </a:gridCol>
                <a:gridCol w="1541506">
                  <a:extLst>
                    <a:ext uri="{9D8B030D-6E8A-4147-A177-3AD203B41FA5}">
                      <a16:colId xmlns:a16="http://schemas.microsoft.com/office/drawing/2014/main" val="33246494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06695206"/>
                    </a:ext>
                  </a:extLst>
                </a:gridCol>
                <a:gridCol w="1675893">
                  <a:extLst>
                    <a:ext uri="{9D8B030D-6E8A-4147-A177-3AD203B41FA5}">
                      <a16:colId xmlns:a16="http://schemas.microsoft.com/office/drawing/2014/main" val="1885387189"/>
                    </a:ext>
                  </a:extLst>
                </a:gridCol>
                <a:gridCol w="991107">
                  <a:extLst>
                    <a:ext uri="{9D8B030D-6E8A-4147-A177-3AD203B41FA5}">
                      <a16:colId xmlns:a16="http://schemas.microsoft.com/office/drawing/2014/main" val="2975983209"/>
                    </a:ext>
                  </a:extLst>
                </a:gridCol>
              </a:tblGrid>
              <a:tr h="10629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 22/23 Staffing Request 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 23/24 Staffing Est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FY 24/25 Staffing Est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FY 25/26 Staffing Est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8539648"/>
                  </a:ext>
                </a:extLst>
              </a:tr>
              <a:tr h="633662">
                <a:tc>
                  <a:txBody>
                    <a:bodyPr/>
                    <a:lstStyle/>
                    <a:p>
                      <a:r>
                        <a:rPr lang="en-US" sz="1400" dirty="0"/>
                        <a:t>Sworn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038476"/>
                  </a:ext>
                </a:extLst>
              </a:tr>
              <a:tr h="633662">
                <a:tc>
                  <a:txBody>
                    <a:bodyPr/>
                    <a:lstStyle/>
                    <a:p>
                      <a:r>
                        <a:rPr lang="en-US" sz="1400" dirty="0"/>
                        <a:t>Non-Sworn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4883"/>
                  </a:ext>
                </a:extLst>
              </a:tr>
              <a:tr h="381202">
                <a:tc>
                  <a:txBody>
                    <a:bodyPr/>
                    <a:lstStyle/>
                    <a:p>
                      <a:r>
                        <a:rPr lang="en-US" sz="1400" dirty="0"/>
                        <a:t>Classified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842226"/>
                  </a:ext>
                </a:extLst>
              </a:tr>
              <a:tr h="338934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118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101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408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95497010"/>
                  </a:ext>
                </a:extLst>
              </a:tr>
              <a:tr h="758388">
                <a:tc>
                  <a:txBody>
                    <a:bodyPr/>
                    <a:lstStyle/>
                    <a:p>
                      <a:r>
                        <a:rPr lang="en-US" sz="1400" b="1" dirty="0"/>
                        <a:t>Staffing Request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$7.3M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$12.8M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$12.4M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$10.8M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$43.3M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88039341"/>
                  </a:ext>
                </a:extLst>
              </a:tr>
              <a:tr h="762602">
                <a:tc>
                  <a:txBody>
                    <a:bodyPr/>
                    <a:lstStyle/>
                    <a:p>
                      <a:r>
                        <a:rPr lang="en-US" sz="1400" b="1" dirty="0"/>
                        <a:t>Operational Exp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$6.7M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$9.2M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$8.6M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$7.2M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$31.7M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07245816"/>
                  </a:ext>
                </a:extLst>
              </a:tr>
              <a:tr h="762602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 Request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$14M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$21M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$18M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$75M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6184335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94E2E189-0D58-4259-AA18-9E9D83426026}"/>
              </a:ext>
            </a:extLst>
          </p:cNvPr>
          <p:cNvSpPr/>
          <p:nvPr/>
        </p:nvSpPr>
        <p:spPr>
          <a:xfrm>
            <a:off x="1600200" y="6050280"/>
            <a:ext cx="1066800" cy="381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88660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304800" y="-76200"/>
            <a:ext cx="7924800" cy="129540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rgbClr val="F2F2F2"/>
                </a:solidFill>
                <a:latin typeface="Calibri" panose="020F0502020204030204" pitchFamily="34" charset="0"/>
              </a:rPr>
              <a:t>FY 22/23</a:t>
            </a:r>
            <a:br>
              <a:rPr lang="en-US" altLang="en-US" sz="2800" b="1" dirty="0">
                <a:solidFill>
                  <a:srgbClr val="F2F2F2"/>
                </a:solidFill>
                <a:latin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F2F2F2"/>
                </a:solidFill>
                <a:latin typeface="Calibri" panose="020F0502020204030204" pitchFamily="34" charset="0"/>
              </a:rPr>
              <a:t>RSO Operational Request</a:t>
            </a:r>
            <a:br>
              <a:rPr lang="en-US" altLang="en-US" sz="2800" b="1" dirty="0">
                <a:solidFill>
                  <a:srgbClr val="F2F2F2"/>
                </a:solidFill>
                <a:latin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$16M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295400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Support org  $4.4M</a:t>
            </a:r>
          </a:p>
          <a:p>
            <a:pPr marL="342900" lvl="1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Additional support position due to growth and critically needed IT infrastructure upgrades</a:t>
            </a:r>
          </a:p>
          <a:p>
            <a:pPr marL="171450" indent="-285750"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marL="171450" indent="-285750">
              <a:defRPr/>
            </a:pPr>
            <a:r>
              <a:rPr lang="en-US" sz="2800" dirty="0">
                <a:solidFill>
                  <a:srgbClr val="FFFF00"/>
                </a:solidFill>
              </a:rPr>
              <a:t>Patrol- $8.9M</a:t>
            </a:r>
          </a:p>
          <a:p>
            <a:pPr marL="171450" indent="-285750">
              <a:defRPr/>
            </a:pPr>
            <a:r>
              <a:rPr lang="en-US" sz="2800" dirty="0">
                <a:solidFill>
                  <a:srgbClr val="FFFF00"/>
                </a:solidFill>
              </a:rPr>
              <a:t>     </a:t>
            </a:r>
            <a:r>
              <a:rPr lang="en-US" sz="2000" dirty="0">
                <a:solidFill>
                  <a:prstClr val="white"/>
                </a:solidFill>
                <a:cs typeface="Calibri" panose="020F0502020204030204" pitchFamily="34" charset="0"/>
              </a:rPr>
              <a:t>Additional equipment, training and supplies</a:t>
            </a:r>
          </a:p>
          <a:p>
            <a:pPr marL="171450" indent="-285750"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marL="171450" indent="-285750">
              <a:defRPr/>
            </a:pPr>
            <a:r>
              <a:rPr lang="en-US" sz="2800" dirty="0">
                <a:solidFill>
                  <a:srgbClr val="FFFF00"/>
                </a:solidFill>
              </a:rPr>
              <a:t>Court Services- $1.3M</a:t>
            </a:r>
          </a:p>
          <a:p>
            <a:pPr>
              <a:defRPr/>
            </a:pPr>
            <a:r>
              <a:rPr lang="en-US" dirty="0">
                <a:solidFill>
                  <a:prstClr val="white"/>
                </a:solidFill>
                <a:cs typeface="Calibri" panose="020F0502020204030204" pitchFamily="34" charset="0"/>
              </a:rPr>
              <a:t>       Funding shortfall due to state allocation being inadequate </a:t>
            </a:r>
          </a:p>
          <a:p>
            <a:pPr>
              <a:defRPr/>
            </a:pPr>
            <a:endParaRPr lang="en-US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BCTC- $1.4M</a:t>
            </a:r>
            <a:endParaRPr lang="en-US" dirty="0">
              <a:solidFill>
                <a:srgbClr val="FFFF00"/>
              </a:solidFill>
              <a:cs typeface="Calibri" panose="020F0502020204030204" pitchFamily="34" charset="0"/>
            </a:endParaRPr>
          </a:p>
          <a:p>
            <a:pPr marL="171450" indent="-285750">
              <a:defRPr/>
            </a:pPr>
            <a:endParaRPr lang="en-US" sz="2000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pPr marL="171450" indent="-285750">
              <a:defRPr/>
            </a:pPr>
            <a:r>
              <a:rPr lang="en-US" sz="2000" dirty="0">
                <a:solidFill>
                  <a:prstClr val="white"/>
                </a:solidFill>
                <a:cs typeface="Calibri" panose="020F0502020204030204" pitchFamily="34" charset="0"/>
              </a:rPr>
              <a:t>	Additional support position due to growth and training needs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355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9906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FFFF00"/>
                </a:solidFill>
              </a:rPr>
              <a:t>Future RSO Concerns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04801" y="1066800"/>
            <a:ext cx="8686800" cy="5410200"/>
          </a:xfrm>
        </p:spPr>
        <p:txBody>
          <a:bodyPr/>
          <a:lstStyle/>
          <a:p>
            <a:pPr indent="-18288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altLang="en-US" sz="2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Pension and ISF Costs</a:t>
            </a:r>
          </a:p>
          <a:p>
            <a:pPr indent="-18288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altLang="en-US" sz="2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COVID-19/Civil Unrest</a:t>
            </a:r>
          </a:p>
          <a:p>
            <a:pPr indent="-18288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altLang="en-US" sz="2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Federal/State Cuts/Prop 172</a:t>
            </a:r>
          </a:p>
          <a:p>
            <a:pPr indent="-18288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altLang="en-US" sz="2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County Population Increase</a:t>
            </a:r>
          </a:p>
          <a:p>
            <a:pPr indent="-18288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altLang="en-US" sz="2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BCTC Master Plan</a:t>
            </a:r>
          </a:p>
          <a:p>
            <a:pPr indent="-18288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altLang="en-US" sz="2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Trial Court Funding - Service Level Exceeds State Allocation</a:t>
            </a:r>
          </a:p>
          <a:p>
            <a:pPr indent="-18288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altLang="en-US" sz="2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AB 109/Jail Capacity/JBDC</a:t>
            </a:r>
          </a:p>
          <a:p>
            <a:endParaRPr lang="en-US" altLang="en-US" sz="26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66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22578" y="0"/>
            <a:ext cx="8686800" cy="1253148"/>
          </a:xfrm>
        </p:spPr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FFFF00"/>
                </a:solidFill>
              </a:rPr>
              <a:t>FY 22/23 RSO Requested NCC </a:t>
            </a:r>
            <a:br>
              <a:rPr lang="en-US" altLang="en-US" sz="4000" b="1" dirty="0">
                <a:solidFill>
                  <a:srgbClr val="FFFF00"/>
                </a:solidFill>
              </a:rPr>
            </a:br>
            <a:r>
              <a:rPr lang="en-US" altLang="en-US" sz="4000" b="1" dirty="0">
                <a:solidFill>
                  <a:srgbClr val="FFFF00"/>
                </a:solidFill>
              </a:rPr>
              <a:t>$427M</a:t>
            </a:r>
            <a:endParaRPr lang="en-US" altLang="en-U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8DAD5C-F8F4-4A01-804C-6DC626E47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240766"/>
              </p:ext>
            </p:extLst>
          </p:nvPr>
        </p:nvGraphicFramePr>
        <p:xfrm>
          <a:off x="-38482" y="1253148"/>
          <a:ext cx="9067800" cy="526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AD05F3-DC88-4BF3-8EB5-C64741B2337E}"/>
              </a:ext>
            </a:extLst>
          </p:cNvPr>
          <p:cNvSpPr txBox="1"/>
          <p:nvPr/>
        </p:nvSpPr>
        <p:spPr>
          <a:xfrm>
            <a:off x="57154" y="5105400"/>
            <a:ext cx="2114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CEO TARGET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F68416A-D0D2-4025-A52E-6FA2F97B1549}"/>
              </a:ext>
            </a:extLst>
          </p:cNvPr>
          <p:cNvSpPr txBox="1"/>
          <p:nvPr/>
        </p:nvSpPr>
        <p:spPr>
          <a:xfrm>
            <a:off x="-342891" y="1638450"/>
            <a:ext cx="2514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RSO REQUEST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A169A51-035C-4FE2-9332-D321C198CB12}"/>
              </a:ext>
            </a:extLst>
          </p:cNvPr>
          <p:cNvSpPr/>
          <p:nvPr/>
        </p:nvSpPr>
        <p:spPr>
          <a:xfrm rot="10800000">
            <a:off x="2171708" y="1423004"/>
            <a:ext cx="190491" cy="162499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957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76213" y="0"/>
            <a:ext cx="8815387" cy="990600"/>
          </a:xfrm>
        </p:spPr>
        <p:txBody>
          <a:bodyPr/>
          <a:lstStyle/>
          <a:p>
            <a:r>
              <a:rPr lang="en-US" altLang="en-US" sz="4800" dirty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52400" y="978023"/>
            <a:ext cx="8991600" cy="565206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Unexpected Emergencies will cause overtime to rise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We have a Jail with 1,200 empty beds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No JBDC request in this budget request	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Department efficiencies are established and more are being implemented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en-US" sz="2800" b="1" dirty="0">
              <a:solidFill>
                <a:srgbClr val="FFFF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1363"/>
              </a:spcBef>
            </a:pPr>
            <a:endParaRPr lang="en-US" altLang="en-US" sz="2000" b="1" dirty="0">
              <a:solidFill>
                <a:srgbClr val="FFFF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02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4922703" cy="57146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br>
              <a:rPr lang="en-US" dirty="0"/>
            </a:br>
            <a:endParaRPr lang="en-US" sz="2100" dirty="0"/>
          </a:p>
        </p:txBody>
      </p:sp>
      <p:sp>
        <p:nvSpPr>
          <p:cNvPr id="8192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  <a:buNone/>
            </a:pPr>
            <a:endParaRPr lang="en-US" alt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  <a:buNone/>
            </a:pPr>
            <a:endParaRPr lang="en-US" alt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  <a:buNone/>
            </a:pPr>
            <a:endParaRPr lang="en-US" altLang="en-US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45DEDA-7980-4A04-BECC-E405346F97A1}"/>
              </a:ext>
            </a:extLst>
          </p:cNvPr>
          <p:cNvSpPr/>
          <p:nvPr/>
        </p:nvSpPr>
        <p:spPr>
          <a:xfrm>
            <a:off x="304801" y="115034"/>
            <a:ext cx="8739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 Three</a:t>
            </a:r>
            <a:endParaRPr kumimoji="0" lang="en-US" sz="1800" b="0" i="0" u="non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399FB-BDC9-43D9-A680-3D4194525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85989"/>
            <a:ext cx="3962400" cy="2466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27258D-9F13-47BC-B149-38B3CEE05E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79842"/>
            <a:ext cx="3962400" cy="2587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2CBB7E-F6FA-442A-BC73-878B3BFA4B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32" y="885989"/>
            <a:ext cx="3993871" cy="24162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9EB95B-E3C3-4FD9-A97E-029C4390B0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83" y="3779842"/>
            <a:ext cx="4796503" cy="26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6198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3" y="123825"/>
            <a:ext cx="881538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</a:rPr>
              <a:t>Current Year Budget Status</a:t>
            </a:r>
            <a:br>
              <a:rPr lang="en-US" sz="2900" dirty="0"/>
            </a:br>
            <a:endParaRPr lang="en-US" sz="2100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304801" y="1027967"/>
            <a:ext cx="8662986" cy="570620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altLang="en-US" sz="30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Current budget was adopted with structural deficit</a:t>
            </a: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altLang="en-US" sz="3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Original structural deficit eliminated thru department efficiencies and </a:t>
            </a:r>
            <a:r>
              <a:rPr lang="en-US" altLang="en-US" sz="3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ATTRITION</a:t>
            </a:r>
            <a:endParaRPr lang="en-US" altLang="en-US" sz="30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altLang="en-US" sz="30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Academy training at Ben Clark Training Center has ramped up </a:t>
            </a: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altLang="en-US" sz="3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Hiring of laterals has saved on training costs</a:t>
            </a: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altLang="en-US" sz="30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We are on track to end FY 21/22 with a balanced budget</a:t>
            </a:r>
            <a:endParaRPr lang="en-US" altLang="en-US" sz="3600" b="1" dirty="0">
              <a:solidFill>
                <a:srgbClr val="FFC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646553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"/>
            <a:ext cx="8815387" cy="104628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300" dirty="0">
                <a:solidFill>
                  <a:srgbClr val="FFFF00"/>
                </a:solidFill>
              </a:rPr>
              <a:t>Ongoing Efficiencies</a:t>
            </a:r>
            <a:br>
              <a:rPr lang="en-US" dirty="0"/>
            </a:br>
            <a:endParaRPr lang="en-US" sz="2100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304800" y="1069785"/>
            <a:ext cx="8662986" cy="559996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altLang="en-US" sz="3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Court Deputy Classification </a:t>
            </a: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PSEC / Fleet </a:t>
            </a: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Lateral Hires</a:t>
            </a: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altLang="en-US" sz="3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Liability and Risk Management</a:t>
            </a: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altLang="en-US" sz="3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Alternatives to Sworn Deployment </a:t>
            </a: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altLang="en-US" sz="3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Exchanging positions to Classified</a:t>
            </a: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altLang="en-US" sz="3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Corrections Transition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  <a:buNone/>
            </a:pPr>
            <a:endParaRPr lang="en-US" alt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  <a:buNone/>
            </a:pPr>
            <a:endParaRPr lang="en-US" alt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800"/>
              </a:spcAft>
              <a:buNone/>
            </a:pPr>
            <a:endParaRPr lang="en-US" altLang="en-US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23225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4589" y="0"/>
            <a:ext cx="8739187" cy="1003286"/>
          </a:xfrm>
        </p:spPr>
        <p:txBody>
          <a:bodyPr/>
          <a:lstStyle/>
          <a:p>
            <a:r>
              <a:rPr lang="en-US" altLang="en-US" sz="4800" dirty="0">
                <a:solidFill>
                  <a:srgbClr val="FFFF00"/>
                </a:solidFill>
              </a:rPr>
              <a:t>County Population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CD282FA-D134-41E5-9DAA-AE75C1DD6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667507"/>
              </p:ext>
            </p:extLst>
          </p:nvPr>
        </p:nvGraphicFramePr>
        <p:xfrm>
          <a:off x="0" y="1003286"/>
          <a:ext cx="8967786" cy="5397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8FDFDAC-40E0-47C9-92DA-CDA9EE96CD37}"/>
              </a:ext>
            </a:extLst>
          </p:cNvPr>
          <p:cNvSpPr txBox="1"/>
          <p:nvPr/>
        </p:nvSpPr>
        <p:spPr>
          <a:xfrm>
            <a:off x="164589" y="6324600"/>
            <a:ext cx="600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Data Prepared by: Demographic Research Unit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	                California Department of Finance</a:t>
            </a:r>
          </a:p>
        </p:txBody>
      </p:sp>
    </p:spTree>
    <p:extLst>
      <p:ext uri="{BB962C8B-B14F-4D97-AF65-F5344CB8AC3E}">
        <p14:creationId xmlns:p14="http://schemas.microsoft.com/office/powerpoint/2010/main" val="163741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5918" y="0"/>
            <a:ext cx="8297082" cy="1295400"/>
          </a:xfrm>
        </p:spPr>
        <p:txBody>
          <a:bodyPr/>
          <a:lstStyle/>
          <a:p>
            <a:pPr algn="ctr" eaLnBrk="1" hangingPunct="1"/>
            <a:r>
              <a:rPr lang="en-US" altLang="en-US" sz="4400" b="1" dirty="0">
                <a:solidFill>
                  <a:srgbClr val="FFFF00"/>
                </a:solidFill>
                <a:latin typeface="Calibri" panose="020F0502020204030204" pitchFamily="34" charset="0"/>
              </a:rPr>
              <a:t>RSO Filled Positions</a:t>
            </a:r>
            <a:br>
              <a:rPr lang="en-US" altLang="en-US" sz="4400" b="1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en-US" alt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FY07/08 to FY21/22</a:t>
            </a:r>
            <a:endParaRPr lang="en-US" altLang="en-US" sz="4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77145581"/>
              </p:ext>
            </p:extLst>
          </p:nvPr>
        </p:nvGraphicFramePr>
        <p:xfrm>
          <a:off x="152400" y="1143000"/>
          <a:ext cx="8763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728DD2-7341-47B2-8981-2D5F86FC2B05}"/>
              </a:ext>
            </a:extLst>
          </p:cNvPr>
          <p:cNvSpPr txBox="1"/>
          <p:nvPr/>
        </p:nvSpPr>
        <p:spPr>
          <a:xfrm>
            <a:off x="4495800" y="6400800"/>
            <a:ext cx="410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Sworn 1,704/CD’s 1,129/1,085 Classified</a:t>
            </a:r>
          </a:p>
        </p:txBody>
      </p:sp>
    </p:spTree>
    <p:extLst>
      <p:ext uri="{BB962C8B-B14F-4D97-AF65-F5344CB8AC3E}">
        <p14:creationId xmlns:p14="http://schemas.microsoft.com/office/powerpoint/2010/main" val="258068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58000" y="4800600"/>
            <a:ext cx="1219200" cy="6096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62" y="76200"/>
            <a:ext cx="8225976" cy="80688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/>
              <a:t>Personnel Hires/Losses</a:t>
            </a:r>
            <a:br>
              <a:rPr lang="en-US" sz="3200" dirty="0"/>
            </a:br>
            <a:r>
              <a:rPr lang="en-US" sz="3200" dirty="0"/>
              <a:t>July 2nd 2021 thru June 1</a:t>
            </a:r>
            <a:r>
              <a:rPr lang="en-US" sz="3200" baseline="30000" dirty="0"/>
              <a:t>st</a:t>
            </a:r>
            <a:r>
              <a:rPr lang="en-US" sz="3200" dirty="0"/>
              <a:t> 2022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66BD4C-1277-428A-AD17-D97D2E6D988F}"/>
              </a:ext>
            </a:extLst>
          </p:cNvPr>
          <p:cNvGraphicFramePr>
            <a:graphicFrameLocks noGrp="1"/>
          </p:cNvGraphicFramePr>
          <p:nvPr/>
        </p:nvGraphicFramePr>
        <p:xfrm>
          <a:off x="437675" y="1295400"/>
          <a:ext cx="8305799" cy="4037775"/>
        </p:xfrm>
        <a:graphic>
          <a:graphicData uri="http://schemas.openxmlformats.org/drawingml/2006/table">
            <a:tbl>
              <a:tblPr/>
              <a:tblGrid>
                <a:gridCol w="1894459">
                  <a:extLst>
                    <a:ext uri="{9D8B030D-6E8A-4147-A177-3AD203B41FA5}">
                      <a16:colId xmlns:a16="http://schemas.microsoft.com/office/drawing/2014/main" val="954037856"/>
                    </a:ext>
                  </a:extLst>
                </a:gridCol>
                <a:gridCol w="1610741">
                  <a:extLst>
                    <a:ext uri="{9D8B030D-6E8A-4147-A177-3AD203B41FA5}">
                      <a16:colId xmlns:a16="http://schemas.microsoft.com/office/drawing/2014/main" val="308538969"/>
                    </a:ext>
                  </a:extLst>
                </a:gridCol>
                <a:gridCol w="2227876">
                  <a:extLst>
                    <a:ext uri="{9D8B030D-6E8A-4147-A177-3AD203B41FA5}">
                      <a16:colId xmlns:a16="http://schemas.microsoft.com/office/drawing/2014/main" val="2594405264"/>
                    </a:ext>
                  </a:extLst>
                </a:gridCol>
                <a:gridCol w="2572723">
                  <a:extLst>
                    <a:ext uri="{9D8B030D-6E8A-4147-A177-3AD203B41FA5}">
                      <a16:colId xmlns:a16="http://schemas.microsoft.com/office/drawing/2014/main" val="1762421109"/>
                    </a:ext>
                  </a:extLst>
                </a:gridCol>
              </a:tblGrid>
              <a:tr h="6030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Personnel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Attrition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Hires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*Net Gain/Loss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496233"/>
                  </a:ext>
                </a:extLst>
              </a:tr>
              <a:tr h="718071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Sworn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26066"/>
                  </a:ext>
                </a:extLst>
              </a:tr>
              <a:tr h="762951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CD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820686"/>
                  </a:ext>
                </a:extLst>
              </a:tr>
              <a:tr h="733031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Classified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492925"/>
                  </a:ext>
                </a:extLst>
              </a:tr>
              <a:tr h="718071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890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4675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286"/>
            <a:ext cx="8610600" cy="578644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Lateral Hires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BA7A9-8CD7-45F8-9085-B4D58F904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990600"/>
            <a:ext cx="8382000" cy="532384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</a:rPr>
              <a:t>Advantages to hiring a laterals: 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A new Deputy Sheriff Trainee (DST) requires 1,800 hours of training prior to becoming productive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A Lateral Deputy hire requires approximately 500 hours of training prior to becoming productive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This fiscal year we have hired 65 Deputy Sheriff laterals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This saves the County over 85,000 hours of unproductive time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Calibri" panose="020F0502020204030204" pitchFamily="34" charset="0"/>
              </a:rPr>
              <a:t>The estimated savings is approximately $3M</a:t>
            </a:r>
          </a:p>
        </p:txBody>
      </p:sp>
    </p:spTree>
    <p:extLst>
      <p:ext uri="{BB962C8B-B14F-4D97-AF65-F5344CB8AC3E}">
        <p14:creationId xmlns:p14="http://schemas.microsoft.com/office/powerpoint/2010/main" val="3147209360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44000"/>
          </a:blip>
          <a:srcRect/>
          <a:stretch>
            <a:fillRect/>
          </a:stretch>
        </a:blip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6_Blue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44000"/>
          </a:blip>
          <a:srcRect/>
          <a:stretch>
            <a:fillRect/>
          </a:stretch>
        </a:blip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Ion">
  <a:themeElements>
    <a:clrScheme name="Custom 5">
      <a:dk1>
        <a:srgbClr val="000000"/>
      </a:dk1>
      <a:lt1>
        <a:sysClr val="window" lastClr="FFFFFF"/>
      </a:lt1>
      <a:dk2>
        <a:srgbClr val="637052"/>
      </a:dk2>
      <a:lt2>
        <a:srgbClr val="BFA855"/>
      </a:lt2>
      <a:accent1>
        <a:srgbClr val="5A654B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Blue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44000"/>
          </a:blip>
          <a:srcRect/>
          <a:stretch>
            <a:fillRect/>
          </a:stretch>
        </a:blip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Blue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44000"/>
          </a:blip>
          <a:srcRect/>
          <a:stretch>
            <a:fillRect/>
          </a:stretch>
        </a:blip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45156</TotalTime>
  <Words>895</Words>
  <Application>Microsoft Office PowerPoint</Application>
  <PresentationFormat>On-screen Show (4:3)</PresentationFormat>
  <Paragraphs>254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Albertus</vt:lpstr>
      <vt:lpstr>Arial</vt:lpstr>
      <vt:lpstr>Calibri</vt:lpstr>
      <vt:lpstr>Century Gothic</vt:lpstr>
      <vt:lpstr>Courier New</vt:lpstr>
      <vt:lpstr>Symbol</vt:lpstr>
      <vt:lpstr>Wingdings</vt:lpstr>
      <vt:lpstr>Wingdings 3</vt:lpstr>
      <vt:lpstr>BlueGreen</vt:lpstr>
      <vt:lpstr>6_BlueGreen</vt:lpstr>
      <vt:lpstr>1_Ion</vt:lpstr>
      <vt:lpstr>1_BlueGreen</vt:lpstr>
      <vt:lpstr>2_BlueGreen</vt:lpstr>
      <vt:lpstr>Fiscal Year 22/23 Budget Brief </vt:lpstr>
      <vt:lpstr>Agenda</vt:lpstr>
      <vt:lpstr> </vt:lpstr>
      <vt:lpstr>Current Year Budget Status </vt:lpstr>
      <vt:lpstr>Ongoing Efficiencies </vt:lpstr>
      <vt:lpstr>County Population</vt:lpstr>
      <vt:lpstr>RSO Filled Positions FY07/08 to FY21/22</vt:lpstr>
      <vt:lpstr>Personnel Hires/Losses July 2nd 2021 thru June 1st 2022 </vt:lpstr>
      <vt:lpstr> Lateral Hires </vt:lpstr>
      <vt:lpstr>  </vt:lpstr>
      <vt:lpstr>FY 22/23 CEO NCC Target      $378M</vt:lpstr>
      <vt:lpstr>FY 22/23 Requested Budget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 Corrections Staffing Needs </vt:lpstr>
      <vt:lpstr> Corrections Staffing Needs </vt:lpstr>
      <vt:lpstr>FY 22/23 RSO Operational Request $16M</vt:lpstr>
      <vt:lpstr>Future RSO Concerns</vt:lpstr>
      <vt:lpstr>FY 22/23 RSO Requested NCC  $427M</vt:lpstr>
      <vt:lpstr>Summary</vt:lpstr>
      <vt:lpstr>PowerPoint Presentation</vt:lpstr>
    </vt:vector>
  </TitlesOfParts>
  <Company>RCSD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</dc:creator>
  <cp:lastModifiedBy>Taylor, Will</cp:lastModifiedBy>
  <cp:revision>1699</cp:revision>
  <cp:lastPrinted>2022-06-13T15:44:38Z</cp:lastPrinted>
  <dcterms:created xsi:type="dcterms:W3CDTF">2012-02-10T16:11:18Z</dcterms:created>
  <dcterms:modified xsi:type="dcterms:W3CDTF">2022-06-13T16:23:01Z</dcterms:modified>
</cp:coreProperties>
</file>